
<file path=[Content_Types].xml><?xml version="1.0" encoding="utf-8"?>
<Types xmlns="http://schemas.openxmlformats.org/package/2006/content-types">
  <Default Extension="jpe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sldIdLst>
    <p:sldId id="946" r:id="rId5"/>
    <p:sldId id="767" r:id="rId6"/>
    <p:sldId id="843" r:id="rId7"/>
    <p:sldId id="958" r:id="rId8"/>
    <p:sldId id="957" r:id="rId9"/>
    <p:sldId id="955" r:id="rId10"/>
    <p:sldId id="961" r:id="rId11"/>
    <p:sldId id="951" r:id="rId12"/>
    <p:sldId id="952" r:id="rId13"/>
    <p:sldId id="953" r:id="rId14"/>
    <p:sldId id="950" r:id="rId15"/>
    <p:sldId id="906" r:id="rId16"/>
    <p:sldId id="965" r:id="rId17"/>
    <p:sldId id="963" r:id="rId18"/>
    <p:sldId id="966" r:id="rId19"/>
    <p:sldId id="1004" r:id="rId20"/>
    <p:sldId id="816" r:id="rId21"/>
    <p:sldId id="991" r:id="rId22"/>
    <p:sldId id="992" r:id="rId23"/>
    <p:sldId id="993" r:id="rId24"/>
    <p:sldId id="612" r:id="rId25"/>
    <p:sldId id="893" r:id="rId26"/>
    <p:sldId id="987" r:id="rId27"/>
    <p:sldId id="673" r:id="rId28"/>
    <p:sldId id="683" r:id="rId29"/>
    <p:sldId id="685" r:id="rId30"/>
    <p:sldId id="920" r:id="rId31"/>
    <p:sldId id="687" r:id="rId32"/>
    <p:sldId id="921" r:id="rId33"/>
    <p:sldId id="948" r:id="rId34"/>
    <p:sldId id="801" r:id="rId35"/>
    <p:sldId id="940" r:id="rId36"/>
    <p:sldId id="1043" r:id="rId37"/>
    <p:sldId id="1040" r:id="rId38"/>
    <p:sldId id="1041" r:id="rId39"/>
    <p:sldId id="1042" r:id="rId40"/>
    <p:sldId id="995" r:id="rId41"/>
    <p:sldId id="1047" r:id="rId42"/>
    <p:sldId id="1020" r:id="rId43"/>
    <p:sldId id="943" r:id="rId44"/>
    <p:sldId id="915" r:id="rId45"/>
    <p:sldId id="918" r:id="rId46"/>
    <p:sldId id="1046" r:id="rId47"/>
    <p:sldId id="1031" r:id="rId48"/>
    <p:sldId id="642" r:id="rId49"/>
    <p:sldId id="997" r:id="rId50"/>
    <p:sldId id="1044" r:id="rId51"/>
    <p:sldId id="1028" r:id="rId52"/>
    <p:sldId id="1018" r:id="rId53"/>
    <p:sldId id="1048" r:id="rId54"/>
    <p:sldId id="971" r:id="rId55"/>
    <p:sldId id="1034" r:id="rId56"/>
    <p:sldId id="1036" r:id="rId57"/>
    <p:sldId id="1037" r:id="rId58"/>
    <p:sldId id="1038" r:id="rId59"/>
    <p:sldId id="830"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7" pos="7673" userDrawn="1">
          <p15:clr>
            <a:srgbClr val="A4A3A4"/>
          </p15:clr>
        </p15:guide>
        <p15:guide id="15" userDrawn="1">
          <p15:clr>
            <a:srgbClr val="A4A3A4"/>
          </p15:clr>
        </p15:guide>
        <p15:guide id="17" orient="horz" pos="2160" userDrawn="1">
          <p15:clr>
            <a:srgbClr val="A4A3A4"/>
          </p15:clr>
        </p15:guide>
        <p15:guide id="29" pos="7650" userDrawn="1">
          <p15:clr>
            <a:srgbClr val="A4A3A4"/>
          </p15:clr>
        </p15:guide>
        <p15:guide id="33" orient="horz" userDrawn="1">
          <p15:clr>
            <a:srgbClr val="A4A3A4"/>
          </p15:clr>
        </p15:guide>
        <p15:guide id="38" pos="3840" userDrawn="1">
          <p15:clr>
            <a:srgbClr val="A4A3A4"/>
          </p15:clr>
        </p15:guide>
        <p15:guide id="43" pos="7151" userDrawn="1">
          <p15:clr>
            <a:srgbClr val="A4A3A4"/>
          </p15:clr>
        </p15:guide>
        <p15:guide id="44" orient="horz" pos="2908" userDrawn="1">
          <p15:clr>
            <a:srgbClr val="A4A3A4"/>
          </p15:clr>
        </p15:guide>
        <p15:guide id="45" orient="horz" pos="1094" userDrawn="1">
          <p15:clr>
            <a:srgbClr val="A4A3A4"/>
          </p15:clr>
        </p15:guide>
        <p15:guide id="46" pos="506" userDrawn="1">
          <p15:clr>
            <a:srgbClr val="A4A3A4"/>
          </p15:clr>
        </p15:guide>
        <p15:guide id="47" orient="horz" pos="392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2D91"/>
    <a:srgbClr val="0000FF"/>
    <a:srgbClr val="D54773"/>
    <a:srgbClr val="F9D5E9"/>
    <a:srgbClr val="3B4A51"/>
    <a:srgbClr val="7F7F7F"/>
    <a:srgbClr val="FFFFFF"/>
    <a:srgbClr val="4775E7"/>
    <a:srgbClr val="8A71E1"/>
    <a:srgbClr val="95CA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923" autoAdjust="0"/>
  </p:normalViewPr>
  <p:slideViewPr>
    <p:cSldViewPr snapToGrid="0">
      <p:cViewPr varScale="1">
        <p:scale>
          <a:sx n="98" d="100"/>
          <a:sy n="98" d="100"/>
        </p:scale>
        <p:origin x="4806" y="84"/>
      </p:cViewPr>
      <p:guideLst>
        <p:guide pos="7673"/>
        <p:guide/>
        <p:guide orient="horz" pos="2160"/>
        <p:guide pos="7650"/>
        <p:guide orient="horz"/>
        <p:guide pos="3840"/>
        <p:guide pos="7151"/>
        <p:guide orient="horz" pos="2908"/>
        <p:guide orient="horz" pos="1094"/>
        <p:guide pos="506"/>
        <p:guide orient="horz" pos="392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0D9177-1CBD-4513-909D-D4A8903C55A6}" type="datetimeFigureOut">
              <a:rPr lang="en-US" smtClean="0"/>
              <a:t>2/23/2026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291AD8-508A-452A-BA39-BC4D5352EE16}" type="slidenum">
              <a:rPr lang="en-US" smtClean="0"/>
              <a:t>‹#›</a:t>
            </a:fld>
            <a:endParaRPr lang="en-US"/>
          </a:p>
        </p:txBody>
      </p:sp>
    </p:spTree>
    <p:extLst>
      <p:ext uri="{BB962C8B-B14F-4D97-AF65-F5344CB8AC3E}">
        <p14:creationId xmlns:p14="http://schemas.microsoft.com/office/powerpoint/2010/main" val="3675228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rPr>
              <a:t> Hello everyone, I‘m </a:t>
            </a:r>
            <a:r>
              <a:rPr lang="en-US" err="1">
                <a:solidFill>
                  <a:srgbClr val="000000"/>
                </a:solidFill>
              </a:rPr>
              <a:t>Pakkapon</a:t>
            </a:r>
            <a:r>
              <a:rPr lang="en-US">
                <a:solidFill>
                  <a:srgbClr val="000000"/>
                </a:solidFill>
              </a:rPr>
              <a:t> and this is Worameth. Today, we’re going to present </a:t>
            </a:r>
            <a:r>
              <a:rPr lang="en-US" b="0" i="0" u="none" strike="noStrike" err="1">
                <a:solidFill>
                  <a:srgbClr val="000000"/>
                </a:solidFill>
                <a:effectLst/>
              </a:rPr>
              <a:t>DiffusionLight</a:t>
            </a:r>
            <a:r>
              <a:rPr lang="en-US" b="0" i="0" u="none" strike="noStrike">
                <a:solidFill>
                  <a:srgbClr val="000000"/>
                </a:solidFill>
                <a:effectLst/>
              </a:rPr>
              <a:t>: Light Probes for Free by Painting a Chrome Ball.</a:t>
            </a:r>
            <a:r>
              <a:rPr lang="en-US">
                <a:solidFill>
                  <a:srgbClr val="000000"/>
                </a:solidFill>
              </a:rPr>
              <a:t> </a:t>
            </a:r>
          </a:p>
          <a:p>
            <a:endParaRPr lang="en-US">
              <a:solidFill>
                <a:srgbClr val="000000"/>
              </a:solidFill>
            </a:endParaRPr>
          </a:p>
          <a:p>
            <a:endParaRPr lang="en-US"/>
          </a:p>
          <a:p>
            <a:endParaRPr lang="en-US" baseline="-25000">
              <a:solidFill>
                <a:srgbClr val="000000"/>
              </a:solidFill>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1</a:t>
            </a:fld>
            <a:endParaRPr lang="en-US"/>
          </a:p>
        </p:txBody>
      </p:sp>
    </p:spTree>
    <p:extLst>
      <p:ext uri="{BB962C8B-B14F-4D97-AF65-F5344CB8AC3E}">
        <p14:creationId xmlns:p14="http://schemas.microsoft.com/office/powerpoint/2010/main" val="479031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ja-JP" b="0" i="0" u="none" strike="noStrike">
                <a:solidFill>
                  <a:srgbClr val="000000"/>
                </a:solidFill>
                <a:effectLst/>
              </a:rPr>
              <a:t>In this paper, we aim to estimate the lighting condition in an input image, </a:t>
            </a:r>
          </a:p>
          <a:p>
            <a:pPr>
              <a:defRPr/>
            </a:pPr>
            <a:r>
              <a:rPr lang="en-US" altLang="ja-JP" b="0" i="0" u="none" strike="noStrike">
                <a:solidFill>
                  <a:srgbClr val="000000"/>
                </a:solidFill>
                <a:effectLst/>
              </a:rPr>
              <a:t>which we represent as </a:t>
            </a:r>
            <a:r>
              <a:rPr lang="en-US" altLang="ja-JP">
                <a:solidFill>
                  <a:srgbClr val="000000"/>
                </a:solidFill>
              </a:rPr>
              <a:t>a three-sixty HDR</a:t>
            </a:r>
            <a:r>
              <a:rPr lang="en-US" altLang="ja-JP" b="0" i="0" u="none" strike="noStrike">
                <a:solidFill>
                  <a:srgbClr val="000000"/>
                </a:solidFill>
                <a:effectLst/>
              </a:rPr>
              <a:t> environment map.</a:t>
            </a:r>
            <a:r>
              <a:rPr lang="en-US" altLang="ja-JP">
                <a:solidFill>
                  <a:srgbClr val="000000"/>
                </a:solidFill>
              </a:rPr>
              <a:t> </a:t>
            </a:r>
            <a:endParaRPr lang="en-US" altLang="ja-JP"/>
          </a:p>
          <a:p>
            <a:pPr>
              <a:defRPr/>
            </a:pPr>
            <a:r>
              <a:rPr lang="en-US" altLang="ja-JP">
                <a:solidFill>
                  <a:srgbClr val="000000"/>
                </a:solidFill>
              </a:rPr>
              <a:t>This task is quite challenging because our prediction extends beyond the field of view of the input, requiring us to infer the unseen regions.</a:t>
            </a:r>
          </a:p>
          <a:p>
            <a:pPr>
              <a:defRPr/>
            </a:pPr>
            <a:r>
              <a:rPr lang="en-US" altLang="ja-JP">
                <a:solidFill>
                  <a:srgbClr val="000000"/>
                </a:solidFill>
              </a:rPr>
              <a:t>And for this to be useful for tasks such as relighting, </a:t>
            </a:r>
          </a:p>
          <a:p>
            <a:pPr>
              <a:defRPr/>
            </a:pPr>
            <a:r>
              <a:rPr lang="en-US" altLang="ja-JP">
                <a:solidFill>
                  <a:srgbClr val="000000"/>
                </a:solidFill>
              </a:rPr>
              <a:t>it has to be in high dynamic range, or HDR, with a wide range of luminance levels.</a:t>
            </a:r>
          </a:p>
          <a:p>
            <a:pPr>
              <a:defRPr/>
            </a:pPr>
            <a:r>
              <a:rPr lang="en-US" altLang="ja-JP" b="0" i="0" u="none" strike="noStrike">
                <a:solidFill>
                  <a:srgbClr val="000000"/>
                </a:solidFill>
                <a:effectLst/>
              </a:rPr>
              <a:t>So, how do we solve this task?</a:t>
            </a:r>
            <a:r>
              <a:rPr lang="en-US" altLang="ja-JP">
                <a:solidFill>
                  <a:srgbClr val="000000"/>
                </a:solidFill>
              </a:rPr>
              <a:t> </a:t>
            </a:r>
            <a:endParaRPr lang="en-US" b="0" i="0" u="none" strike="noStrike">
              <a:solidFill>
                <a:srgbClr val="000000"/>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u="none" strike="noStrike">
              <a:solidFill>
                <a:srgbClr val="000000"/>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a:solidFill>
                  <a:srgbClr val="000000"/>
                </a:solidFill>
                <a:effectLst/>
              </a:rPr>
              <a:t>//</a:t>
            </a:r>
            <a:r>
              <a:rPr lang="en-US">
                <a:solidFill>
                  <a:srgbClr val="000000"/>
                </a:solidFill>
              </a:rPr>
              <a:t>but also parts of the not visible from the input scene that are image,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u="none" strike="noStrike">
              <a:solidFill>
                <a:srgbClr val="000000"/>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2</a:t>
            </a:fld>
            <a:endParaRPr lang="en-US"/>
          </a:p>
        </p:txBody>
      </p:sp>
    </p:spTree>
    <p:extLst>
      <p:ext uri="{BB962C8B-B14F-4D97-AF65-F5344CB8AC3E}">
        <p14:creationId xmlns:p14="http://schemas.microsoft.com/office/powerpoint/2010/main" val="2089163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a:solidFill>
                  <a:srgbClr val="000000"/>
                </a:solidFill>
                <a:effectLst/>
              </a:rPr>
              <a:t>If we could somehow …</a:t>
            </a:r>
          </a:p>
        </p:txBody>
      </p:sp>
      <p:sp>
        <p:nvSpPr>
          <p:cNvPr id="4" name="Slide Number Placeholder 3"/>
          <p:cNvSpPr>
            <a:spLocks noGrp="1"/>
          </p:cNvSpPr>
          <p:nvPr>
            <p:ph type="sldNum" sz="quarter" idx="5"/>
          </p:nvPr>
        </p:nvSpPr>
        <p:spPr/>
        <p:txBody>
          <a:bodyPr/>
          <a:lstStyle/>
          <a:p>
            <a:fld id="{94291AD8-508A-452A-BA39-BC4D5352EE16}" type="slidenum">
              <a:rPr lang="en-US" smtClean="0"/>
              <a:t>3</a:t>
            </a:fld>
            <a:endParaRPr lang="en-US"/>
          </a:p>
        </p:txBody>
      </p:sp>
    </p:spTree>
    <p:extLst>
      <p:ext uri="{BB962C8B-B14F-4D97-AF65-F5344CB8AC3E}">
        <p14:creationId xmlns:p14="http://schemas.microsoft.com/office/powerpoint/2010/main" val="1965049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b="0" i="0" u="none" strike="noStrike">
                <a:solidFill>
                  <a:srgbClr val="000000"/>
                </a:solidFill>
                <a:effectLst/>
              </a:rPr>
              <a:t>place a chrome ball in the scene during image capture</a:t>
            </a:r>
          </a:p>
        </p:txBody>
      </p:sp>
      <p:sp>
        <p:nvSpPr>
          <p:cNvPr id="4" name="Slide Number Placeholder 3"/>
          <p:cNvSpPr>
            <a:spLocks noGrp="1"/>
          </p:cNvSpPr>
          <p:nvPr>
            <p:ph type="sldNum" sz="quarter" idx="5"/>
          </p:nvPr>
        </p:nvSpPr>
        <p:spPr/>
        <p:txBody>
          <a:bodyPr/>
          <a:lstStyle/>
          <a:p>
            <a:fld id="{94291AD8-508A-452A-BA39-BC4D5352EE16}" type="slidenum">
              <a:rPr lang="en-US" smtClean="0"/>
              <a:t>4</a:t>
            </a:fld>
            <a:endParaRPr lang="en-US"/>
          </a:p>
        </p:txBody>
      </p:sp>
    </p:spTree>
    <p:extLst>
      <p:ext uri="{BB962C8B-B14F-4D97-AF65-F5344CB8AC3E}">
        <p14:creationId xmlns:p14="http://schemas.microsoft.com/office/powerpoint/2010/main" val="3093354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a:solidFill>
                  <a:srgbClr val="000000"/>
                </a:solidFill>
                <a:effectLst/>
              </a:rPr>
              <a:t>We would see the environment in its </a:t>
            </a:r>
            <a:r>
              <a:rPr lang="en-US">
                <a:solidFill>
                  <a:srgbClr val="000000"/>
                </a:solidFill>
              </a:rPr>
              <a:t>reflection, </a:t>
            </a:r>
          </a:p>
          <a:p>
            <a:r>
              <a:rPr lang="en-US">
                <a:solidFill>
                  <a:srgbClr val="000000"/>
                </a:solidFill>
              </a:rPr>
              <a:t>which can then be unwrapped to an environment map. </a:t>
            </a:r>
          </a:p>
          <a:p>
            <a:r>
              <a:rPr lang="en-US">
                <a:solidFill>
                  <a:srgbClr val="000000"/>
                </a:solidFill>
              </a:rPr>
              <a:t>This idea actually dates back</a:t>
            </a:r>
            <a:r>
              <a:rPr lang="en-US" b="0" i="0" u="none" strike="noStrike">
                <a:solidFill>
                  <a:srgbClr val="000000"/>
                </a:solidFill>
                <a:effectLst/>
              </a:rPr>
              <a:t> to the nineteen-eighties</a:t>
            </a:r>
            <a:endParaRPr lang="th-TH" b="0" i="0" u="none" strike="noStrike">
              <a:solidFill>
                <a:srgbClr val="000000"/>
              </a:solidFill>
              <a:effectLst/>
            </a:endParaRPr>
          </a:p>
          <a:p>
            <a:endParaRPr lang="th-TH" b="0" i="0" u="none" strike="noStrike">
              <a:solidFill>
                <a:srgbClr val="000000"/>
              </a:solidFill>
              <a:effectLst/>
            </a:endParaRPr>
          </a:p>
          <a:p>
            <a:endParaRPr lang="en-US"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5</a:t>
            </a:fld>
            <a:endParaRPr lang="en-US"/>
          </a:p>
        </p:txBody>
      </p:sp>
    </p:spTree>
    <p:extLst>
      <p:ext uri="{BB962C8B-B14F-4D97-AF65-F5344CB8AC3E}">
        <p14:creationId xmlns:p14="http://schemas.microsoft.com/office/powerpoint/2010/main" val="2933068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0" i="0" u="none" strike="noStrike">
                <a:solidFill>
                  <a:srgbClr val="000000"/>
                </a:solidFill>
                <a:effectLst/>
              </a:rPr>
              <a:t>Our work shows</a:t>
            </a:r>
            <a:r>
              <a:rPr lang="en-US">
                <a:solidFill>
                  <a:srgbClr val="000000"/>
                </a:solidFill>
              </a:rPr>
              <a:t> that</a:t>
            </a:r>
            <a:r>
              <a:rPr lang="en-US" b="0" i="0" u="none" strike="noStrike">
                <a:solidFill>
                  <a:srgbClr val="000000"/>
                </a:solidFill>
                <a:effectLst/>
              </a:rPr>
              <a:t> we can simulate placing </a:t>
            </a:r>
            <a:r>
              <a:rPr lang="en-US">
                <a:solidFill>
                  <a:srgbClr val="000000"/>
                </a:solidFill>
              </a:rPr>
              <a:t>a chrome ball into</a:t>
            </a:r>
            <a:r>
              <a:rPr lang="en-US" b="0" i="0" u="none" strike="noStrike">
                <a:solidFill>
                  <a:srgbClr val="000000"/>
                </a:solidFill>
                <a:effectLst/>
              </a:rPr>
              <a:t> the scene </a:t>
            </a:r>
          </a:p>
          <a:p>
            <a:pPr>
              <a:defRPr/>
            </a:pPr>
            <a:r>
              <a:rPr lang="en-US" b="0" i="0" u="none" strike="noStrike">
                <a:solidFill>
                  <a:srgbClr val="000000"/>
                </a:solidFill>
                <a:effectLst/>
              </a:rPr>
              <a:t>*click* by </a:t>
            </a:r>
            <a:r>
              <a:rPr lang="en-US">
                <a:solidFill>
                  <a:srgbClr val="000000"/>
                </a:solidFill>
              </a:rPr>
              <a:t>inpainting it using a pretrained text-to-image diffusion model. And turns out, this idea works surprisingly well.</a:t>
            </a:r>
          </a:p>
        </p:txBody>
      </p:sp>
      <p:sp>
        <p:nvSpPr>
          <p:cNvPr id="4" name="Slide Number Placeholder 3"/>
          <p:cNvSpPr>
            <a:spLocks noGrp="1"/>
          </p:cNvSpPr>
          <p:nvPr>
            <p:ph type="sldNum" sz="quarter" idx="5"/>
          </p:nvPr>
        </p:nvSpPr>
        <p:spPr/>
        <p:txBody>
          <a:bodyPr/>
          <a:lstStyle/>
          <a:p>
            <a:fld id="{94291AD8-508A-452A-BA39-BC4D5352EE16}" type="slidenum">
              <a:rPr lang="en-US" smtClean="0"/>
              <a:t>6</a:t>
            </a:fld>
            <a:endParaRPr lang="en-US"/>
          </a:p>
        </p:txBody>
      </p:sp>
    </p:spTree>
    <p:extLst>
      <p:ext uri="{BB962C8B-B14F-4D97-AF65-F5344CB8AC3E}">
        <p14:creationId xmlns:p14="http://schemas.microsoft.com/office/powerpoint/2010/main" val="1140899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b="0" i="0" u="none" strike="noStrike">
                <a:solidFill>
                  <a:srgbClr val="000000"/>
                </a:solidFill>
                <a:effectLst/>
              </a:rPr>
              <a:t>However, when we first tested this idea, </a:t>
            </a:r>
          </a:p>
          <a:p>
            <a:pPr>
              <a:spcBef>
                <a:spcPts val="0"/>
              </a:spcBef>
              <a:spcAft>
                <a:spcPts val="0"/>
              </a:spcAft>
            </a:pPr>
            <a:r>
              <a:rPr lang="en-US" b="0" i="0" u="none" strike="noStrike">
                <a:solidFill>
                  <a:srgbClr val="000000"/>
                </a:solidFill>
                <a:effectLst/>
              </a:rPr>
              <a:t>none of THE diffusion models, could do this reliably.   </a:t>
            </a:r>
          </a:p>
          <a:p>
            <a:pPr>
              <a:spcBef>
                <a:spcPts val="0"/>
              </a:spcBef>
              <a:spcAft>
                <a:spcPts val="0"/>
              </a:spcAft>
            </a:pPr>
            <a:endParaRPr lang="th-TH" b="0" i="0" u="none" strike="noStrike">
              <a:solidFill>
                <a:srgbClr val="000000"/>
              </a:solidFill>
              <a:effectLst/>
            </a:endParaRPr>
          </a:p>
          <a:p>
            <a:pPr>
              <a:spcBef>
                <a:spcPts val="0"/>
              </a:spcBef>
              <a:spcAft>
                <a:spcPts val="0"/>
              </a:spcAft>
            </a:pPr>
            <a:r>
              <a:rPr lang="en-US" b="0" i="0" u="none" strike="noStrike">
                <a:solidFill>
                  <a:srgbClr val="000000"/>
                </a:solidFill>
                <a:effectLst/>
              </a:rPr>
              <a:t>(</a:t>
            </a:r>
            <a:r>
              <a:rPr lang="th-TH" b="0" i="0" u="none" strike="noStrike">
                <a:solidFill>
                  <a:srgbClr val="000000"/>
                </a:solidFill>
                <a:effectLst/>
              </a:rPr>
              <a:t>ให้แน่ใจ</a:t>
            </a:r>
            <a:r>
              <a:rPr lang="en-US" b="0" i="0" u="none" strike="noStrike">
                <a:solidFill>
                  <a:srgbClr val="000000"/>
                </a:solidFill>
                <a:effectLst/>
              </a:rPr>
              <a:t> tested, this)</a:t>
            </a:r>
          </a:p>
        </p:txBody>
      </p:sp>
      <p:sp>
        <p:nvSpPr>
          <p:cNvPr id="4" name="Slide Number Placeholder 3"/>
          <p:cNvSpPr>
            <a:spLocks noGrp="1"/>
          </p:cNvSpPr>
          <p:nvPr>
            <p:ph type="sldNum" sz="quarter" idx="5"/>
          </p:nvPr>
        </p:nvSpPr>
        <p:spPr/>
        <p:txBody>
          <a:bodyPr/>
          <a:lstStyle/>
          <a:p>
            <a:fld id="{94291AD8-508A-452A-BA39-BC4D5352EE16}" type="slidenum">
              <a:rPr lang="en-US" smtClean="0"/>
              <a:t>7</a:t>
            </a:fld>
            <a:endParaRPr lang="en-US"/>
          </a:p>
        </p:txBody>
      </p:sp>
    </p:spTree>
    <p:extLst>
      <p:ext uri="{BB962C8B-B14F-4D97-AF65-F5344CB8AC3E}">
        <p14:creationId xmlns:p14="http://schemas.microsoft.com/office/powerpoint/2010/main" val="2245523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t>
            </a:r>
            <a:r>
              <a:rPr lang="en-TH"/>
              <a:t>tate-of-the-art models like stable diffusion xl sometimes produce a disco ball like in the first row,</a:t>
            </a:r>
            <a:endParaRPr lang="en-US"/>
          </a:p>
          <a:p>
            <a:r>
              <a:rPr lang="en-TH"/>
              <a:t> or the multiple balls of blended diffusion.</a:t>
            </a:r>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8</a:t>
            </a:fld>
            <a:endParaRPr lang="en-US"/>
          </a:p>
        </p:txBody>
      </p:sp>
    </p:spTree>
    <p:extLst>
      <p:ext uri="{BB962C8B-B14F-4D97-AF65-F5344CB8AC3E}">
        <p14:creationId xmlns:p14="http://schemas.microsoft.com/office/powerpoint/2010/main" val="401272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TH"/>
              <a:t>whereas commercial products like Adobe Firefly and DALL</a:t>
            </a:r>
            <a:r>
              <a:rPr lang="en-US"/>
              <a:t>-</a:t>
            </a:r>
            <a:r>
              <a:rPr lang="en-TH"/>
              <a:t>E2 often reconstruct part of </a:t>
            </a:r>
            <a:r>
              <a:rPr lang="en-US"/>
              <a:t>THE</a:t>
            </a:r>
            <a:r>
              <a:rPr lang="en-TH"/>
              <a:t> Taj Mahal back</a:t>
            </a:r>
            <a:r>
              <a:rPr lang="en-US"/>
              <a:t>,</a:t>
            </a:r>
            <a:r>
              <a:rPr lang="en-TH"/>
              <a:t> without producing a ball</a:t>
            </a:r>
          </a:p>
        </p:txBody>
      </p:sp>
      <p:sp>
        <p:nvSpPr>
          <p:cNvPr id="4" name="Slide Number Placeholder 3"/>
          <p:cNvSpPr>
            <a:spLocks noGrp="1"/>
          </p:cNvSpPr>
          <p:nvPr>
            <p:ph type="sldNum" sz="quarter" idx="5"/>
          </p:nvPr>
        </p:nvSpPr>
        <p:spPr/>
        <p:txBody>
          <a:bodyPr/>
          <a:lstStyle/>
          <a:p>
            <a:fld id="{94291AD8-508A-452A-BA39-BC4D5352EE16}" type="slidenum">
              <a:rPr lang="en-US" smtClean="0"/>
              <a:t>9</a:t>
            </a:fld>
            <a:endParaRPr lang="en-US"/>
          </a:p>
        </p:txBody>
      </p:sp>
    </p:spTree>
    <p:extLst>
      <p:ext uri="{BB962C8B-B14F-4D97-AF65-F5344CB8AC3E}">
        <p14:creationId xmlns:p14="http://schemas.microsoft.com/office/powerpoint/2010/main" val="2503571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Paint-by-example and IP Adapter, which are design to imitate a given reference image, also fail, or produce poor results.</a:t>
            </a:r>
          </a:p>
        </p:txBody>
      </p:sp>
      <p:sp>
        <p:nvSpPr>
          <p:cNvPr id="4" name="Slide Number Placeholder 3"/>
          <p:cNvSpPr>
            <a:spLocks noGrp="1"/>
          </p:cNvSpPr>
          <p:nvPr>
            <p:ph type="sldNum" sz="quarter" idx="5"/>
          </p:nvPr>
        </p:nvSpPr>
        <p:spPr/>
        <p:txBody>
          <a:bodyPr/>
          <a:lstStyle/>
          <a:p>
            <a:fld id="{94291AD8-508A-452A-BA39-BC4D5352EE16}" type="slidenum">
              <a:rPr lang="en-US" smtClean="0"/>
              <a:t>10</a:t>
            </a:fld>
            <a:endParaRPr lang="en-US"/>
          </a:p>
        </p:txBody>
      </p:sp>
    </p:spTree>
    <p:extLst>
      <p:ext uri="{BB962C8B-B14F-4D97-AF65-F5344CB8AC3E}">
        <p14:creationId xmlns:p14="http://schemas.microsoft.com/office/powerpoint/2010/main" val="2045353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TH"/>
              <a:t>In contrast, our method consistently produces reflective chrome ball</a:t>
            </a:r>
            <a:r>
              <a:rPr lang="en-US"/>
              <a:t>s</a:t>
            </a:r>
            <a:r>
              <a:rPr lang="en-TH"/>
              <a:t> that perfectly fit the circle mask, capture the</a:t>
            </a:r>
            <a:r>
              <a:rPr lang="en-US"/>
              <a:t> </a:t>
            </a:r>
            <a:r>
              <a:rPr lang="en-TH"/>
              <a:t>correct lighting, and include convincing details from the environment.</a:t>
            </a:r>
            <a:endParaRPr lang="en-US"/>
          </a:p>
          <a:p>
            <a:endParaRPr lang="en-US"/>
          </a:p>
          <a:p>
            <a:endParaRPr lang="en-TH"/>
          </a:p>
        </p:txBody>
      </p:sp>
      <p:sp>
        <p:nvSpPr>
          <p:cNvPr id="4" name="Slide Number Placeholder 3"/>
          <p:cNvSpPr>
            <a:spLocks noGrp="1"/>
          </p:cNvSpPr>
          <p:nvPr>
            <p:ph type="sldNum" sz="quarter" idx="5"/>
          </p:nvPr>
        </p:nvSpPr>
        <p:spPr/>
        <p:txBody>
          <a:bodyPr/>
          <a:lstStyle/>
          <a:p>
            <a:fld id="{94291AD8-508A-452A-BA39-BC4D5352EE16}" type="slidenum">
              <a:rPr lang="en-US" smtClean="0"/>
              <a:t>11</a:t>
            </a:fld>
            <a:endParaRPr lang="en-US"/>
          </a:p>
        </p:txBody>
      </p:sp>
    </p:spTree>
    <p:extLst>
      <p:ext uri="{BB962C8B-B14F-4D97-AF65-F5344CB8AC3E}">
        <p14:creationId xmlns:p14="http://schemas.microsoft.com/office/powerpoint/2010/main" val="42887922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a:solidFill>
                  <a:srgbClr val="000000"/>
                </a:solidFill>
                <a:effectLst/>
              </a:rPr>
              <a:t>Besides a technique to reliably </a:t>
            </a:r>
            <a:r>
              <a:rPr lang="en-US" sz="1800" b="0" i="0" u="none" strike="noStrike" err="1">
                <a:solidFill>
                  <a:srgbClr val="000000"/>
                </a:solidFill>
                <a:effectLst/>
              </a:rPr>
              <a:t>inpaint</a:t>
            </a:r>
            <a:r>
              <a:rPr lang="en-US" sz="1800" b="0" i="0" u="none" strike="noStrike">
                <a:solidFill>
                  <a:srgbClr val="000000"/>
                </a:solidFill>
                <a:effectLst/>
              </a:rPr>
              <a:t> a chrome ball,</a:t>
            </a:r>
          </a:p>
          <a:p>
            <a:r>
              <a:rPr lang="en-US" sz="1800" b="0" i="0" u="none" strike="noStrike">
                <a:solidFill>
                  <a:srgbClr val="000000"/>
                </a:solidFill>
                <a:effectLst/>
              </a:rPr>
              <a:t>- *click*</a:t>
            </a:r>
            <a:r>
              <a:rPr lang="en-US" sz="1800">
                <a:solidFill>
                  <a:srgbClr val="000000"/>
                </a:solidFill>
              </a:rPr>
              <a:t> </a:t>
            </a:r>
            <a:r>
              <a:rPr lang="en-US" sz="1800" b="0" i="0" u="none" strike="noStrike">
                <a:solidFill>
                  <a:srgbClr val="000000"/>
                </a:solidFill>
                <a:effectLst/>
              </a:rPr>
              <a:t>we also propose a way to produce an HDR ball   using Stable Diffusion trained on regular LDR images.</a:t>
            </a:r>
            <a:endParaRPr lang="en-US" sz="1800" b="0" i="0" u="none" strike="noStrike">
              <a:solidFill>
                <a:srgbClr val="000000"/>
              </a:solidFill>
              <a:effectLst/>
              <a:latin typeface="Arial" panose="020B0604020202020204" pitchFamily="34" charset="0"/>
              <a:cs typeface="Arial"/>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12</a:t>
            </a:fld>
            <a:endParaRPr lang="en-US"/>
          </a:p>
        </p:txBody>
      </p:sp>
    </p:spTree>
    <p:extLst>
      <p:ext uri="{BB962C8B-B14F-4D97-AF65-F5344CB8AC3E}">
        <p14:creationId xmlns:p14="http://schemas.microsoft.com/office/powerpoint/2010/main" val="3990492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solidFill>
                  <a:srgbClr val="000000"/>
                </a:solidFill>
              </a:rPr>
              <a:t>Our approach stands out from recent work in this field, </a:t>
            </a:r>
          </a:p>
          <a:p>
            <a:pPr>
              <a:defRPr/>
            </a:pPr>
            <a:r>
              <a:rPr lang="en-US">
                <a:solidFill>
                  <a:srgbClr val="000000"/>
                </a:solidFill>
              </a:rPr>
              <a:t>which typically trains a GAN condition on various feature maps from the input, </a:t>
            </a:r>
          </a:p>
          <a:p>
            <a:pPr>
              <a:defRPr/>
            </a:pPr>
            <a:r>
              <a:rPr lang="en-US">
                <a:solidFill>
                  <a:srgbClr val="000000"/>
                </a:solidFill>
              </a:rPr>
              <a:t>such as </a:t>
            </a:r>
            <a:r>
              <a:rPr lang="en-US" err="1">
                <a:solidFill>
                  <a:srgbClr val="000000"/>
                </a:solidFill>
              </a:rPr>
              <a:t>EMLight</a:t>
            </a:r>
            <a:r>
              <a:rPr lang="en-US">
                <a:solidFill>
                  <a:srgbClr val="000000"/>
                </a:solidFill>
              </a:rPr>
              <a:t> and </a:t>
            </a:r>
            <a:r>
              <a:rPr lang="en-US" err="1">
                <a:solidFill>
                  <a:srgbClr val="000000"/>
                </a:solidFill>
              </a:rPr>
              <a:t>EverLight</a:t>
            </a:r>
            <a:r>
              <a:rPr lang="en-US">
                <a:solidFill>
                  <a:srgbClr val="000000"/>
                </a:solidFill>
              </a:rPr>
              <a:t>.</a:t>
            </a:r>
          </a:p>
          <a:p>
            <a:pPr>
              <a:defRPr/>
            </a:pPr>
            <a:endParaRPr lang="en-US">
              <a:solidFill>
                <a:srgbClr val="000000"/>
              </a:solidFill>
            </a:endParaRPr>
          </a:p>
          <a:p>
            <a:pPr>
              <a:defRPr/>
            </a:pPr>
            <a:r>
              <a:rPr lang="en-US">
                <a:solidFill>
                  <a:srgbClr val="000000"/>
                </a:solidFill>
              </a:rPr>
              <a:t>(</a:t>
            </a:r>
            <a:r>
              <a:rPr lang="th-TH">
                <a:solidFill>
                  <a:srgbClr val="000000"/>
                </a:solidFill>
              </a:rPr>
              <a:t>ซัดแชช ช้าง)</a:t>
            </a:r>
            <a:endParaRPr lang="en-US">
              <a:solidFill>
                <a:srgbClr val="000000"/>
              </a:solidFill>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13</a:t>
            </a:fld>
            <a:endParaRPr lang="en-US"/>
          </a:p>
        </p:txBody>
      </p:sp>
    </p:spTree>
    <p:extLst>
      <p:ext uri="{BB962C8B-B14F-4D97-AF65-F5344CB8AC3E}">
        <p14:creationId xmlns:p14="http://schemas.microsoft.com/office/powerpoint/2010/main" val="18049682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solidFill>
                  <a:srgbClr val="E4E6EB"/>
                </a:solidFill>
                <a:highlight>
                  <a:srgbClr val="303030"/>
                </a:highlight>
              </a:rPr>
              <a:t>Other works reframe this problem as an image </a:t>
            </a:r>
            <a:r>
              <a:rPr lang="en-US" err="1">
                <a:solidFill>
                  <a:srgbClr val="E4E6EB"/>
                </a:solidFill>
                <a:highlight>
                  <a:srgbClr val="303030"/>
                </a:highlight>
              </a:rPr>
              <a:t>outpainting</a:t>
            </a:r>
            <a:r>
              <a:rPr lang="en-US">
                <a:solidFill>
                  <a:srgbClr val="E4E6EB"/>
                </a:solidFill>
                <a:highlight>
                  <a:srgbClr val="303030"/>
                </a:highlight>
              </a:rPr>
              <a:t> task. </a:t>
            </a:r>
          </a:p>
          <a:p>
            <a:pPr>
              <a:defRPr/>
            </a:pPr>
            <a:r>
              <a:rPr lang="en-US">
                <a:solidFill>
                  <a:srgbClr val="E4E6EB"/>
                </a:solidFill>
                <a:highlight>
                  <a:srgbClr val="303030"/>
                </a:highlight>
              </a:rPr>
              <a:t>For example, </a:t>
            </a:r>
            <a:r>
              <a:rPr lang="en-US" err="1">
                <a:solidFill>
                  <a:srgbClr val="E4E6EB"/>
                </a:solidFill>
                <a:highlight>
                  <a:srgbClr val="303030"/>
                </a:highlight>
              </a:rPr>
              <a:t>ImmerseGAN</a:t>
            </a:r>
            <a:r>
              <a:rPr lang="en-US">
                <a:solidFill>
                  <a:srgbClr val="E4E6EB"/>
                </a:solidFill>
                <a:highlight>
                  <a:srgbClr val="303030"/>
                </a:highlight>
              </a:rPr>
              <a:t> generates HDR maps from a text-conditioned GAN,</a:t>
            </a:r>
          </a:p>
          <a:p>
            <a:pPr>
              <a:defRPr/>
            </a:pPr>
            <a:r>
              <a:rPr lang="en-US">
                <a:solidFill>
                  <a:srgbClr val="E4E6EB"/>
                </a:solidFill>
                <a:highlight>
                  <a:srgbClr val="303030"/>
                </a:highlight>
              </a:rPr>
              <a:t>while </a:t>
            </a:r>
            <a:r>
              <a:rPr lang="en-US" err="1">
                <a:solidFill>
                  <a:srgbClr val="E4E6EB"/>
                </a:solidFill>
                <a:highlight>
                  <a:srgbClr val="303030"/>
                </a:highlight>
              </a:rPr>
              <a:t>OmniDreamer</a:t>
            </a:r>
            <a:r>
              <a:rPr lang="en-US">
                <a:solidFill>
                  <a:srgbClr val="E4E6EB"/>
                </a:solidFill>
                <a:highlight>
                  <a:srgbClr val="303030"/>
                </a:highlight>
              </a:rPr>
              <a:t> first predicts a low-resolution map, then refines it to improve quality and resolution.    </a:t>
            </a:r>
          </a:p>
          <a:p>
            <a:pPr>
              <a:defRPr/>
            </a:pPr>
            <a:endParaRPr lang="en-US">
              <a:solidFill>
                <a:srgbClr val="E4E6EB"/>
              </a:solidFill>
              <a:highlight>
                <a:srgbClr val="303030"/>
              </a:highlight>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14</a:t>
            </a:fld>
            <a:endParaRPr lang="en-US"/>
          </a:p>
        </p:txBody>
      </p:sp>
    </p:spTree>
    <p:extLst>
      <p:ext uri="{BB962C8B-B14F-4D97-AF65-F5344CB8AC3E}">
        <p14:creationId xmlns:p14="http://schemas.microsoft.com/office/powerpoint/2010/main" val="41395954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t>Following the </a:t>
            </a:r>
            <a:r>
              <a:rPr lang="en-US" err="1"/>
              <a:t>outpainting</a:t>
            </a:r>
            <a:r>
              <a:rPr lang="en-US"/>
              <a:t> idea, State-of-the-art </a:t>
            </a:r>
            <a:r>
              <a:rPr lang="en-US" err="1"/>
              <a:t>StyleLight</a:t>
            </a:r>
            <a:r>
              <a:rPr lang="en-US"/>
              <a:t> uses GAN inversion to transform the input into a latent code, </a:t>
            </a:r>
          </a:p>
          <a:p>
            <a:pPr>
              <a:defRPr/>
            </a:pPr>
            <a:r>
              <a:rPr lang="en-US"/>
              <a:t>then uses that code to generate the HDR map</a:t>
            </a:r>
          </a:p>
          <a:p>
            <a:pPr>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a:solidFill>
                  <a:srgbClr val="000000"/>
                </a:solidFill>
                <a:effectLst/>
              </a:rPr>
              <a:t>(</a:t>
            </a:r>
            <a:r>
              <a:rPr lang="th-TH" b="0" i="0" u="none" strike="noStrike">
                <a:solidFill>
                  <a:srgbClr val="000000"/>
                </a:solidFill>
                <a:effectLst/>
              </a:rPr>
              <a:t>ให้แน่ใจ</a:t>
            </a:r>
            <a:r>
              <a:rPr lang="en-US" b="0" i="0" u="none" strike="noStrike">
                <a:solidFill>
                  <a:srgbClr val="000000"/>
                </a:solidFill>
                <a:effectLst/>
              </a:rPr>
              <a:t> State-of-the-art)</a:t>
            </a:r>
          </a:p>
          <a:p>
            <a:pPr>
              <a:defRPr/>
            </a:pPr>
            <a:r>
              <a:rPr lang="en-US"/>
              <a:t>. </a:t>
            </a:r>
          </a:p>
        </p:txBody>
      </p:sp>
      <p:sp>
        <p:nvSpPr>
          <p:cNvPr id="4" name="Slide Number Placeholder 3"/>
          <p:cNvSpPr>
            <a:spLocks noGrp="1"/>
          </p:cNvSpPr>
          <p:nvPr>
            <p:ph type="sldNum" sz="quarter" idx="5"/>
          </p:nvPr>
        </p:nvSpPr>
        <p:spPr/>
        <p:txBody>
          <a:bodyPr/>
          <a:lstStyle/>
          <a:p>
            <a:fld id="{94291AD8-508A-452A-BA39-BC4D5352EE16}" type="slidenum">
              <a:rPr lang="en-US" smtClean="0"/>
              <a:t>15</a:t>
            </a:fld>
            <a:endParaRPr lang="en-US"/>
          </a:p>
        </p:txBody>
      </p:sp>
    </p:spTree>
    <p:extLst>
      <p:ext uri="{BB962C8B-B14F-4D97-AF65-F5344CB8AC3E}">
        <p14:creationId xmlns:p14="http://schemas.microsoft.com/office/powerpoint/2010/main" val="1097510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One challenge of these approaches is that</a:t>
            </a:r>
            <a:r>
              <a:rPr lang="th-TH"/>
              <a:t> </a:t>
            </a:r>
            <a:r>
              <a:rPr lang="en-US"/>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they usually assume a known field of view of the input image </a:t>
            </a:r>
            <a:r>
              <a:rPr lang="th-TH"/>
              <a:t> </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to correctly</a:t>
            </a:r>
            <a:r>
              <a:rPr lang="th-TH"/>
              <a:t> </a:t>
            </a:r>
            <a:r>
              <a:rPr lang="en-US"/>
              <a:t>place the input in the environment map for </a:t>
            </a:r>
            <a:r>
              <a:rPr lang="en-US" err="1"/>
              <a:t>outpainting</a:t>
            </a:r>
            <a:r>
              <a:rPr lang="en-US"/>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But in practice, it’s quite hard to accurately estimate this field-of-view.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th-TH"/>
              <a:t>(เน้น</a:t>
            </a:r>
            <a:r>
              <a:rPr lang="en-US"/>
              <a:t> known)</a:t>
            </a:r>
          </a:p>
          <a:p>
            <a:r>
              <a:rPr lang="en-US"/>
              <a:t>(</a:t>
            </a:r>
            <a:r>
              <a:rPr lang="th-TH"/>
              <a:t>เน้น</a:t>
            </a:r>
            <a:r>
              <a:rPr lang="en-US"/>
              <a:t> challenge) </a:t>
            </a:r>
          </a:p>
        </p:txBody>
      </p:sp>
      <p:sp>
        <p:nvSpPr>
          <p:cNvPr id="4" name="Slide Number Placeholder 3"/>
          <p:cNvSpPr>
            <a:spLocks noGrp="1"/>
          </p:cNvSpPr>
          <p:nvPr>
            <p:ph type="sldNum" sz="quarter" idx="5"/>
          </p:nvPr>
        </p:nvSpPr>
        <p:spPr/>
        <p:txBody>
          <a:bodyPr/>
          <a:lstStyle/>
          <a:p>
            <a:fld id="{94291AD8-508A-452A-BA39-BC4D5352EE16}" type="slidenum">
              <a:rPr lang="en-US" smtClean="0"/>
              <a:t>16</a:t>
            </a:fld>
            <a:endParaRPr lang="en-US"/>
          </a:p>
        </p:txBody>
      </p:sp>
    </p:spTree>
    <p:extLst>
      <p:ext uri="{BB962C8B-B14F-4D97-AF65-F5344CB8AC3E}">
        <p14:creationId xmlns:p14="http://schemas.microsoft.com/office/powerpoint/2010/main" val="2830889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ja-JP" b="0" i="0" u="none" strike="noStrike">
                <a:solidFill>
                  <a:srgbClr val="000000"/>
                </a:solidFill>
                <a:effectLst/>
              </a:rPr>
              <a:t>Another common limitation among these methods </a:t>
            </a:r>
          </a:p>
          <a:p>
            <a:r>
              <a:rPr lang="en-US" altLang="ja-JP" b="0" i="0" u="none" strike="noStrike">
                <a:solidFill>
                  <a:srgbClr val="000000"/>
                </a:solidFill>
                <a:effectLst/>
              </a:rPr>
              <a:t>is </a:t>
            </a:r>
            <a:r>
              <a:rPr lang="en-US" altLang="ja-JP">
                <a:solidFill>
                  <a:srgbClr val="000000"/>
                </a:solidFill>
              </a:rPr>
              <a:t>that they rely on</a:t>
            </a:r>
            <a:r>
              <a:rPr lang="en-US" altLang="ja-JP" b="0" i="0" u="none" strike="noStrike">
                <a:solidFill>
                  <a:srgbClr val="000000"/>
                </a:solidFill>
                <a:effectLst/>
              </a:rPr>
              <a:t> HDR</a:t>
            </a:r>
            <a:r>
              <a:rPr lang="en-US" altLang="ja-JP">
                <a:solidFill>
                  <a:srgbClr val="000000"/>
                </a:solidFill>
              </a:rPr>
              <a:t> three-sixty</a:t>
            </a:r>
            <a:r>
              <a:rPr lang="en-US" altLang="ja-JP" b="0" i="0" u="none" strike="noStrike">
                <a:solidFill>
                  <a:srgbClr val="000000"/>
                </a:solidFill>
                <a:effectLst/>
              </a:rPr>
              <a:t> </a:t>
            </a:r>
            <a:r>
              <a:rPr lang="en-US" altLang="ja-JP">
                <a:solidFill>
                  <a:srgbClr val="000000"/>
                </a:solidFill>
              </a:rPr>
              <a:t>datasets,</a:t>
            </a:r>
          </a:p>
          <a:p>
            <a:r>
              <a:rPr lang="en-US" altLang="ja-JP">
                <a:solidFill>
                  <a:srgbClr val="000000"/>
                </a:solidFill>
              </a:rPr>
              <a:t> which </a:t>
            </a:r>
            <a:r>
              <a:rPr lang="en-US" altLang="ja-JP" b="0" i="0" u="none" strike="noStrike">
                <a:solidFill>
                  <a:srgbClr val="000000"/>
                </a:solidFill>
                <a:effectLst/>
              </a:rPr>
              <a:t>are small and not very diverse.</a:t>
            </a:r>
            <a:endParaRPr lang="en-US" b="0" i="0" u="none" strike="noStrike">
              <a:solidFill>
                <a:srgbClr val="000000"/>
              </a:solidFill>
              <a:effectLst/>
            </a:endParaRPr>
          </a:p>
          <a:p>
            <a:endParaRPr lang="en-US"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17</a:t>
            </a:fld>
            <a:endParaRPr lang="en-US"/>
          </a:p>
        </p:txBody>
      </p:sp>
    </p:spTree>
    <p:extLst>
      <p:ext uri="{BB962C8B-B14F-4D97-AF65-F5344CB8AC3E}">
        <p14:creationId xmlns:p14="http://schemas.microsoft.com/office/powerpoint/2010/main" val="7369167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a:solidFill>
                  <a:srgbClr val="000000"/>
                </a:solidFill>
                <a:effectLst/>
              </a:rPr>
              <a:t>For example, Laval Indoor only contains indoor images mostly taken from the centers of rooms.</a:t>
            </a:r>
          </a:p>
        </p:txBody>
      </p:sp>
      <p:sp>
        <p:nvSpPr>
          <p:cNvPr id="4" name="Slide Number Placeholder 3"/>
          <p:cNvSpPr>
            <a:spLocks noGrp="1"/>
          </p:cNvSpPr>
          <p:nvPr>
            <p:ph type="sldNum" sz="quarter" idx="5"/>
          </p:nvPr>
        </p:nvSpPr>
        <p:spPr/>
        <p:txBody>
          <a:bodyPr/>
          <a:lstStyle/>
          <a:p>
            <a:fld id="{94291AD8-508A-452A-BA39-BC4D5352EE16}" type="slidenum">
              <a:rPr lang="en-US" smtClean="0"/>
              <a:t>18</a:t>
            </a:fld>
            <a:endParaRPr lang="en-US"/>
          </a:p>
        </p:txBody>
      </p:sp>
    </p:spTree>
    <p:extLst>
      <p:ext uri="{BB962C8B-B14F-4D97-AF65-F5344CB8AC3E}">
        <p14:creationId xmlns:p14="http://schemas.microsoft.com/office/powerpoint/2010/main" val="2183495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a:solidFill>
                  <a:srgbClr val="000000"/>
                </a:solidFill>
                <a:effectLst/>
              </a:rPr>
              <a:t>Whereas Laval outdoor contains only 200 scenes captured mostly in a park with similar grass and </a:t>
            </a:r>
            <a:r>
              <a:rPr lang="en-US" b="0" i="0" u="none" strike="noStrike" err="1">
                <a:solidFill>
                  <a:srgbClr val="000000"/>
                </a:solidFill>
                <a:effectLst/>
              </a:rPr>
              <a:t>paveways</a:t>
            </a:r>
            <a:r>
              <a:rPr lang="en-US" b="0" i="0" u="none" strike="noStrike">
                <a:solidFill>
                  <a:srgbClr val="000000"/>
                </a:solidFill>
                <a:effectLst/>
              </a:rPr>
              <a:t>.</a:t>
            </a:r>
          </a:p>
          <a:p>
            <a:endParaRPr lang="th-TH"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19</a:t>
            </a:fld>
            <a:endParaRPr lang="en-US"/>
          </a:p>
        </p:txBody>
      </p:sp>
    </p:spTree>
    <p:extLst>
      <p:ext uri="{BB962C8B-B14F-4D97-AF65-F5344CB8AC3E}">
        <p14:creationId xmlns:p14="http://schemas.microsoft.com/office/powerpoint/2010/main" val="29900637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a:solidFill>
                  <a:srgbClr val="000000"/>
                </a:solidFill>
                <a:effectLst/>
              </a:rPr>
              <a:t>A more diverse dataset is </a:t>
            </a:r>
            <a:r>
              <a:rPr lang="en-US" b="0" i="0" u="none" strike="noStrike" err="1">
                <a:solidFill>
                  <a:srgbClr val="000000"/>
                </a:solidFill>
                <a:effectLst/>
              </a:rPr>
              <a:t>polyhaven</a:t>
            </a:r>
            <a:r>
              <a:rPr lang="en-US" b="0" i="0" u="none" strike="noStrike">
                <a:solidFill>
                  <a:srgbClr val="000000"/>
                </a:solidFill>
                <a:effectLst/>
              </a:rPr>
              <a:t> with 700 scenes;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a:solidFill>
                  <a:srgbClr val="000000"/>
                </a:solidFill>
                <a:effectLst/>
              </a:rPr>
              <a:t> however, all these combined are still very small </a:t>
            </a:r>
            <a:r>
              <a:rPr lang="en-US" altLang="ja-JP" b="0" i="0" u="none" strike="noStrike">
                <a:solidFill>
                  <a:srgbClr val="000000"/>
                </a:solidFill>
                <a:effectLst/>
              </a:rPr>
              <a:t>compared to the billions of regular images on the internet.</a:t>
            </a:r>
            <a:endParaRPr lang="en-US" b="0" i="0" u="none" strike="noStrike">
              <a:solidFill>
                <a:srgbClr val="000000"/>
              </a:solidFill>
              <a:effectLst/>
            </a:endParaRPr>
          </a:p>
          <a:p>
            <a:endParaRPr lang="en-US" b="0" i="0" u="none" strike="noStrike">
              <a:solidFill>
                <a:srgbClr val="000000"/>
              </a:solidFill>
              <a:effectLst/>
            </a:endParaRPr>
          </a:p>
          <a:p>
            <a:endParaRPr lang="en-US" b="0" i="0" u="none" strike="noStrike">
              <a:solidFill>
                <a:srgbClr val="000000"/>
              </a:solidFill>
              <a:effectLst/>
            </a:endParaRPr>
          </a:p>
          <a:p>
            <a:r>
              <a:rPr lang="en-US" b="0" i="0" u="none" strike="noStrike">
                <a:solidFill>
                  <a:srgbClr val="000000"/>
                </a:solidFill>
                <a:effectLst/>
              </a:rPr>
              <a:t>// Even if we include all HDR maps in a popular website called “poly haven”, the existing data are still small </a:t>
            </a:r>
            <a:r>
              <a:rPr lang="en-US" altLang="ja-JP" b="0" i="0" u="none" strike="noStrike">
                <a:solidFill>
                  <a:srgbClr val="000000"/>
                </a:solidFill>
                <a:effectLst/>
              </a:rPr>
              <a:t>compared to the billions of regular images on the internet.</a:t>
            </a:r>
            <a:endParaRPr lang="en-US"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20</a:t>
            </a:fld>
            <a:endParaRPr lang="en-US"/>
          </a:p>
        </p:txBody>
      </p:sp>
    </p:spTree>
    <p:extLst>
      <p:ext uri="{BB962C8B-B14F-4D97-AF65-F5344CB8AC3E}">
        <p14:creationId xmlns:p14="http://schemas.microsoft.com/office/powerpoint/2010/main" val="39342093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a:solidFill>
                  <a:srgbClr val="000000"/>
                </a:solidFill>
                <a:effectLst/>
              </a:rPr>
              <a:t>Our work targets real-world captures beyond </a:t>
            </a:r>
            <a:r>
              <a:rPr lang="en-US">
                <a:solidFill>
                  <a:srgbClr val="000000"/>
                </a:solidFill>
              </a:rPr>
              <a:t>those three-sixty datasets</a:t>
            </a:r>
            <a:r>
              <a:rPr lang="en-US" b="0" i="0" u="none" strike="noStrike">
                <a:solidFill>
                  <a:srgbClr val="000000"/>
                </a:solidFill>
                <a:effectLst/>
              </a:rPr>
              <a:t>, such as a close-up shot or a bird’s eye view of </a:t>
            </a:r>
            <a:r>
              <a:rPr lang="en-US" b="0" i="0" u="none" strike="noStrike" err="1">
                <a:solidFill>
                  <a:srgbClr val="000000"/>
                </a:solidFill>
                <a:effectLst/>
              </a:rPr>
              <a:t>tokyo</a:t>
            </a:r>
            <a:r>
              <a:rPr lang="en-US" b="0" i="0" u="none" strike="noStrike">
                <a:solidFill>
                  <a:srgbClr val="000000"/>
                </a:solidFill>
                <a:effectLst/>
              </a:rPr>
              <a:t>, paintings with non-photorealistic styles, or basically any kind of image.</a:t>
            </a:r>
            <a:r>
              <a:rPr lang="en-US">
                <a:solidFill>
                  <a:srgbClr val="000000"/>
                </a:solidFill>
              </a:rPr>
              <a:t> </a:t>
            </a:r>
            <a:endParaRPr lang="th-TH">
              <a:solidFill>
                <a:srgbClr val="000000"/>
              </a:solidFill>
            </a:endParaRPr>
          </a:p>
          <a:p>
            <a:endParaRPr lang="th-TH">
              <a:solidFill>
                <a:srgbClr val="000000"/>
              </a:solidFill>
            </a:endParaRPr>
          </a:p>
          <a:p>
            <a:r>
              <a:rPr lang="th-TH">
                <a:solidFill>
                  <a:srgbClr val="000000"/>
                </a:solidFill>
              </a:rPr>
              <a:t>(</a:t>
            </a:r>
            <a:r>
              <a:rPr lang="en-US">
                <a:solidFill>
                  <a:srgbClr val="000000"/>
                </a:solidFill>
              </a:rPr>
              <a:t>styles</a:t>
            </a:r>
            <a:r>
              <a:rPr lang="th-TH">
                <a:solidFill>
                  <a:srgbClr val="000000"/>
                </a:solidFill>
              </a:rPr>
              <a:t> </a:t>
            </a:r>
            <a:r>
              <a:rPr lang="th-TH" err="1">
                <a:solidFill>
                  <a:srgbClr val="000000"/>
                </a:solidFill>
              </a:rPr>
              <a:t>ส</a:t>
            </a:r>
            <a:r>
              <a:rPr lang="th-TH">
                <a:solidFill>
                  <a:srgbClr val="000000"/>
                </a:solidFill>
              </a:rPr>
              <a:t>ไตลออ</a:t>
            </a:r>
            <a:r>
              <a:rPr lang="th-TH" err="1">
                <a:solidFill>
                  <a:srgbClr val="000000"/>
                </a:solidFill>
              </a:rPr>
              <a:t>ล</a:t>
            </a:r>
            <a:r>
              <a:rPr lang="th-TH">
                <a:solidFill>
                  <a:srgbClr val="000000"/>
                </a:solidFill>
              </a:rPr>
              <a:t>)</a:t>
            </a:r>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21</a:t>
            </a:fld>
            <a:endParaRPr lang="en-US"/>
          </a:p>
        </p:txBody>
      </p:sp>
    </p:spTree>
    <p:extLst>
      <p:ext uri="{BB962C8B-B14F-4D97-AF65-F5344CB8AC3E}">
        <p14:creationId xmlns:p14="http://schemas.microsoft.com/office/powerpoint/2010/main" val="25738263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pipeline builds on a standard Stable Diffusion inpainting pipeline, which takes a text prompt  and a location mask as input.</a:t>
            </a:r>
          </a:p>
          <a:p>
            <a:r>
              <a:rPr lang="en-US"/>
              <a:t>- *click* The first modification we made is to condition the SDXL with a depth map using ControlNet.</a:t>
            </a:r>
          </a:p>
          <a:p>
            <a:pPr marL="171450" indent="-171450">
              <a:buFontTx/>
              <a:buChar char="-"/>
            </a:pPr>
            <a:r>
              <a:rPr lang="en-US"/>
              <a:t>*click* The depth map is predicted using an off-the-shelf estimator and includes a white circle from the inpainting mask.</a:t>
            </a:r>
            <a:endParaRPr lang="th-TH"/>
          </a:p>
          <a:p>
            <a:pPr marL="171450" indent="-171450">
              <a:buFontTx/>
              <a:buChar char="-"/>
            </a:pPr>
            <a:endParaRPr lang="th-TH"/>
          </a:p>
          <a:p>
            <a:pPr marL="0" indent="0">
              <a:buFontTx/>
              <a:buNone/>
            </a:pPr>
            <a:r>
              <a:rPr lang="en-US"/>
              <a:t>(SD”X”L)</a:t>
            </a:r>
          </a:p>
        </p:txBody>
      </p:sp>
      <p:sp>
        <p:nvSpPr>
          <p:cNvPr id="4" name="Slide Number Placeholder 3"/>
          <p:cNvSpPr>
            <a:spLocks noGrp="1"/>
          </p:cNvSpPr>
          <p:nvPr>
            <p:ph type="sldNum" sz="quarter" idx="5"/>
          </p:nvPr>
        </p:nvSpPr>
        <p:spPr/>
        <p:txBody>
          <a:bodyPr/>
          <a:lstStyle/>
          <a:p>
            <a:fld id="{94291AD8-508A-452A-BA39-BC4D5352EE16}" type="slidenum">
              <a:rPr lang="en-US" smtClean="0"/>
              <a:t>22</a:t>
            </a:fld>
            <a:endParaRPr lang="en-US"/>
          </a:p>
        </p:txBody>
      </p:sp>
    </p:spTree>
    <p:extLst>
      <p:ext uri="{BB962C8B-B14F-4D97-AF65-F5344CB8AC3E}">
        <p14:creationId xmlns:p14="http://schemas.microsoft.com/office/powerpoint/2010/main" val="28837059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a:solidFill>
                  <a:srgbClr val="000000"/>
                </a:solidFill>
                <a:effectLst/>
              </a:rPr>
              <a:t>While t</a:t>
            </a:r>
            <a:r>
              <a:rPr lang="en-US"/>
              <a:t>his conditioning helps the balls consistently appear and fit the mask perfectly,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the balls still look quite random, similar to the results from other models.</a:t>
            </a:r>
            <a:endParaRPr lang="th-TH"/>
          </a:p>
          <a:p>
            <a:pPr marL="171450" indent="-171450">
              <a:buFontTx/>
              <a:buChar char="-"/>
              <a:defRPr/>
            </a:pPr>
            <a:r>
              <a:rPr lang="en-US"/>
              <a:t>*click* For example, we got these disco balls </a:t>
            </a:r>
          </a:p>
          <a:p>
            <a:pPr marL="171450" indent="-171450">
              <a:buFontTx/>
              <a:buChar char="-"/>
              <a:defRPr/>
            </a:pPr>
            <a:r>
              <a:rPr lang="en-US"/>
              <a:t>*click* and these degenerate balls which don’t have the sun</a:t>
            </a:r>
          </a:p>
          <a:p>
            <a:pPr marL="171450" indent="-171450">
              <a:buFontTx/>
              <a:buChar char="-"/>
              <a:defRPr/>
            </a:pPr>
            <a:r>
              <a:rPr lang="en-US"/>
              <a:t>*click* or with a pink-colored sky. </a:t>
            </a:r>
          </a:p>
          <a:p>
            <a:pPr>
              <a:defRPr/>
            </a:pPr>
            <a:r>
              <a:rPr lang="en-US"/>
              <a:t>Adding “disco” to the negative prompt might help reduce this problem, </a:t>
            </a:r>
          </a:p>
          <a:p>
            <a:pPr>
              <a:defRPr/>
            </a:pPr>
            <a:r>
              <a:rPr lang="en-US"/>
              <a:t>but it is hard or impossible to describe many other failure modes in text.</a:t>
            </a:r>
          </a:p>
          <a:p>
            <a:pPr>
              <a:defRPr/>
            </a:pPr>
            <a:endParaRPr lang="en-US"/>
          </a:p>
          <a:p>
            <a:pPr>
              <a:defRPr/>
            </a:pPr>
            <a:r>
              <a:rPr lang="en-US"/>
              <a:t>(other </a:t>
            </a:r>
            <a:r>
              <a:rPr lang="th-TH"/>
              <a:t>อัตเตอร์)</a:t>
            </a:r>
          </a:p>
          <a:p>
            <a:pPr>
              <a:defRPr/>
            </a:pPr>
            <a:r>
              <a:rPr lang="en-US"/>
              <a:t>(describe </a:t>
            </a:r>
            <a:r>
              <a:rPr lang="th-TH"/>
              <a:t>เน้น</a:t>
            </a:r>
            <a:r>
              <a:rPr lang="en-US"/>
              <a:t> d)</a:t>
            </a:r>
          </a:p>
          <a:p>
            <a:pPr>
              <a:defRPr/>
            </a:pPr>
            <a:endParaRPr lang="en-US"/>
          </a:p>
          <a:p>
            <a:pPr>
              <a:defRPr/>
            </a:pPr>
            <a:endParaRPr lang="en-US"/>
          </a:p>
          <a:p>
            <a:pPr>
              <a:defRPr/>
            </a:pPr>
            <a:endParaRPr lang="en-US"/>
          </a:p>
          <a:p>
            <a:pPr>
              <a:defRPr/>
            </a:pPr>
            <a:endParaRPr lang="en-US"/>
          </a:p>
          <a:p>
            <a:pPr>
              <a:defRPr/>
            </a:pPr>
            <a:endParaRPr lang="en-US"/>
          </a:p>
          <a:p>
            <a:pPr>
              <a:defRPr/>
            </a:pPr>
            <a:r>
              <a:rPr lang="en-US"/>
              <a:t>// ended up notice that  the average ball roughly captures the light direction. though it’s blurry.</a:t>
            </a:r>
          </a:p>
          <a:p>
            <a:pPr>
              <a:defRPr/>
            </a:pPr>
            <a:r>
              <a:rPr lang="en-US"/>
              <a:t>// [NEW SENTENSE “talk about negative prompt won’t help disco”] (Show arrow) For example, there exist a “disco” ball. Here, adding “disco” to the negative prompt may // fix this specific ball. (Show more arrow) but many other failure modes are not as easy to describe and exclude via text prompts such as the missing sun (Show more // arrow)  or the pink sky instead of blue sky. </a:t>
            </a:r>
          </a:p>
          <a:p>
            <a:pPr>
              <a:defRPr/>
            </a:pPr>
            <a:r>
              <a:rPr lang="en-US"/>
              <a:t>// [NEW SENTENSE “give key take a way about averaging”] </a:t>
            </a:r>
            <a:r>
              <a:rPr lang="en-US" b="0" i="0" u="none" strike="noStrike">
                <a:solidFill>
                  <a:srgbClr val="000000"/>
                </a:solidFill>
                <a:effectLst/>
              </a:rPr>
              <a:t>we noticed that the average ball roughly captures the light direction. though it’s blurry.</a:t>
            </a:r>
            <a:endParaRPr lang="en-US"/>
          </a:p>
          <a:p>
            <a:r>
              <a:rPr lang="en-US" b="0" i="0" u="none" strike="noStrike">
                <a:solidFill>
                  <a:srgbClr val="000000"/>
                </a:solidFill>
                <a:effectLst/>
              </a:rPr>
              <a:t>//However, we noticed that the average ball roughly captures the light direction.</a:t>
            </a:r>
          </a:p>
          <a:p>
            <a:endParaRPr lang="en-US"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23</a:t>
            </a:fld>
            <a:endParaRPr lang="en-US"/>
          </a:p>
        </p:txBody>
      </p:sp>
    </p:spTree>
    <p:extLst>
      <p:ext uri="{BB962C8B-B14F-4D97-AF65-F5344CB8AC3E}">
        <p14:creationId xmlns:p14="http://schemas.microsoft.com/office/powerpoint/2010/main" val="5261403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rPr>
              <a:t>When we try to analyze these failures, </a:t>
            </a:r>
          </a:p>
          <a:p>
            <a:r>
              <a:rPr lang="en-US">
                <a:solidFill>
                  <a:srgbClr val="000000"/>
                </a:solidFill>
              </a:rPr>
              <a:t>one interesting behavior we found is that</a:t>
            </a:r>
          </a:p>
          <a:p>
            <a:r>
              <a:rPr lang="en-US">
                <a:solidFill>
                  <a:srgbClr val="000000"/>
                </a:solidFill>
              </a:rPr>
              <a:t> the initial noise map highly INFLUENCES how the chrome ball looks in a very deterministic way.</a:t>
            </a:r>
          </a:p>
          <a:p>
            <a:r>
              <a:rPr lang="en-US">
                <a:solidFill>
                  <a:srgbClr val="000000"/>
                </a:solidFill>
              </a:rPr>
              <a:t>For example, there is a noise map that consistently leads to disco balls regardless of the input images.</a:t>
            </a:r>
          </a:p>
          <a:p>
            <a:r>
              <a:rPr lang="en-US">
                <a:solidFill>
                  <a:srgbClr val="000000"/>
                </a:solidFill>
              </a:rPr>
              <a:t>There is also a “magic” noise map that always produces good results.</a:t>
            </a:r>
          </a:p>
          <a:p>
            <a:r>
              <a:rPr lang="en-US">
                <a:solidFill>
                  <a:srgbClr val="000000"/>
                </a:solidFill>
              </a:rPr>
              <a:t>This behavior is still true when we use stochastic samplers with few sampling steps.</a:t>
            </a:r>
          </a:p>
          <a:p>
            <a:endParaRPr lang="en-US">
              <a:solidFill>
                <a:srgbClr val="000000"/>
              </a:solidFill>
            </a:endParaRPr>
          </a:p>
          <a:p>
            <a:r>
              <a:rPr lang="en-US">
                <a:solidFill>
                  <a:srgbClr val="000000"/>
                </a:solidFill>
              </a:rPr>
              <a:t>(samplers</a:t>
            </a:r>
            <a:r>
              <a:rPr lang="th-TH">
                <a:solidFill>
                  <a:srgbClr val="000000"/>
                </a:solidFill>
              </a:rPr>
              <a:t> ควบ)</a:t>
            </a:r>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24</a:t>
            </a:fld>
            <a:endParaRPr lang="en-US"/>
          </a:p>
        </p:txBody>
      </p:sp>
    </p:spTree>
    <p:extLst>
      <p:ext uri="{BB962C8B-B14F-4D97-AF65-F5344CB8AC3E}">
        <p14:creationId xmlns:p14="http://schemas.microsoft.com/office/powerpoint/2010/main" val="29984892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rPr>
              <a:t>So, the question is: how do we find the good neighborhood of the initial noise maps.</a:t>
            </a:r>
          </a:p>
          <a:p>
            <a:endParaRPr lang="en-US">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00000"/>
                </a:solidFill>
              </a:rPr>
              <a:t>Another observation we had is that the average ball actually reflects the overall lighting fairly well.</a:t>
            </a:r>
          </a:p>
          <a:p>
            <a:endParaRPr lang="en-US">
              <a:solidFill>
                <a:srgbClr val="000000"/>
              </a:solidFill>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25</a:t>
            </a:fld>
            <a:endParaRPr lang="en-US"/>
          </a:p>
        </p:txBody>
      </p:sp>
    </p:spTree>
    <p:extLst>
      <p:ext uri="{BB962C8B-B14F-4D97-AF65-F5344CB8AC3E}">
        <p14:creationId xmlns:p14="http://schemas.microsoft.com/office/powerpoint/2010/main" val="28344694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rPr>
              <a:t>So, our simple idea is to start with the average ball </a:t>
            </a:r>
          </a:p>
          <a:p>
            <a:r>
              <a:rPr lang="en-US">
                <a:solidFill>
                  <a:srgbClr val="000000"/>
                </a:solidFill>
              </a:rPr>
              <a:t>and partially diffuse it out to represent the good neighborhood of noise.</a:t>
            </a:r>
          </a:p>
          <a:p>
            <a:endParaRPr lang="en-US">
              <a:solidFill>
                <a:srgbClr val="000000"/>
              </a:solidFill>
            </a:endParaRPr>
          </a:p>
          <a:p>
            <a:r>
              <a:rPr lang="en-US">
                <a:solidFill>
                  <a:srgbClr val="000000"/>
                </a:solidFill>
              </a:rPr>
              <a:t>// From our findings on the magic noise map earlier, we know that</a:t>
            </a:r>
            <a:r>
              <a:rPr lang="en-US" b="0" i="0" u="none" strike="noStrike">
                <a:solidFill>
                  <a:srgbClr val="000000"/>
                </a:solidFill>
                <a:effectLst/>
              </a:rPr>
              <a:t> good initial noises lead to good results. So, if we do a forward diffusion process on the</a:t>
            </a:r>
            <a:r>
              <a:rPr lang="en-US">
                <a:solidFill>
                  <a:srgbClr val="000000"/>
                </a:solidFill>
              </a:rPr>
              <a:t> </a:t>
            </a:r>
            <a:r>
              <a:rPr lang="en-US" b="0" i="0" u="none" strike="noStrike">
                <a:solidFill>
                  <a:srgbClr val="000000"/>
                </a:solidFill>
                <a:effectLst/>
              </a:rPr>
              <a:t> averaging ball, its noise map is probably within a neighborhood of the good ones.</a:t>
            </a:r>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26</a:t>
            </a:fld>
            <a:endParaRPr lang="en-US"/>
          </a:p>
        </p:txBody>
      </p:sp>
    </p:spTree>
    <p:extLst>
      <p:ext uri="{BB962C8B-B14F-4D97-AF65-F5344CB8AC3E}">
        <p14:creationId xmlns:p14="http://schemas.microsoft.com/office/powerpoint/2010/main" val="5237299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rPr>
              <a:t>In particular</a:t>
            </a:r>
            <a:r>
              <a:rPr lang="en-US" b="0" i="0" u="none" strike="noStrike">
                <a:solidFill>
                  <a:srgbClr val="000000"/>
                </a:solidFill>
                <a:effectLst/>
              </a:rPr>
              <a:t>, we </a:t>
            </a:r>
            <a:r>
              <a:rPr lang="en-US">
                <a:solidFill>
                  <a:srgbClr val="000000"/>
                </a:solidFill>
              </a:rPr>
              <a:t>propose to first</a:t>
            </a:r>
            <a:r>
              <a:rPr lang="en-US" b="0" i="0" u="none" strike="noStrike">
                <a:solidFill>
                  <a:srgbClr val="000000"/>
                </a:solidFill>
                <a:effectLst/>
              </a:rPr>
              <a:t> generate N balls </a:t>
            </a:r>
            <a:endParaRPr lang="th-TH" b="0" i="0" u="none" strike="noStrike">
              <a:solidFill>
                <a:srgbClr val="000000"/>
              </a:solidFill>
              <a:effectLst/>
            </a:endParaRPr>
          </a:p>
          <a:p>
            <a:pPr marL="171450" indent="-171450">
              <a:buFontTx/>
              <a:buChar char="-"/>
            </a:pPr>
            <a:r>
              <a:rPr lang="en-US" b="0" i="0" u="none" strike="noStrike">
                <a:solidFill>
                  <a:srgbClr val="000000"/>
                </a:solidFill>
                <a:effectLst/>
              </a:rPr>
              <a:t>*click* and compute their median.</a:t>
            </a:r>
            <a:r>
              <a:rPr lang="en-US">
                <a:solidFill>
                  <a:srgbClr val="000000"/>
                </a:solidFill>
              </a:rPr>
              <a:t> </a:t>
            </a:r>
            <a:r>
              <a:rPr lang="en-US" b="0" i="0" u="none" strike="noStrike">
                <a:solidFill>
                  <a:srgbClr val="000000"/>
                </a:solidFill>
                <a:effectLst/>
              </a:rPr>
              <a:t>which is then used as the starting point for generating a new chrome ball.</a:t>
            </a:r>
          </a:p>
          <a:p>
            <a:pPr marL="171450" indent="-171450">
              <a:buFontTx/>
              <a:buChar char="-"/>
            </a:pPr>
            <a:r>
              <a:rPr lang="en-US" b="0" i="0" u="none" strike="noStrike">
                <a:solidFill>
                  <a:srgbClr val="000000"/>
                </a:solidFill>
                <a:effectLst/>
              </a:rPr>
              <a:t>*click * </a:t>
            </a:r>
            <a:r>
              <a:rPr lang="en-US">
                <a:solidFill>
                  <a:srgbClr val="000000"/>
                </a:solidFill>
              </a:rPr>
              <a:t> </a:t>
            </a:r>
            <a:r>
              <a:rPr lang="en-US" b="0" i="0" u="none" strike="noStrike">
                <a:solidFill>
                  <a:srgbClr val="000000"/>
                </a:solidFill>
                <a:effectLst/>
              </a:rPr>
              <a:t>We do this by re-introducing some small noise to this median</a:t>
            </a:r>
          </a:p>
          <a:p>
            <a:r>
              <a:rPr lang="en-US" b="0" i="0" u="none" strike="noStrike">
                <a:solidFill>
                  <a:srgbClr val="000000"/>
                </a:solidFill>
                <a:effectLst/>
              </a:rPr>
              <a:t>- *click * then denoise it again using the same pipeline.</a:t>
            </a:r>
            <a:endParaRPr lang="th-TH" b="0" i="0" u="none" strike="noStrike">
              <a:solidFill>
                <a:srgbClr val="000000"/>
              </a:solidFill>
              <a:effectLst/>
            </a:endParaRPr>
          </a:p>
          <a:p>
            <a:r>
              <a:rPr lang="en-US" b="0" i="0" u="none" strike="noStrike">
                <a:solidFill>
                  <a:srgbClr val="000000"/>
                </a:solidFill>
                <a:effectLst/>
              </a:rPr>
              <a:t>-</a:t>
            </a:r>
            <a:r>
              <a:rPr lang="th-TH" b="0" i="0" u="none" strike="noStrike">
                <a:solidFill>
                  <a:srgbClr val="000000"/>
                </a:solidFill>
                <a:effectLst/>
              </a:rPr>
              <a:t> </a:t>
            </a:r>
            <a:r>
              <a:rPr lang="en-US" b="0" i="0" u="none" strike="noStrike">
                <a:solidFill>
                  <a:srgbClr val="000000"/>
                </a:solidFill>
                <a:effectLst/>
              </a:rPr>
              <a:t>*click * </a:t>
            </a:r>
            <a:r>
              <a:rPr lang="en-US">
                <a:solidFill>
                  <a:srgbClr val="000000"/>
                </a:solidFill>
              </a:rPr>
              <a:t> </a:t>
            </a:r>
            <a:r>
              <a:rPr lang="en-US" b="0" i="0" u="none" strike="noStrike">
                <a:solidFill>
                  <a:srgbClr val="000000"/>
                </a:solidFill>
                <a:effectLst/>
              </a:rPr>
              <a:t>This technique is also known as </a:t>
            </a:r>
            <a:r>
              <a:rPr lang="en-US" b="0" i="0" u="none" strike="noStrike" err="1">
                <a:solidFill>
                  <a:srgbClr val="000000"/>
                </a:solidFill>
                <a:effectLst/>
              </a:rPr>
              <a:t>SDEdit</a:t>
            </a:r>
            <a:r>
              <a:rPr lang="en-US" b="0" i="0" u="none" strike="noStrike">
                <a:solidFill>
                  <a:srgbClr val="000000"/>
                </a:solidFill>
                <a:effectLst/>
              </a:rPr>
              <a:t>.</a:t>
            </a:r>
          </a:p>
          <a:p>
            <a:pPr>
              <a:spcBef>
                <a:spcPts val="0"/>
              </a:spcBef>
              <a:spcAft>
                <a:spcPts val="0"/>
              </a:spcAft>
            </a:pPr>
            <a:endParaRPr lang="en-US" b="0" i="0" u="none" strike="noStrike">
              <a:solidFill>
                <a:srgbClr val="000000"/>
              </a:solidFill>
              <a:effectLst/>
            </a:endParaRPr>
          </a:p>
          <a:p>
            <a:pPr>
              <a:spcBef>
                <a:spcPts val="0"/>
              </a:spcBef>
              <a:spcAft>
                <a:spcPts val="0"/>
              </a:spcAft>
            </a:pPr>
            <a:r>
              <a:rPr lang="en-US" b="0" i="0" u="none" strike="noStrike" err="1">
                <a:solidFill>
                  <a:srgbClr val="000000"/>
                </a:solidFill>
                <a:effectLst/>
              </a:rPr>
              <a:t>SDEdit</a:t>
            </a:r>
            <a:r>
              <a:rPr lang="en-US" b="0" i="0" u="none" strike="noStrike">
                <a:solidFill>
                  <a:srgbClr val="000000"/>
                </a:solidFill>
                <a:effectLst/>
              </a:rPr>
              <a:t> </a:t>
            </a:r>
            <a:r>
              <a:rPr lang="th-TH" b="0" i="0" u="none" strike="noStrike" err="1">
                <a:solidFill>
                  <a:srgbClr val="000000"/>
                </a:solidFill>
                <a:effectLst/>
              </a:rPr>
              <a:t>เ</a:t>
            </a:r>
            <a:r>
              <a:rPr lang="th-TH" b="0" i="0" u="none" strike="noStrike">
                <a:solidFill>
                  <a:srgbClr val="000000"/>
                </a:solidFill>
                <a:effectLst/>
              </a:rPr>
              <a:t>อดิ</a:t>
            </a:r>
            <a:r>
              <a:rPr lang="th-TH" b="0" i="0" u="none" strike="noStrike" err="1">
                <a:solidFill>
                  <a:srgbClr val="000000"/>
                </a:solidFill>
                <a:effectLst/>
              </a:rPr>
              <a:t>ท</a:t>
            </a:r>
            <a:endParaRPr lang="en-US"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27</a:t>
            </a:fld>
            <a:endParaRPr lang="en-US"/>
          </a:p>
        </p:txBody>
      </p:sp>
    </p:spTree>
    <p:extLst>
      <p:ext uri="{BB962C8B-B14F-4D97-AF65-F5344CB8AC3E}">
        <p14:creationId xmlns:p14="http://schemas.microsoft.com/office/powerpoint/2010/main" val="22348659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b="0" i="0" u="none" strike="noStrike">
                <a:solidFill>
                  <a:srgbClr val="000000"/>
                </a:solidFill>
                <a:effectLst/>
              </a:rPr>
              <a:t>We can vary the seed …</a:t>
            </a:r>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28</a:t>
            </a:fld>
            <a:endParaRPr lang="en-US"/>
          </a:p>
        </p:txBody>
      </p:sp>
    </p:spTree>
    <p:extLst>
      <p:ext uri="{BB962C8B-B14F-4D97-AF65-F5344CB8AC3E}">
        <p14:creationId xmlns:p14="http://schemas.microsoft.com/office/powerpoint/2010/main" val="4135065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0" i="0" u="none" strike="noStrike">
                <a:solidFill>
                  <a:srgbClr val="000000"/>
                </a:solidFill>
                <a:effectLst/>
              </a:rPr>
              <a:t>and produce a new set of balls from this median,</a:t>
            </a:r>
            <a:r>
              <a:rPr lang="en-US">
                <a:solidFill>
                  <a:srgbClr val="000000"/>
                </a:solidFill>
              </a:rPr>
              <a:t> </a:t>
            </a:r>
          </a:p>
          <a:p>
            <a:pPr>
              <a:defRPr/>
            </a:pPr>
            <a:r>
              <a:rPr lang="en-US" b="0" i="0" u="none" strike="noStrike">
                <a:solidFill>
                  <a:srgbClr val="000000"/>
                </a:solidFill>
                <a:effectLst/>
              </a:rPr>
              <a:t>- *click* then compute another median.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a:solidFill>
                  <a:srgbClr val="000000"/>
                </a:solidFill>
                <a:effectLst/>
              </a:rPr>
              <a:t>- *click* This process can be repeated multiple times.</a:t>
            </a:r>
          </a:p>
          <a:p>
            <a:pPr>
              <a:spcBef>
                <a:spcPts val="0"/>
              </a:spcBef>
              <a:spcAft>
                <a:spcPts val="0"/>
              </a:spcAft>
            </a:pPr>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29</a:t>
            </a:fld>
            <a:endParaRPr lang="en-US"/>
          </a:p>
        </p:txBody>
      </p:sp>
    </p:spTree>
    <p:extLst>
      <p:ext uri="{BB962C8B-B14F-4D97-AF65-F5344CB8AC3E}">
        <p14:creationId xmlns:p14="http://schemas.microsoft.com/office/powerpoint/2010/main" val="26379816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rPr>
              <a:t>Here we show the results when starting from 4 </a:t>
            </a:r>
            <a:r>
              <a:rPr lang="en-US" b="0" i="0" u="none" strike="noStrike">
                <a:solidFill>
                  <a:srgbClr val="000000"/>
                </a:solidFill>
                <a:effectLst/>
              </a:rPr>
              <a:t>different noise maps. </a:t>
            </a:r>
          </a:p>
          <a:p>
            <a:r>
              <a:rPr lang="en-US">
                <a:solidFill>
                  <a:srgbClr val="000000"/>
                </a:solidFill>
              </a:rPr>
              <a:t>Even if the noise map number 2 and 4 produce a disco ball at the beginning,</a:t>
            </a:r>
          </a:p>
          <a:p>
            <a:r>
              <a:rPr lang="en-US">
                <a:solidFill>
                  <a:srgbClr val="000000"/>
                </a:solidFill>
              </a:rPr>
              <a:t>the balls become clearer and more accurate as we repeat the process.</a:t>
            </a:r>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30</a:t>
            </a:fld>
            <a:endParaRPr lang="en-US"/>
          </a:p>
        </p:txBody>
      </p:sp>
    </p:spTree>
    <p:extLst>
      <p:ext uri="{BB962C8B-B14F-4D97-AF65-F5344CB8AC3E}">
        <p14:creationId xmlns:p14="http://schemas.microsoft.com/office/powerpoint/2010/main" val="29846449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a:solidFill>
                  <a:srgbClr val="000000"/>
                </a:solidFill>
                <a:effectLst/>
              </a:rPr>
              <a:t>Now that we can generate high-quality balls, the next </a:t>
            </a:r>
            <a:r>
              <a:rPr lang="en-US" b="1" i="0" u="none" strike="noStrike">
                <a:solidFill>
                  <a:srgbClr val="000000"/>
                </a:solidFill>
                <a:effectLst/>
              </a:rPr>
              <a:t>challenge</a:t>
            </a:r>
            <a:r>
              <a:rPr lang="en-US" b="0" i="0" u="none" strike="noStrike">
                <a:solidFill>
                  <a:srgbClr val="000000"/>
                </a:solidFill>
                <a:effectLst/>
              </a:rPr>
              <a:t> is to make them have high dynamic range.</a:t>
            </a:r>
            <a:r>
              <a:rPr lang="en-US">
                <a:solidFill>
                  <a:srgbClr val="000000"/>
                </a:solidFill>
              </a:rPr>
              <a:t> </a:t>
            </a:r>
            <a:endParaRPr lang="en-US"/>
          </a:p>
          <a:p>
            <a:r>
              <a:rPr lang="en-US" b="0" i="0" u="none" strike="noStrike">
                <a:solidFill>
                  <a:srgbClr val="000000"/>
                </a:solidFill>
                <a:effectLst/>
              </a:rPr>
              <a:t>We found that, even though stable diffusion was trained on LDR images, it still understands HDR and the wide range of real-world luminance.</a:t>
            </a:r>
            <a:endParaRPr lang="en-US"/>
          </a:p>
          <a:p>
            <a:r>
              <a:rPr lang="en-US" b="0" i="0" u="none" strike="noStrike">
                <a:solidFill>
                  <a:srgbClr val="000000"/>
                </a:solidFill>
                <a:effectLst/>
              </a:rPr>
              <a:t>** </a:t>
            </a:r>
          </a:p>
          <a:p>
            <a:r>
              <a:rPr lang="en-US" b="0" i="0" u="none" strike="noStrike">
                <a:solidFill>
                  <a:srgbClr val="000000"/>
                </a:solidFill>
                <a:effectLst/>
              </a:rPr>
              <a:t>This is evident from our experiment, where simply adding ‘black dark’ to the prompt reduces the exposure and brings out the round shape of the sun.</a:t>
            </a:r>
          </a:p>
          <a:p>
            <a:r>
              <a:rPr lang="en-US" b="0" i="0" u="none" strike="noStrike">
                <a:solidFill>
                  <a:srgbClr val="000000"/>
                </a:solidFill>
                <a:effectLst/>
              </a:rPr>
              <a:t>This finding led us to the idea of exposure bracketing to achieve HDR, but we still need a way to condition the model with specific exposure values.</a:t>
            </a:r>
          </a:p>
          <a:p>
            <a:endParaRPr lang="en-US" b="0" i="0" u="none" strike="noStrike">
              <a:solidFill>
                <a:srgbClr val="000000"/>
              </a:solidFill>
              <a:effectLst/>
            </a:endParaRPr>
          </a:p>
          <a:p>
            <a:endParaRPr lang="en-US" b="0" i="0" u="none" strike="noStrike">
              <a:solidFill>
                <a:srgbClr val="000000"/>
              </a:solidFill>
              <a:effectLst/>
            </a:endParaRPr>
          </a:p>
          <a:p>
            <a:r>
              <a:rPr lang="en-US" b="0" i="0" u="none" strike="noStrike">
                <a:solidFill>
                  <a:srgbClr val="000000"/>
                </a:solidFill>
                <a:effectLst/>
              </a:rPr>
              <a:t>// pronunciation (me):</a:t>
            </a:r>
          </a:p>
          <a:p>
            <a:pPr marL="171450" indent="-171450">
              <a:buFontTx/>
              <a:buChar char="-"/>
            </a:pPr>
            <a:r>
              <a:rPr lang="en-US" b="0" i="0" u="none" strike="noStrike">
                <a:solidFill>
                  <a:srgbClr val="000000"/>
                </a:solidFill>
                <a:effectLst/>
              </a:rPr>
              <a:t>Model</a:t>
            </a:r>
          </a:p>
          <a:p>
            <a:pPr marL="171450" indent="-171450">
              <a:buFontTx/>
              <a:buChar char="-"/>
            </a:pPr>
            <a:r>
              <a:rPr lang="en-US" b="0" i="0" u="none" strike="noStrike">
                <a:solidFill>
                  <a:srgbClr val="000000"/>
                </a:solidFill>
                <a:effectLst/>
              </a:rPr>
              <a:t>Produce</a:t>
            </a:r>
          </a:p>
          <a:p>
            <a:pPr marL="171450" indent="-171450">
              <a:buFontTx/>
              <a:buChar char="-"/>
            </a:pPr>
            <a:r>
              <a:rPr lang="en-US" b="0" i="0" u="none" strike="noStrike">
                <a:solidFill>
                  <a:srgbClr val="000000"/>
                </a:solidFill>
                <a:effectLst/>
              </a:rPr>
              <a:t>Chosen</a:t>
            </a:r>
          </a:p>
          <a:p>
            <a:pPr marL="171450" indent="-171450">
              <a:buFontTx/>
              <a:buChar char="-"/>
            </a:pPr>
            <a:r>
              <a:rPr lang="en-US" b="0" i="0" u="none" strike="noStrike">
                <a:solidFill>
                  <a:srgbClr val="000000"/>
                </a:solidFill>
                <a:effectLst/>
              </a:rPr>
              <a:t>Reduce</a:t>
            </a:r>
          </a:p>
          <a:p>
            <a:pPr marL="171450" indent="-171450">
              <a:buFontTx/>
              <a:buChar char="-"/>
            </a:pPr>
            <a:r>
              <a:rPr lang="en-US" b="0" i="0" u="none" strike="noStrike">
                <a:solidFill>
                  <a:srgbClr val="000000"/>
                </a:solidFill>
                <a:effectLst/>
              </a:rPr>
              <a:t>Luminance</a:t>
            </a:r>
          </a:p>
          <a:p>
            <a:pPr marL="171450" indent="-171450">
              <a:buFontTx/>
              <a:buChar char="-"/>
            </a:pPr>
            <a:r>
              <a:rPr lang="en-US" b="0" i="0" u="none" strike="noStrike">
                <a:solidFill>
                  <a:srgbClr val="000000"/>
                </a:solidFill>
                <a:effectLst/>
              </a:rPr>
              <a:t>While</a:t>
            </a:r>
          </a:p>
          <a:p>
            <a:pPr marL="171450" indent="-171450">
              <a:buFontTx/>
              <a:buChar char="-"/>
            </a:pPr>
            <a:r>
              <a:rPr lang="en-US" b="0" i="0" u="none" strike="noStrike">
                <a:solidFill>
                  <a:srgbClr val="000000"/>
                </a:solidFill>
                <a:effectLst/>
              </a:rPr>
              <a:t>Round</a:t>
            </a:r>
          </a:p>
          <a:p>
            <a:pPr marL="0" indent="0">
              <a:buFontTx/>
              <a:buNone/>
            </a:pPr>
            <a:endParaRPr lang="en-US" b="0" i="0" u="none" strike="noStrike">
              <a:solidFill>
                <a:srgbClr val="000000"/>
              </a:solidFill>
              <a:effectLst/>
            </a:endParaRPr>
          </a:p>
          <a:p>
            <a:pPr marL="0" indent="0">
              <a:buFontTx/>
              <a:buNone/>
            </a:pPr>
            <a:r>
              <a:rPr lang="en-US" b="0" i="0" u="none" strike="noStrike">
                <a:solidFill>
                  <a:srgbClr val="000000"/>
                </a:solidFill>
                <a:effectLst/>
              </a:rPr>
              <a:t>// pronunciation (others)</a:t>
            </a:r>
          </a:p>
          <a:p>
            <a:pPr marL="171450" indent="-171450">
              <a:buFontTx/>
              <a:buChar char="-"/>
            </a:pPr>
            <a:r>
              <a:rPr lang="en-US" b="0" i="0" u="none" strike="noStrike">
                <a:solidFill>
                  <a:srgbClr val="000000"/>
                </a:solidFill>
                <a:effectLst/>
              </a:rPr>
              <a:t>Styles</a:t>
            </a:r>
          </a:p>
          <a:p>
            <a:pPr marL="171450" indent="-171450">
              <a:buFontTx/>
              <a:buChar char="-"/>
            </a:pPr>
            <a:r>
              <a:rPr lang="en-US" b="0" i="0" u="none" strike="noStrike">
                <a:solidFill>
                  <a:srgbClr val="000000"/>
                </a:solidFill>
                <a:effectLst/>
              </a:rPr>
              <a:t>Such as</a:t>
            </a:r>
          </a:p>
          <a:p>
            <a:pPr marL="171450" indent="-171450">
              <a:buFontTx/>
              <a:buChar char="-"/>
            </a:pPr>
            <a:r>
              <a:rPr lang="en-US" b="0" i="0" u="none" strike="noStrike">
                <a:solidFill>
                  <a:srgbClr val="000000"/>
                </a:solidFill>
                <a:effectLst/>
              </a:rPr>
              <a:t>Other</a:t>
            </a:r>
          </a:p>
          <a:p>
            <a:pPr marL="171450" indent="-171450">
              <a:buFontTx/>
              <a:buChar char="-"/>
            </a:pPr>
            <a:r>
              <a:rPr lang="en-US" b="0" i="0" u="none" strike="noStrike">
                <a:solidFill>
                  <a:srgbClr val="000000"/>
                </a:solidFill>
                <a:effectLst/>
              </a:rPr>
              <a:t>Edit</a:t>
            </a:r>
          </a:p>
          <a:p>
            <a:pPr marL="0" indent="0">
              <a:buFontTx/>
              <a:buNone/>
            </a:pPr>
            <a:endParaRPr lang="en-US" b="0" i="0" u="none" strike="noStrike">
              <a:solidFill>
                <a:srgbClr val="000000"/>
              </a:solidFill>
              <a:effectLst/>
            </a:endParaRPr>
          </a:p>
          <a:p>
            <a:pPr marL="0" indent="0">
              <a:buFontTx/>
              <a:buNone/>
            </a:pPr>
            <a:r>
              <a:rPr lang="en-US" b="0" i="0" u="none" strike="noStrike">
                <a:solidFill>
                  <a:srgbClr val="000000"/>
                </a:solidFill>
                <a:effectLst/>
              </a:rPr>
              <a:t>// </a:t>
            </a:r>
            <a:r>
              <a:rPr lang="en-US" b="0" i="0" u="none" strike="noStrike" err="1">
                <a:solidFill>
                  <a:srgbClr val="000000"/>
                </a:solidFill>
                <a:effectLst/>
              </a:rPr>
              <a:t>misc</a:t>
            </a:r>
            <a:r>
              <a:rPr lang="en-US" b="0" i="0" u="none" strike="noStrike">
                <a:solidFill>
                  <a:srgbClr val="000000"/>
                </a:solidFill>
                <a:effectLst/>
              </a:rPr>
              <a:t>:</a:t>
            </a:r>
          </a:p>
          <a:p>
            <a:pPr marL="171450" indent="-171450">
              <a:buFontTx/>
              <a:buChar char="-"/>
            </a:pPr>
            <a:r>
              <a:rPr lang="en-US" b="0" i="0" u="none" strike="noStrike">
                <a:solidFill>
                  <a:srgbClr val="000000"/>
                </a:solidFill>
                <a:effectLst/>
              </a:rPr>
              <a:t>Intonation at the end of the sentence</a:t>
            </a:r>
          </a:p>
          <a:p>
            <a:pPr marL="171450" indent="-171450">
              <a:buFontTx/>
              <a:buChar char="-"/>
            </a:pPr>
            <a:r>
              <a:rPr lang="en-US" b="0" i="0" u="none" strike="noStrike">
                <a:solidFill>
                  <a:srgbClr val="000000"/>
                </a:solidFill>
                <a:effectLst/>
              </a:rPr>
              <a:t>Check text2speech for where to pause</a:t>
            </a:r>
          </a:p>
          <a:p>
            <a:pPr marL="171450" indent="-171450">
              <a:buFontTx/>
              <a:buChar char="-"/>
            </a:pPr>
            <a:r>
              <a:rPr lang="en-US" b="0" i="0" u="none" strike="noStrike">
                <a:solidFill>
                  <a:srgbClr val="000000"/>
                </a:solidFill>
                <a:effectLst/>
              </a:rPr>
              <a:t>Enough time for the audience to read the diagram</a:t>
            </a:r>
          </a:p>
        </p:txBody>
      </p:sp>
      <p:sp>
        <p:nvSpPr>
          <p:cNvPr id="4" name="Slide Number Placeholder 3"/>
          <p:cNvSpPr>
            <a:spLocks noGrp="1"/>
          </p:cNvSpPr>
          <p:nvPr>
            <p:ph type="sldNum" sz="quarter" idx="5"/>
          </p:nvPr>
        </p:nvSpPr>
        <p:spPr/>
        <p:txBody>
          <a:bodyPr/>
          <a:lstStyle/>
          <a:p>
            <a:fld id="{94291AD8-508A-452A-BA39-BC4D5352EE16}" type="slidenum">
              <a:rPr lang="en-US" smtClean="0"/>
              <a:t>31</a:t>
            </a:fld>
            <a:endParaRPr lang="en-US"/>
          </a:p>
        </p:txBody>
      </p:sp>
    </p:spTree>
    <p:extLst>
      <p:ext uri="{BB962C8B-B14F-4D97-AF65-F5344CB8AC3E}">
        <p14:creationId xmlns:p14="http://schemas.microsoft.com/office/powerpoint/2010/main" val="38148834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solidFill>
                  <a:srgbClr val="E4E6EB"/>
                </a:solidFill>
                <a:highlight>
                  <a:srgbClr val="303030"/>
                </a:highlight>
                <a:latin typeface="Segoe UI Historic"/>
                <a:ea typeface="Segoe UI Historic"/>
                <a:cs typeface="Segoe UI Historic"/>
              </a:rPr>
              <a:t>Our idea is to fine-tune stable diffusion using a single Lora to map these two text prompts to specific exposure values, which are chosen to be 0 and -5.</a:t>
            </a:r>
          </a:p>
          <a:p>
            <a:pPr>
              <a:defRPr/>
            </a:pPr>
            <a:r>
              <a:rPr lang="en-US">
                <a:solidFill>
                  <a:srgbClr val="E4E6EB"/>
                </a:solidFill>
                <a:highlight>
                  <a:srgbClr val="303030"/>
                </a:highlight>
                <a:latin typeface="Segoe UI Historic"/>
                <a:ea typeface="Segoe UI Historic"/>
                <a:cs typeface="Segoe UI Historic"/>
              </a:rPr>
              <a:t>For training, we render about a thousand of these balls based on synthetic panoramas generated using a method called Text2Light.</a:t>
            </a:r>
          </a:p>
        </p:txBody>
      </p:sp>
      <p:sp>
        <p:nvSpPr>
          <p:cNvPr id="4" name="Slide Number Placeholder 3"/>
          <p:cNvSpPr>
            <a:spLocks noGrp="1"/>
          </p:cNvSpPr>
          <p:nvPr>
            <p:ph type="sldNum" sz="quarter" idx="5"/>
          </p:nvPr>
        </p:nvSpPr>
        <p:spPr/>
        <p:txBody>
          <a:bodyPr/>
          <a:lstStyle/>
          <a:p>
            <a:fld id="{94291AD8-508A-452A-BA39-BC4D5352EE16}" type="slidenum">
              <a:rPr lang="en-US" smtClean="0"/>
              <a:t>32</a:t>
            </a:fld>
            <a:endParaRPr lang="en-US"/>
          </a:p>
        </p:txBody>
      </p:sp>
    </p:spTree>
    <p:extLst>
      <p:ext uri="{BB962C8B-B14F-4D97-AF65-F5344CB8AC3E}">
        <p14:creationId xmlns:p14="http://schemas.microsoft.com/office/powerpoint/2010/main" val="32836961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solidFill>
                  <a:srgbClr val="E4E6EB"/>
                </a:solidFill>
                <a:highlight>
                  <a:srgbClr val="303030"/>
                </a:highlight>
              </a:rPr>
              <a:t>In practice, instead of mapping just the two prompts to 0 and -5.</a:t>
            </a:r>
          </a:p>
        </p:txBody>
      </p:sp>
      <p:sp>
        <p:nvSpPr>
          <p:cNvPr id="4" name="Slide Number Placeholder 3"/>
          <p:cNvSpPr>
            <a:spLocks noGrp="1"/>
          </p:cNvSpPr>
          <p:nvPr>
            <p:ph type="sldNum" sz="quarter" idx="5"/>
          </p:nvPr>
        </p:nvSpPr>
        <p:spPr/>
        <p:txBody>
          <a:bodyPr/>
          <a:lstStyle/>
          <a:p>
            <a:fld id="{94291AD8-508A-452A-BA39-BC4D5352EE16}" type="slidenum">
              <a:rPr lang="en-US" smtClean="0"/>
              <a:t>33</a:t>
            </a:fld>
            <a:endParaRPr lang="en-US"/>
          </a:p>
        </p:txBody>
      </p:sp>
    </p:spTree>
    <p:extLst>
      <p:ext uri="{BB962C8B-B14F-4D97-AF65-F5344CB8AC3E}">
        <p14:creationId xmlns:p14="http://schemas.microsoft.com/office/powerpoint/2010/main" val="1422517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solidFill>
                  <a:srgbClr val="E4E6EB"/>
                </a:solidFill>
                <a:highlight>
                  <a:srgbClr val="303030"/>
                </a:highlight>
              </a:rPr>
              <a:t>We first pick a random </a:t>
            </a:r>
            <a:r>
              <a:rPr lang="en-US" err="1">
                <a:solidFill>
                  <a:srgbClr val="E4E6EB"/>
                </a:solidFill>
                <a:highlight>
                  <a:srgbClr val="303030"/>
                </a:highlight>
              </a:rPr>
              <a:t>ev</a:t>
            </a:r>
            <a:r>
              <a:rPr lang="en-US">
                <a:solidFill>
                  <a:srgbClr val="E4E6EB"/>
                </a:solidFill>
                <a:highlight>
                  <a:srgbClr val="303030"/>
                </a:highlight>
              </a:rPr>
              <a:t> between these two numbers,</a:t>
            </a:r>
          </a:p>
        </p:txBody>
      </p:sp>
      <p:sp>
        <p:nvSpPr>
          <p:cNvPr id="4" name="Slide Number Placeholder 3"/>
          <p:cNvSpPr>
            <a:spLocks noGrp="1"/>
          </p:cNvSpPr>
          <p:nvPr>
            <p:ph type="sldNum" sz="quarter" idx="5"/>
          </p:nvPr>
        </p:nvSpPr>
        <p:spPr/>
        <p:txBody>
          <a:bodyPr/>
          <a:lstStyle/>
          <a:p>
            <a:fld id="{94291AD8-508A-452A-BA39-BC4D5352EE16}" type="slidenum">
              <a:rPr lang="en-US" smtClean="0"/>
              <a:t>34</a:t>
            </a:fld>
            <a:endParaRPr lang="en-US"/>
          </a:p>
        </p:txBody>
      </p:sp>
    </p:spTree>
    <p:extLst>
      <p:ext uri="{BB962C8B-B14F-4D97-AF65-F5344CB8AC3E}">
        <p14:creationId xmlns:p14="http://schemas.microsoft.com/office/powerpoint/2010/main" val="24643996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solidFill>
                  <a:srgbClr val="E4E6EB"/>
                </a:solidFill>
                <a:highlight>
                  <a:srgbClr val="303030"/>
                </a:highlight>
              </a:rPr>
              <a:t> interpolate the text embeddings, and train </a:t>
            </a:r>
            <a:r>
              <a:rPr lang="en-US" err="1">
                <a:solidFill>
                  <a:srgbClr val="E4E6EB"/>
                </a:solidFill>
                <a:highlight>
                  <a:srgbClr val="303030"/>
                </a:highlight>
              </a:rPr>
              <a:t>LoRA</a:t>
            </a:r>
            <a:r>
              <a:rPr lang="en-US">
                <a:solidFill>
                  <a:srgbClr val="E4E6EB"/>
                </a:solidFill>
                <a:highlight>
                  <a:srgbClr val="303030"/>
                </a:highlight>
              </a:rPr>
              <a:t> to map that embedding to a ball with that specific EV.</a:t>
            </a:r>
          </a:p>
        </p:txBody>
      </p:sp>
      <p:sp>
        <p:nvSpPr>
          <p:cNvPr id="4" name="Slide Number Placeholder 3"/>
          <p:cNvSpPr>
            <a:spLocks noGrp="1"/>
          </p:cNvSpPr>
          <p:nvPr>
            <p:ph type="sldNum" sz="quarter" idx="5"/>
          </p:nvPr>
        </p:nvSpPr>
        <p:spPr/>
        <p:txBody>
          <a:bodyPr/>
          <a:lstStyle/>
          <a:p>
            <a:fld id="{94291AD8-508A-452A-BA39-BC4D5352EE16}" type="slidenum">
              <a:rPr lang="en-US" smtClean="0"/>
              <a:t>35</a:t>
            </a:fld>
            <a:endParaRPr lang="en-US"/>
          </a:p>
        </p:txBody>
      </p:sp>
    </p:spTree>
    <p:extLst>
      <p:ext uri="{BB962C8B-B14F-4D97-AF65-F5344CB8AC3E}">
        <p14:creationId xmlns:p14="http://schemas.microsoft.com/office/powerpoint/2010/main" val="19947103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t>With this training strategy, we can generate balls with any exposure values in between at test time simply by interpolating the 0 and -5 embeddings.</a:t>
            </a:r>
          </a:p>
        </p:txBody>
      </p:sp>
      <p:sp>
        <p:nvSpPr>
          <p:cNvPr id="4" name="Slide Number Placeholder 3"/>
          <p:cNvSpPr>
            <a:spLocks noGrp="1"/>
          </p:cNvSpPr>
          <p:nvPr>
            <p:ph type="sldNum" sz="quarter" idx="5"/>
          </p:nvPr>
        </p:nvSpPr>
        <p:spPr/>
        <p:txBody>
          <a:bodyPr/>
          <a:lstStyle/>
          <a:p>
            <a:fld id="{94291AD8-508A-452A-BA39-BC4D5352EE16}" type="slidenum">
              <a:rPr lang="en-US" smtClean="0"/>
              <a:t>36</a:t>
            </a:fld>
            <a:endParaRPr lang="en-US"/>
          </a:p>
        </p:txBody>
      </p:sp>
    </p:spTree>
    <p:extLst>
      <p:ext uri="{BB962C8B-B14F-4D97-AF65-F5344CB8AC3E}">
        <p14:creationId xmlns:p14="http://schemas.microsoft.com/office/powerpoint/2010/main" val="15627280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ja-JP">
                <a:solidFill>
                  <a:srgbClr val="000000"/>
                </a:solidFill>
              </a:rPr>
              <a:t>Compared to a baseline that trains three separate </a:t>
            </a:r>
            <a:r>
              <a:rPr lang="en-US" altLang="ja-JP" err="1">
                <a:solidFill>
                  <a:srgbClr val="000000"/>
                </a:solidFill>
              </a:rPr>
              <a:t>LoRAs</a:t>
            </a:r>
            <a:r>
              <a:rPr lang="en-US" altLang="ja-JP">
                <a:solidFill>
                  <a:srgbClr val="000000"/>
                </a:solidFill>
              </a:rPr>
              <a:t> for the three exposure values, one benefit of our </a:t>
            </a:r>
            <a:r>
              <a:rPr lang="en-US" altLang="ja-JP" err="1">
                <a:solidFill>
                  <a:srgbClr val="000000"/>
                </a:solidFill>
              </a:rPr>
              <a:t>LoRA</a:t>
            </a:r>
            <a:r>
              <a:rPr lang="en-US" altLang="ja-JP">
                <a:solidFill>
                  <a:srgbClr val="000000"/>
                </a:solidFill>
              </a:rPr>
              <a:t> is that ** the contents can be kept more consistent across exposure values.</a:t>
            </a:r>
          </a:p>
        </p:txBody>
      </p:sp>
      <p:sp>
        <p:nvSpPr>
          <p:cNvPr id="4" name="Slide Number Placeholder 3"/>
          <p:cNvSpPr>
            <a:spLocks noGrp="1"/>
          </p:cNvSpPr>
          <p:nvPr>
            <p:ph type="sldNum" sz="quarter" idx="5"/>
          </p:nvPr>
        </p:nvSpPr>
        <p:spPr/>
        <p:txBody>
          <a:bodyPr/>
          <a:lstStyle/>
          <a:p>
            <a:fld id="{94291AD8-508A-452A-BA39-BC4D5352EE16}" type="slidenum">
              <a:rPr lang="en-US" smtClean="0"/>
              <a:t>37</a:t>
            </a:fld>
            <a:endParaRPr lang="en-US"/>
          </a:p>
        </p:txBody>
      </p:sp>
    </p:spTree>
    <p:extLst>
      <p:ext uri="{BB962C8B-B14F-4D97-AF65-F5344CB8AC3E}">
        <p14:creationId xmlns:p14="http://schemas.microsoft.com/office/powerpoint/2010/main" val="17377569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solidFill>
                  <a:srgbClr val="000000"/>
                </a:solidFill>
              </a:rPr>
              <a:t>So, you can see that our -5 result does REVEAL more details in the overexposed area in the window, ** but the result from 3 </a:t>
            </a:r>
            <a:r>
              <a:rPr lang="en-US" altLang="ja-JP" err="1">
                <a:solidFill>
                  <a:srgbClr val="000000"/>
                </a:solidFill>
              </a:rPr>
              <a:t>Loras</a:t>
            </a:r>
            <a:r>
              <a:rPr lang="en-US" altLang="ja-JP">
                <a:solidFill>
                  <a:srgbClr val="000000"/>
                </a:solidFill>
              </a:rPr>
              <a:t> actually corrupts the shape of the window and appears less consistent.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solidFill>
                  <a:srgbClr val="000000"/>
                </a:solidFill>
              </a:rPr>
              <a:t>Here, our -5 result does REVEAL more details in the overexposed area in the window, ** but the result from 3 </a:t>
            </a:r>
            <a:r>
              <a:rPr lang="en-US" altLang="ja-JP" err="1">
                <a:solidFill>
                  <a:srgbClr val="000000"/>
                </a:solidFill>
              </a:rPr>
              <a:t>Loras</a:t>
            </a:r>
            <a:r>
              <a:rPr lang="en-US" altLang="ja-JP">
                <a:solidFill>
                  <a:srgbClr val="000000"/>
                </a:solidFill>
              </a:rPr>
              <a:t> actually corrupts the shape of the window and appears less consistent.</a:t>
            </a:r>
          </a:p>
        </p:txBody>
      </p:sp>
      <p:sp>
        <p:nvSpPr>
          <p:cNvPr id="4" name="Slide Number Placeholder 3"/>
          <p:cNvSpPr>
            <a:spLocks noGrp="1"/>
          </p:cNvSpPr>
          <p:nvPr>
            <p:ph type="sldNum" sz="quarter" idx="5"/>
          </p:nvPr>
        </p:nvSpPr>
        <p:spPr/>
        <p:txBody>
          <a:bodyPr/>
          <a:lstStyle/>
          <a:p>
            <a:fld id="{94291AD8-508A-452A-BA39-BC4D5352EE16}" type="slidenum">
              <a:rPr lang="en-US" smtClean="0"/>
              <a:t>38</a:t>
            </a:fld>
            <a:endParaRPr lang="en-US"/>
          </a:p>
        </p:txBody>
      </p:sp>
    </p:spTree>
    <p:extLst>
      <p:ext uri="{BB962C8B-B14F-4D97-AF65-F5344CB8AC3E}">
        <p14:creationId xmlns:p14="http://schemas.microsoft.com/office/powerpoint/2010/main" val="15960531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ja-JP" b="0" i="0" u="none" strike="noStrike">
                <a:solidFill>
                  <a:srgbClr val="000000"/>
                </a:solidFill>
                <a:effectLst/>
              </a:rPr>
              <a:t>Using this </a:t>
            </a:r>
            <a:r>
              <a:rPr lang="en-US" altLang="ja-JP" b="0" i="0" u="none" strike="noStrike" err="1">
                <a:solidFill>
                  <a:srgbClr val="000000"/>
                </a:solidFill>
                <a:effectLst/>
              </a:rPr>
              <a:t>LoRA</a:t>
            </a:r>
            <a:r>
              <a:rPr lang="en-US" altLang="ja-JP" b="0" i="0" u="none" strike="noStrike">
                <a:solidFill>
                  <a:srgbClr val="000000"/>
                </a:solidFill>
                <a:effectLst/>
              </a:rPr>
              <a:t>, we generate balls with various exposure values,</a:t>
            </a:r>
            <a:r>
              <a:rPr lang="en-US" altLang="ja-JP">
                <a:solidFill>
                  <a:srgbClr val="000000"/>
                </a:solidFill>
              </a:rPr>
              <a:t> ** </a:t>
            </a:r>
            <a:r>
              <a:rPr lang="en-US" altLang="ja-JP" b="0" i="0" u="none" strike="noStrike">
                <a:solidFill>
                  <a:srgbClr val="000000"/>
                </a:solidFill>
                <a:effectLst/>
              </a:rPr>
              <a:t>then merge them in the luminance </a:t>
            </a:r>
            <a:r>
              <a:rPr lang="en-US" altLang="ja-JP">
                <a:solidFill>
                  <a:srgbClr val="000000"/>
                </a:solidFill>
              </a:rPr>
              <a:t>space, ** while taking the chroma from the EV0 ball to minimize ghosting artifacts. </a:t>
            </a:r>
          </a:p>
          <a:p>
            <a:endParaRPr lang="en-US" altLang="ja-JP">
              <a:solidFill>
                <a:srgbClr val="000000"/>
              </a:solidFill>
            </a:endParaRPr>
          </a:p>
          <a:p>
            <a:r>
              <a:rPr lang="en-US" altLang="ja-JP">
                <a:solidFill>
                  <a:srgbClr val="000000"/>
                </a:solidFill>
              </a:rPr>
              <a:t>SLIGHTLY PAUSE</a:t>
            </a:r>
          </a:p>
        </p:txBody>
      </p:sp>
      <p:sp>
        <p:nvSpPr>
          <p:cNvPr id="4" name="Slide Number Placeholder 3"/>
          <p:cNvSpPr>
            <a:spLocks noGrp="1"/>
          </p:cNvSpPr>
          <p:nvPr>
            <p:ph type="sldNum" sz="quarter" idx="5"/>
          </p:nvPr>
        </p:nvSpPr>
        <p:spPr/>
        <p:txBody>
          <a:bodyPr/>
          <a:lstStyle/>
          <a:p>
            <a:fld id="{94291AD8-508A-452A-BA39-BC4D5352EE16}" type="slidenum">
              <a:rPr lang="en-US" smtClean="0"/>
              <a:t>39</a:t>
            </a:fld>
            <a:endParaRPr lang="en-US"/>
          </a:p>
        </p:txBody>
      </p:sp>
    </p:spTree>
    <p:extLst>
      <p:ext uri="{BB962C8B-B14F-4D97-AF65-F5344CB8AC3E}">
        <p14:creationId xmlns:p14="http://schemas.microsoft.com/office/powerpoint/2010/main" val="42639203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rPr>
              <a:t>Using Laval indoor dataset, we compare against the state of the art, </a:t>
            </a:r>
            <a:r>
              <a:rPr lang="en-US" err="1">
                <a:solidFill>
                  <a:srgbClr val="000000"/>
                </a:solidFill>
              </a:rPr>
              <a:t>StyleLight</a:t>
            </a:r>
            <a:r>
              <a:rPr lang="en-US">
                <a:solidFill>
                  <a:srgbClr val="000000"/>
                </a:solidFill>
              </a:rPr>
              <a:t>, which was trained on the same dataset.</a:t>
            </a:r>
          </a:p>
          <a:p>
            <a:r>
              <a:rPr lang="en-US">
                <a:solidFill>
                  <a:srgbClr val="000000"/>
                </a:solidFill>
              </a:rPr>
              <a:t>Following a standard protocol, we render Mirror, Matt, and Diffuse balls under the predicted HDR maps and compare them to the ground truth. </a:t>
            </a:r>
          </a:p>
          <a:p>
            <a:endParaRPr lang="en-US" b="0" i="0" u="none" strike="noStrike">
              <a:solidFill>
                <a:srgbClr val="000000"/>
              </a:solidFill>
              <a:effectLst/>
            </a:endParaRPr>
          </a:p>
          <a:p>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40</a:t>
            </a:fld>
            <a:endParaRPr lang="en-US"/>
          </a:p>
        </p:txBody>
      </p:sp>
    </p:spTree>
    <p:extLst>
      <p:ext uri="{BB962C8B-B14F-4D97-AF65-F5344CB8AC3E}">
        <p14:creationId xmlns:p14="http://schemas.microsoft.com/office/powerpoint/2010/main" val="378477826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solidFill>
                  <a:srgbClr val="000000"/>
                </a:solidFill>
              </a:rPr>
              <a:t>Our method significantly outperforms </a:t>
            </a:r>
            <a:r>
              <a:rPr lang="en-US" altLang="ja-JP" b="0" i="0" u="none" strike="noStrike" err="1">
                <a:solidFill>
                  <a:srgbClr val="000000"/>
                </a:solidFill>
                <a:effectLst/>
              </a:rPr>
              <a:t>StyleLight</a:t>
            </a:r>
            <a:r>
              <a:rPr lang="en-US" altLang="ja-JP">
                <a:solidFill>
                  <a:srgbClr val="000000"/>
                </a:solidFill>
              </a:rPr>
              <a:t> in Angular Error and Normalized RMSE and remains competitive in Scale-invariant RMSE</a:t>
            </a:r>
            <a:r>
              <a:rPr lang="en-US" altLang="ja-JP" b="0" i="0" u="none" strike="noStrike">
                <a:solidFill>
                  <a:srgbClr val="000000"/>
                </a:solidFill>
                <a:effectLst/>
              </a:rPr>
              <a:t>.</a:t>
            </a:r>
            <a:endParaRPr lang="en-US" altLang="ja-JP"/>
          </a:p>
        </p:txBody>
      </p:sp>
      <p:sp>
        <p:nvSpPr>
          <p:cNvPr id="4" name="Slide Number Placeholder 3"/>
          <p:cNvSpPr>
            <a:spLocks noGrp="1"/>
          </p:cNvSpPr>
          <p:nvPr>
            <p:ph type="sldNum" sz="quarter" idx="5"/>
          </p:nvPr>
        </p:nvSpPr>
        <p:spPr/>
        <p:txBody>
          <a:bodyPr/>
          <a:lstStyle/>
          <a:p>
            <a:fld id="{94291AD8-508A-452A-BA39-BC4D5352EE16}" type="slidenum">
              <a:rPr lang="en-US" smtClean="0"/>
              <a:t>41</a:t>
            </a:fld>
            <a:endParaRPr lang="en-US"/>
          </a:p>
        </p:txBody>
      </p:sp>
    </p:spTree>
    <p:extLst>
      <p:ext uri="{BB962C8B-B14F-4D97-AF65-F5344CB8AC3E}">
        <p14:creationId xmlns:p14="http://schemas.microsoft.com/office/powerpoint/2010/main" val="17697859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0" i="0" u="none" strike="noStrike">
                <a:solidFill>
                  <a:srgbClr val="000000"/>
                </a:solidFill>
                <a:effectLst/>
              </a:rPr>
              <a:t>For outdoor scenes like those in Poly Haven dataset, our method still produces good results while </a:t>
            </a:r>
            <a:r>
              <a:rPr lang="en-US" b="0" i="0" u="none" strike="noStrike" err="1">
                <a:solidFill>
                  <a:srgbClr val="000000"/>
                </a:solidFill>
                <a:effectLst/>
              </a:rPr>
              <a:t>StyleLight</a:t>
            </a:r>
            <a:r>
              <a:rPr lang="en-US" b="0" i="0" u="none" strike="noStrike">
                <a:solidFill>
                  <a:srgbClr val="000000"/>
                </a:solidFill>
                <a:effectLst/>
              </a:rPr>
              <a:t> doesn’t quite work and yields indoor balls instead of outdoor.</a:t>
            </a:r>
          </a:p>
          <a:p>
            <a:pPr>
              <a:defRPr/>
            </a:pPr>
            <a:r>
              <a:rPr lang="en-US" b="0" i="0" u="none" strike="noStrike">
                <a:solidFill>
                  <a:srgbClr val="000000"/>
                </a:solidFill>
                <a:effectLst/>
              </a:rPr>
              <a:t>This is actually expected and not as apple to apple since </a:t>
            </a:r>
            <a:r>
              <a:rPr lang="en-US" b="0" i="0" u="none" strike="noStrike" err="1">
                <a:solidFill>
                  <a:srgbClr val="000000"/>
                </a:solidFill>
                <a:effectLst/>
              </a:rPr>
              <a:t>StyleLight</a:t>
            </a:r>
            <a:r>
              <a:rPr lang="en-US" b="0" i="0" u="none" strike="noStrike">
                <a:solidFill>
                  <a:srgbClr val="000000"/>
                </a:solidFill>
                <a:effectLst/>
              </a:rPr>
              <a:t> was trained on indoor scenes. So, we need to retrain it.</a:t>
            </a:r>
          </a:p>
        </p:txBody>
      </p:sp>
      <p:sp>
        <p:nvSpPr>
          <p:cNvPr id="4" name="Slide Number Placeholder 3"/>
          <p:cNvSpPr>
            <a:spLocks noGrp="1"/>
          </p:cNvSpPr>
          <p:nvPr>
            <p:ph type="sldNum" sz="quarter" idx="5"/>
          </p:nvPr>
        </p:nvSpPr>
        <p:spPr/>
        <p:txBody>
          <a:bodyPr/>
          <a:lstStyle/>
          <a:p>
            <a:fld id="{94291AD8-508A-452A-BA39-BC4D5352EE16}" type="slidenum">
              <a:rPr lang="en-US" smtClean="0"/>
              <a:t>42</a:t>
            </a:fld>
            <a:endParaRPr lang="en-US"/>
          </a:p>
        </p:txBody>
      </p:sp>
    </p:spTree>
    <p:extLst>
      <p:ext uri="{BB962C8B-B14F-4D97-AF65-F5344CB8AC3E}">
        <p14:creationId xmlns:p14="http://schemas.microsoft.com/office/powerpoint/2010/main" val="38330330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But, doing that requires 360 maps for in-the-wild scenes, for example, a person snowboarding or a dining table, which are nearly impossible to gather. In </a:t>
            </a:r>
            <a:r>
              <a:rPr lang="en-US" altLang="ja-JP" err="1"/>
              <a:t>CONtrast</a:t>
            </a:r>
            <a:r>
              <a:rPr lang="en-US" altLang="ja-JP"/>
              <a:t>, our method works out of the box without retraining.</a:t>
            </a:r>
          </a:p>
          <a:p>
            <a:endParaRPr lang="en-US" altLang="ja-JP"/>
          </a:p>
          <a:p>
            <a:endParaRPr lang="en-US" altLang="ja-JP"/>
          </a:p>
          <a:p>
            <a:r>
              <a:rPr lang="en-US" altLang="ja-JP"/>
              <a:t>// But, even if retraining </a:t>
            </a:r>
            <a:r>
              <a:rPr lang="en-US" altLang="ja-JP" err="1"/>
              <a:t>StyleLight</a:t>
            </a:r>
            <a:r>
              <a:rPr lang="en-US" altLang="ja-JP"/>
              <a:t> is possible, it requires 360 maps for in-the-wild scenes, for example, a person snowboarding or a dining table, which are nearly impossible to gather. In contrast, our method works out of the box without retraining.</a:t>
            </a:r>
          </a:p>
        </p:txBody>
      </p:sp>
      <p:sp>
        <p:nvSpPr>
          <p:cNvPr id="4" name="Slide Number Placeholder 3"/>
          <p:cNvSpPr>
            <a:spLocks noGrp="1"/>
          </p:cNvSpPr>
          <p:nvPr>
            <p:ph type="sldNum" sz="quarter" idx="5"/>
          </p:nvPr>
        </p:nvSpPr>
        <p:spPr/>
        <p:txBody>
          <a:bodyPr/>
          <a:lstStyle/>
          <a:p>
            <a:fld id="{94291AD8-508A-452A-BA39-BC4D5352EE16}" type="slidenum">
              <a:rPr lang="en-US" smtClean="0"/>
              <a:t>43</a:t>
            </a:fld>
            <a:endParaRPr lang="en-US"/>
          </a:p>
        </p:txBody>
      </p:sp>
    </p:spTree>
    <p:extLst>
      <p:ext uri="{BB962C8B-B14F-4D97-AF65-F5344CB8AC3E}">
        <p14:creationId xmlns:p14="http://schemas.microsoft.com/office/powerpoint/2010/main" val="68198599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chrome balls can reflect various details in the scenes like the golden statues and the cross walk.</a:t>
            </a:r>
          </a:p>
          <a:p>
            <a:r>
              <a:rPr lang="en-US"/>
              <a:t>It also works on scenes with challenging lighting environments like a nightclub and paintings.</a:t>
            </a:r>
          </a:p>
          <a:p>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44</a:t>
            </a:fld>
            <a:endParaRPr lang="en-US"/>
          </a:p>
        </p:txBody>
      </p:sp>
    </p:spTree>
    <p:extLst>
      <p:ext uri="{BB962C8B-B14F-4D97-AF65-F5344CB8AC3E}">
        <p14:creationId xmlns:p14="http://schemas.microsoft.com/office/powerpoint/2010/main" val="50888285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a:solidFill>
                  <a:srgbClr val="000000"/>
                </a:solidFill>
                <a:effectLst/>
              </a:rPr>
              <a:t>We can use </a:t>
            </a:r>
            <a:r>
              <a:rPr lang="en-US" b="0" i="0" u="none" strike="noStrike" err="1">
                <a:solidFill>
                  <a:srgbClr val="000000"/>
                </a:solidFill>
                <a:effectLst/>
              </a:rPr>
              <a:t>DiffusionLight</a:t>
            </a:r>
            <a:r>
              <a:rPr lang="en-US" b="0" i="0" u="none" strike="noStrike">
                <a:solidFill>
                  <a:srgbClr val="000000"/>
                </a:solidFill>
                <a:effectLst/>
              </a:rPr>
              <a:t> to add </a:t>
            </a:r>
            <a:r>
              <a:rPr lang="en-US" altLang="ja-JP" b="0" i="0" u="none" strike="noStrike">
                <a:solidFill>
                  <a:srgbClr val="000000"/>
                </a:solidFill>
                <a:effectLst/>
              </a:rPr>
              <a:t>3D objects ** into the input image and relight them</a:t>
            </a:r>
            <a:r>
              <a:rPr lang="en-US" b="0" i="0" u="none" strike="noStrike">
                <a:solidFill>
                  <a:srgbClr val="000000"/>
                </a:solidFill>
                <a:effectLst/>
              </a:rPr>
              <a:t>. </a:t>
            </a:r>
          </a:p>
          <a:p>
            <a:pPr algn="l" rtl="0" fontAlgn="base"/>
            <a:r>
              <a:rPr lang="en-US" altLang="ja-JP" b="0" i="0" u="none" strike="noStrike">
                <a:solidFill>
                  <a:srgbClr val="000000"/>
                </a:solidFill>
                <a:effectLst/>
                <a:highlight>
                  <a:srgbClr val="F5F5F5"/>
                </a:highlight>
                <a:latin typeface="Aptos" panose="020B0004020202020204" pitchFamily="34" charset="0"/>
              </a:rPr>
              <a:t>Suppose we want to insert these 4 objects.</a:t>
            </a:r>
            <a:r>
              <a:rPr lang="en-US" altLang="ja-JP" b="0" i="0">
                <a:solidFill>
                  <a:srgbClr val="444444"/>
                </a:solidFill>
                <a:effectLst/>
                <a:highlight>
                  <a:srgbClr val="F5F5F5"/>
                </a:highlight>
                <a:latin typeface="Aptos" panose="020B0004020202020204" pitchFamily="34" charset="0"/>
              </a:rPr>
              <a:t>​</a:t>
            </a:r>
            <a:r>
              <a:rPr lang="en-US" altLang="ja-JP" b="0" i="0" u="none" strike="noStrike">
                <a:solidFill>
                  <a:srgbClr val="444444"/>
                </a:solidFill>
                <a:effectLst/>
                <a:highlight>
                  <a:srgbClr val="F5F5F5"/>
                </a:highlight>
                <a:latin typeface="Calibri" panose="020F0502020204030204" pitchFamily="34" charset="0"/>
              </a:rPr>
              <a:t> </a:t>
            </a:r>
          </a:p>
          <a:p>
            <a:pPr algn="l" rtl="0" fontAlgn="base"/>
            <a:r>
              <a:rPr lang="en-US" altLang="ja-JP" b="0" i="0" u="none" strike="noStrike">
                <a:solidFill>
                  <a:srgbClr val="444444"/>
                </a:solidFill>
                <a:effectLst/>
                <a:highlight>
                  <a:srgbClr val="F5F5F5"/>
                </a:highlight>
                <a:latin typeface="Calibri" panose="020F0502020204030204" pitchFamily="34" charset="0"/>
              </a:rPr>
              <a:t>** </a:t>
            </a:r>
            <a:r>
              <a:rPr lang="en-US" altLang="ja-JP" b="1" i="0" u="none" strike="noStrike">
                <a:solidFill>
                  <a:srgbClr val="000000"/>
                </a:solidFill>
                <a:effectLst/>
                <a:highlight>
                  <a:srgbClr val="F5F5F5"/>
                </a:highlight>
                <a:latin typeface="Arial" panose="020B0604020202020204" pitchFamily="34" charset="0"/>
              </a:rPr>
              <a:t>There you go</a:t>
            </a:r>
            <a:r>
              <a:rPr lang="en-US" altLang="ja-JP" b="0" i="0" u="none" strike="noStrike">
                <a:solidFill>
                  <a:srgbClr val="000000"/>
                </a:solidFill>
                <a:effectLst/>
                <a:highlight>
                  <a:srgbClr val="F5F5F5"/>
                </a:highlight>
                <a:latin typeface="Arial" panose="020B0604020202020204" pitchFamily="34" charset="0"/>
              </a:rPr>
              <a:t>! – quite a seamless blending.</a:t>
            </a:r>
            <a:r>
              <a:rPr lang="en-US" altLang="ja-JP" b="0" i="0">
                <a:solidFill>
                  <a:srgbClr val="444444"/>
                </a:solidFill>
                <a:effectLst/>
                <a:highlight>
                  <a:srgbClr val="F5F5F5"/>
                </a:highlight>
                <a:latin typeface="Arial" panose="020B0604020202020204" pitchFamily="34" charset="0"/>
              </a:rPr>
              <a:t>​ The shadows seem pretty nice and the light are properly reflected on the object surfaces.</a:t>
            </a:r>
          </a:p>
          <a:p>
            <a:pPr algn="l" rtl="0" fontAlgn="base"/>
            <a:endParaRPr lang="en-US" altLang="ja-JP" b="0" i="0">
              <a:solidFill>
                <a:srgbClr val="444444"/>
              </a:solidFill>
              <a:effectLst/>
              <a:highlight>
                <a:srgbClr val="F5F5F5"/>
              </a:highlight>
              <a:latin typeface="Arial" panose="020B0604020202020204" pitchFamily="34" charset="0"/>
            </a:endParaRPr>
          </a:p>
          <a:p>
            <a:pPr algn="l" rtl="0" fontAlgn="base"/>
            <a:r>
              <a:rPr lang="en-US" altLang="ja-JP" b="0" i="0">
                <a:solidFill>
                  <a:srgbClr val="444444"/>
                </a:solidFill>
                <a:effectLst/>
                <a:highlight>
                  <a:srgbClr val="F5F5F5"/>
                </a:highlight>
                <a:latin typeface="Arial" panose="020B0604020202020204" pitchFamily="34" charset="0"/>
              </a:rPr>
              <a:t>Pause</a:t>
            </a:r>
            <a:endParaRPr lang="en-US" altLang="ja-JP" b="0" i="0">
              <a:solidFill>
                <a:srgbClr val="444444"/>
              </a:solidFill>
              <a:effectLst/>
              <a:highlight>
                <a:srgbClr val="F5F5F5"/>
              </a:highlight>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94291AD8-508A-452A-BA39-BC4D5352EE16}" type="slidenum">
              <a:rPr lang="en-US" smtClean="0"/>
              <a:t>45</a:t>
            </a:fld>
            <a:endParaRPr lang="en-US"/>
          </a:p>
        </p:txBody>
      </p:sp>
    </p:spTree>
    <p:extLst>
      <p:ext uri="{BB962C8B-B14F-4D97-AF65-F5344CB8AC3E}">
        <p14:creationId xmlns:p14="http://schemas.microsoft.com/office/powerpoint/2010/main" val="15837346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b="0" i="0" u="none" strike="noStrike">
                <a:solidFill>
                  <a:srgbClr val="000000"/>
                </a:solidFill>
                <a:effectLst/>
              </a:rPr>
              <a:t>Next is ablation studies.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b="0" i="0" u="none" strike="noStrike">
                <a:solidFill>
                  <a:srgbClr val="000000"/>
                </a:solidFill>
                <a:effectLst/>
              </a:rPr>
              <a:t>First, we test the effects of the ball size.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b="0" i="0" u="none" strike="noStrike">
                <a:solidFill>
                  <a:srgbClr val="000000"/>
                </a:solidFill>
                <a:effectLst/>
              </a:rPr>
              <a:t>Our optimal size is 256, and going larger can lead to less accurate results because the ball takes up more space and the model sees less of the input and the context. Here the ball looks as if it’s outdoor rather than indoor.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b="0" i="0" u="none" strike="noStrike">
                <a:solidFill>
                  <a:srgbClr val="000000"/>
                </a:solidFill>
                <a:effectLst/>
              </a:rPr>
              <a:t>** Using a smaller ball is not as bad, but they just provide less detail and low resolution.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b="0" i="0" u="none" strike="noStrike">
              <a:solidFill>
                <a:srgbClr val="000000"/>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b="0" i="0" u="none" strike="noStrike">
                <a:solidFill>
                  <a:srgbClr val="000000"/>
                </a:solidFill>
                <a:effectLst/>
              </a:rPr>
              <a:t>Pause</a:t>
            </a:r>
          </a:p>
        </p:txBody>
      </p:sp>
      <p:sp>
        <p:nvSpPr>
          <p:cNvPr id="4" name="Slide Number Placeholder 3"/>
          <p:cNvSpPr>
            <a:spLocks noGrp="1"/>
          </p:cNvSpPr>
          <p:nvPr>
            <p:ph type="sldNum" sz="quarter" idx="5"/>
          </p:nvPr>
        </p:nvSpPr>
        <p:spPr/>
        <p:txBody>
          <a:bodyPr/>
          <a:lstStyle/>
          <a:p>
            <a:fld id="{94291AD8-508A-452A-BA39-BC4D5352EE16}" type="slidenum">
              <a:rPr lang="en-US" smtClean="0"/>
              <a:t>46</a:t>
            </a:fld>
            <a:endParaRPr lang="en-US"/>
          </a:p>
        </p:txBody>
      </p:sp>
    </p:spTree>
    <p:extLst>
      <p:ext uri="{BB962C8B-B14F-4D97-AF65-F5344CB8AC3E}">
        <p14:creationId xmlns:p14="http://schemas.microsoft.com/office/powerpoint/2010/main" val="142460683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ตัวแทนรูปบนสไลด์ 1"/>
          <p:cNvSpPr>
            <a:spLocks noGrp="1" noRot="1" noChangeAspect="1"/>
          </p:cNvSpPr>
          <p:nvPr>
            <p:ph type="sldImg"/>
          </p:nvPr>
        </p:nvSpPr>
        <p:spPr/>
      </p:sp>
      <p:sp>
        <p:nvSpPr>
          <p:cNvPr id="3" name="ตัวแทนบันทึกย่อ 2"/>
          <p:cNvSpPr>
            <a:spLocks noGrp="1"/>
          </p:cNvSpPr>
          <p:nvPr>
            <p:ph type="body" idx="1"/>
          </p:nvPr>
        </p:nvSpPr>
        <p:spPr/>
        <p:txBody>
          <a:bodyPr/>
          <a:lstStyle/>
          <a:p>
            <a:pPr rtl="0">
              <a:spcBef>
                <a:spcPts val="0"/>
              </a:spcBef>
              <a:spcAft>
                <a:spcPts val="0"/>
              </a:spcAft>
            </a:pPr>
            <a:r>
              <a:rPr lang="en-US" altLang="ja-JP" sz="1800" b="0" i="0" u="none" strike="noStrike">
                <a:solidFill>
                  <a:srgbClr val="000000"/>
                </a:solidFill>
                <a:effectLst/>
                <a:latin typeface="Arial" panose="020B0604020202020204" pitchFamily="34" charset="0"/>
              </a:rPr>
              <a:t>In our pipeline, we can trade off quality for speed by either reducing the number of balls per iteration $N$ or decreasing the number of iterations $k$.</a:t>
            </a:r>
          </a:p>
        </p:txBody>
      </p:sp>
      <p:sp>
        <p:nvSpPr>
          <p:cNvPr id="4" name="ตัวแทนหมายเลขสไลด์ 3"/>
          <p:cNvSpPr>
            <a:spLocks noGrp="1"/>
          </p:cNvSpPr>
          <p:nvPr>
            <p:ph type="sldNum" sz="quarter" idx="5"/>
          </p:nvPr>
        </p:nvSpPr>
        <p:spPr/>
        <p:txBody>
          <a:bodyPr/>
          <a:lstStyle/>
          <a:p>
            <a:fld id="{94291AD8-508A-452A-BA39-BC4D5352EE16}" type="slidenum">
              <a:rPr lang="en-US" smtClean="0"/>
              <a:t>47</a:t>
            </a:fld>
            <a:endParaRPr lang="en-US"/>
          </a:p>
        </p:txBody>
      </p:sp>
    </p:spTree>
    <p:extLst>
      <p:ext uri="{BB962C8B-B14F-4D97-AF65-F5344CB8AC3E}">
        <p14:creationId xmlns:p14="http://schemas.microsoft.com/office/powerpoint/2010/main" val="118298786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ตัวแทนรูปบนสไลด์ 1"/>
          <p:cNvSpPr>
            <a:spLocks noGrp="1" noRot="1" noChangeAspect="1"/>
          </p:cNvSpPr>
          <p:nvPr>
            <p:ph type="sldImg"/>
          </p:nvPr>
        </p:nvSpPr>
        <p:spPr/>
      </p:sp>
      <p:sp>
        <p:nvSpPr>
          <p:cNvPr id="3" name="ตัวแทนบันทึกย่อ 2"/>
          <p:cNvSpPr>
            <a:spLocks noGrp="1"/>
          </p:cNvSpPr>
          <p:nvPr>
            <p:ph type="body" idx="1"/>
          </p:nvPr>
        </p:nvSpPr>
        <p:spPr/>
        <p:txBody>
          <a:bodyPr/>
          <a:lstStyle/>
          <a:p>
            <a:pPr rtl="0">
              <a:spcBef>
                <a:spcPts val="0"/>
              </a:spcBef>
              <a:spcAft>
                <a:spcPts val="0"/>
              </a:spcAft>
            </a:pPr>
            <a:r>
              <a:rPr lang="en-US" altLang="ja-JP" sz="1800"/>
              <a:t>By default, we </a:t>
            </a:r>
            <a:r>
              <a:rPr lang="en-US" altLang="ja-JP" sz="1800" err="1"/>
              <a:t>inpaint</a:t>
            </a:r>
            <a:r>
              <a:rPr lang="en-US" altLang="ja-JP" sz="1800"/>
              <a:t> 30 balls for 2 iterations, but we can halve either of these numbers and still produce similar results.</a:t>
            </a:r>
          </a:p>
          <a:p>
            <a:pPr rtl="0">
              <a:spcBef>
                <a:spcPts val="0"/>
              </a:spcBef>
              <a:spcAft>
                <a:spcPts val="0"/>
              </a:spcAft>
            </a:pPr>
            <a:r>
              <a:rPr lang="en-US" altLang="ja-JP" sz="1800"/>
              <a:t>In these examples, you can see that the changes are minimal and mostly in the details of the environments, while the primary light directions remain the same.</a:t>
            </a:r>
          </a:p>
        </p:txBody>
      </p:sp>
      <p:sp>
        <p:nvSpPr>
          <p:cNvPr id="4" name="ตัวแทนหมายเลขสไลด์ 3"/>
          <p:cNvSpPr>
            <a:spLocks noGrp="1"/>
          </p:cNvSpPr>
          <p:nvPr>
            <p:ph type="sldNum" sz="quarter" idx="5"/>
          </p:nvPr>
        </p:nvSpPr>
        <p:spPr/>
        <p:txBody>
          <a:bodyPr/>
          <a:lstStyle/>
          <a:p>
            <a:fld id="{94291AD8-508A-452A-BA39-BC4D5352EE16}" type="slidenum">
              <a:rPr lang="en-US" smtClean="0"/>
              <a:t>48</a:t>
            </a:fld>
            <a:endParaRPr lang="en-US"/>
          </a:p>
        </p:txBody>
      </p:sp>
    </p:spTree>
    <p:extLst>
      <p:ext uri="{BB962C8B-B14F-4D97-AF65-F5344CB8AC3E}">
        <p14:creationId xmlns:p14="http://schemas.microsoft.com/office/powerpoint/2010/main" val="78199044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ตัวแทนรูปบนสไลด์ 1"/>
          <p:cNvSpPr>
            <a:spLocks noGrp="1" noRot="1" noChangeAspect="1"/>
          </p:cNvSpPr>
          <p:nvPr>
            <p:ph type="sldImg"/>
          </p:nvPr>
        </p:nvSpPr>
        <p:spPr/>
      </p:sp>
      <p:sp>
        <p:nvSpPr>
          <p:cNvPr id="3" name="ตัวแทนบันทึกย่อ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In our pipeline, we use a depth map with a white circle</a:t>
            </a:r>
            <a:r>
              <a:rPr lang="th-TH" altLang="ja-JP"/>
              <a:t> </a:t>
            </a:r>
            <a:r>
              <a:rPr lang="en-US" altLang="ja-JP"/>
              <a:t>to represent the chrome ball.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But we also </a:t>
            </a:r>
            <a:r>
              <a:rPr lang="en-US" altLang="ja-JP" b="1">
                <a:solidFill>
                  <a:srgbClr val="FF0000"/>
                </a:solidFill>
                <a:highlight>
                  <a:srgbClr val="FFFF00"/>
                </a:highlight>
              </a:rPr>
              <a:t>experimented</a:t>
            </a:r>
            <a:r>
              <a:rPr lang="en-US" altLang="ja-JP"/>
              <a:t> with spheres, which better represent the round surface, and found that the results were similar.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Since the estimated depth is </a:t>
            </a:r>
            <a:r>
              <a:rPr lang="en-US" altLang="ja-JP" b="1">
                <a:solidFill>
                  <a:srgbClr val="FF0000"/>
                </a:solidFill>
              </a:rPr>
              <a:t>relative</a:t>
            </a:r>
            <a:r>
              <a:rPr lang="en-US" altLang="ja-JP"/>
              <a:t> and we don’t really know the scale in practice, we decided to go with the simpler flat circle.</a:t>
            </a:r>
          </a:p>
        </p:txBody>
      </p:sp>
      <p:sp>
        <p:nvSpPr>
          <p:cNvPr id="4" name="ตัวแทนหมายเลขสไลด์ 3"/>
          <p:cNvSpPr>
            <a:spLocks noGrp="1"/>
          </p:cNvSpPr>
          <p:nvPr>
            <p:ph type="sldNum" sz="quarter" idx="5"/>
          </p:nvPr>
        </p:nvSpPr>
        <p:spPr/>
        <p:txBody>
          <a:bodyPr/>
          <a:lstStyle/>
          <a:p>
            <a:fld id="{94291AD8-508A-452A-BA39-BC4D5352EE16}" type="slidenum">
              <a:rPr lang="en-US" smtClean="0"/>
              <a:t>49</a:t>
            </a:fld>
            <a:endParaRPr lang="en-US"/>
          </a:p>
        </p:txBody>
      </p:sp>
    </p:spTree>
    <p:extLst>
      <p:ext uri="{BB962C8B-B14F-4D97-AF65-F5344CB8AC3E}">
        <p14:creationId xmlns:p14="http://schemas.microsoft.com/office/powerpoint/2010/main" val="38467035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1C1E21"/>
                </a:solidFill>
                <a:effectLst/>
                <a:highlight>
                  <a:srgbClr val="242526"/>
                </a:highlight>
                <a:latin typeface="inherit"/>
              </a:rPr>
              <a:t>As for limitations, </a:t>
            </a:r>
            <a:r>
              <a:rPr lang="en-US" altLang="ja-JP"/>
              <a:t>we assume an </a:t>
            </a:r>
            <a:r>
              <a:rPr lang="en-US" altLang="ja-JP" err="1"/>
              <a:t>orthoGRAphic</a:t>
            </a:r>
            <a:r>
              <a:rPr lang="en-US" altLang="ja-JP"/>
              <a:t> </a:t>
            </a:r>
            <a:r>
              <a:rPr lang="en-US" altLang="ja-JP" err="1"/>
              <a:t>proJECtion</a:t>
            </a:r>
            <a:r>
              <a:rPr lang="en-US" altLang="ja-JP"/>
              <a:t> because we don’t know </a:t>
            </a:r>
            <a:r>
              <a:rPr lang="en-US" altLang="ja-JP" err="1"/>
              <a:t>CAmera</a:t>
            </a:r>
            <a:r>
              <a:rPr lang="en-US" altLang="ja-JP"/>
              <a:t> </a:t>
            </a:r>
            <a:r>
              <a:rPr lang="en-US" altLang="ja-JP" err="1"/>
              <a:t>paRAmeters</a:t>
            </a:r>
            <a:r>
              <a:rPr lang="en-US" altLang="ja-JP"/>
              <a:t> like the focal length. With this assumption, we can transform the ball into a full 360 </a:t>
            </a:r>
            <a:r>
              <a:rPr lang="en-US" altLang="ja-JP" err="1"/>
              <a:t>panoRAma</a:t>
            </a:r>
            <a:r>
              <a:rPr lang="en-US" altLang="ja-JP"/>
              <a:t>, but it may not be physically accurate and ** could produce artifacts at the center of the panorama.</a:t>
            </a:r>
            <a:endParaRPr lang="en-US"/>
          </a:p>
        </p:txBody>
      </p:sp>
      <p:sp>
        <p:nvSpPr>
          <p:cNvPr id="4" name="Slide Number Placeholder 3"/>
          <p:cNvSpPr>
            <a:spLocks noGrp="1"/>
          </p:cNvSpPr>
          <p:nvPr>
            <p:ph type="sldNum" sz="quarter" idx="5"/>
          </p:nvPr>
        </p:nvSpPr>
        <p:spPr/>
        <p:txBody>
          <a:bodyPr/>
          <a:lstStyle/>
          <a:p>
            <a:fld id="{94291AD8-508A-452A-BA39-BC4D5352EE16}" type="slidenum">
              <a:rPr lang="en-US" smtClean="0"/>
              <a:t>50</a:t>
            </a:fld>
            <a:endParaRPr lang="en-US"/>
          </a:p>
        </p:txBody>
      </p:sp>
    </p:spTree>
    <p:extLst>
      <p:ext uri="{BB962C8B-B14F-4D97-AF65-F5344CB8AC3E}">
        <p14:creationId xmlns:p14="http://schemas.microsoft.com/office/powerpoint/2010/main" val="132201734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Here’s some of our failure cases.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 In some camera angles, like an overhead shot, the horizon line still looks straight across the ball when it should be curved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or the ball sometimes doesn’t harmonize well with the background, especially in cartoonish scenes.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 In shots that lack enough context, like this Macro shot, our method may hallucinate unconvincing details.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a:t>The color reproduction may not always be accurate, and the ball may appear too dark under a solid white background, for example.</a:t>
            </a:r>
          </a:p>
        </p:txBody>
      </p:sp>
      <p:sp>
        <p:nvSpPr>
          <p:cNvPr id="4" name="Slide Number Placeholder 3"/>
          <p:cNvSpPr>
            <a:spLocks noGrp="1"/>
          </p:cNvSpPr>
          <p:nvPr>
            <p:ph type="sldNum" sz="quarter" idx="5"/>
          </p:nvPr>
        </p:nvSpPr>
        <p:spPr/>
        <p:txBody>
          <a:bodyPr/>
          <a:lstStyle/>
          <a:p>
            <a:fld id="{94291AD8-508A-452A-BA39-BC4D5352EE16}" type="slidenum">
              <a:rPr lang="en-US" smtClean="0"/>
              <a:t>51</a:t>
            </a:fld>
            <a:endParaRPr lang="en-US"/>
          </a:p>
        </p:txBody>
      </p:sp>
    </p:spTree>
    <p:extLst>
      <p:ext uri="{BB962C8B-B14F-4D97-AF65-F5344CB8AC3E}">
        <p14:creationId xmlns:p14="http://schemas.microsoft.com/office/powerpoint/2010/main" val="5311507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sz="1200" b="0" i="0" u="none" strike="noStrike">
                <a:solidFill>
                  <a:srgbClr val="000000"/>
                </a:solidFill>
                <a:effectLst/>
                <a:latin typeface="Arial" panose="020B0604020202020204" pitchFamily="34" charset="0"/>
              </a:rPr>
              <a:t>In our preliminary study, we show that our method can produce a spatially-varying ball if we paint it in other locations instead of just the center.</a:t>
            </a:r>
          </a:p>
        </p:txBody>
      </p:sp>
      <p:sp>
        <p:nvSpPr>
          <p:cNvPr id="4" name="Slide Number Placeholder 3"/>
          <p:cNvSpPr>
            <a:spLocks noGrp="1"/>
          </p:cNvSpPr>
          <p:nvPr>
            <p:ph type="sldNum" sz="quarter" idx="5"/>
          </p:nvPr>
        </p:nvSpPr>
        <p:spPr/>
        <p:txBody>
          <a:bodyPr/>
          <a:lstStyle/>
          <a:p>
            <a:fld id="{94291AD8-508A-452A-BA39-BC4D5352EE16}" type="slidenum">
              <a:rPr lang="en-US" smtClean="0"/>
              <a:t>52</a:t>
            </a:fld>
            <a:endParaRPr lang="en-US"/>
          </a:p>
        </p:txBody>
      </p:sp>
    </p:spTree>
    <p:extLst>
      <p:ext uri="{BB962C8B-B14F-4D97-AF65-F5344CB8AC3E}">
        <p14:creationId xmlns:p14="http://schemas.microsoft.com/office/powerpoint/2010/main" val="429215155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example, these 2 balls show different light directions, the left and the right side.</a:t>
            </a:r>
          </a:p>
        </p:txBody>
      </p:sp>
      <p:sp>
        <p:nvSpPr>
          <p:cNvPr id="4" name="Slide Number Placeholder 3"/>
          <p:cNvSpPr>
            <a:spLocks noGrp="1"/>
          </p:cNvSpPr>
          <p:nvPr>
            <p:ph type="sldNum" sz="quarter" idx="5"/>
          </p:nvPr>
        </p:nvSpPr>
        <p:spPr/>
        <p:txBody>
          <a:bodyPr/>
          <a:lstStyle/>
          <a:p>
            <a:fld id="{94291AD8-508A-452A-BA39-BC4D5352EE16}" type="slidenum">
              <a:rPr lang="en-US" smtClean="0"/>
              <a:t>53</a:t>
            </a:fld>
            <a:endParaRPr lang="en-US"/>
          </a:p>
        </p:txBody>
      </p:sp>
    </p:spTree>
    <p:extLst>
      <p:ext uri="{BB962C8B-B14F-4D97-AF65-F5344CB8AC3E}">
        <p14:creationId xmlns:p14="http://schemas.microsoft.com/office/powerpoint/2010/main" val="90291846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altLang="ja-JP" sz="2800"/>
              <a:t>Similarly, in this median ball, we can observe that the window’s reflection becomes larger and more curved as we move to the right.</a:t>
            </a:r>
            <a:endParaRPr lang="en-US" altLang="ja-JP"/>
          </a:p>
        </p:txBody>
      </p:sp>
      <p:sp>
        <p:nvSpPr>
          <p:cNvPr id="4" name="Slide Number Placeholder 3"/>
          <p:cNvSpPr>
            <a:spLocks noGrp="1"/>
          </p:cNvSpPr>
          <p:nvPr>
            <p:ph type="sldNum" sz="quarter" idx="5"/>
          </p:nvPr>
        </p:nvSpPr>
        <p:spPr/>
        <p:txBody>
          <a:bodyPr/>
          <a:lstStyle/>
          <a:p>
            <a:fld id="{94291AD8-508A-452A-BA39-BC4D5352EE16}" type="slidenum">
              <a:rPr lang="en-US" smtClean="0"/>
              <a:t>54</a:t>
            </a:fld>
            <a:endParaRPr lang="en-US"/>
          </a:p>
        </p:txBody>
      </p:sp>
    </p:spTree>
    <p:extLst>
      <p:ext uri="{BB962C8B-B14F-4D97-AF65-F5344CB8AC3E}">
        <p14:creationId xmlns:p14="http://schemas.microsoft.com/office/powerpoint/2010/main" val="181253531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altLang="ja-JP"/>
              <a:t>To convert these balls to spatially-varying light estimates, we still need to infer the scene geometry and camera parameters, which is an interesting direction to explore.</a:t>
            </a:r>
          </a:p>
        </p:txBody>
      </p:sp>
      <p:sp>
        <p:nvSpPr>
          <p:cNvPr id="4" name="Slide Number Placeholder 3"/>
          <p:cNvSpPr>
            <a:spLocks noGrp="1"/>
          </p:cNvSpPr>
          <p:nvPr>
            <p:ph type="sldNum" sz="quarter" idx="5"/>
          </p:nvPr>
        </p:nvSpPr>
        <p:spPr/>
        <p:txBody>
          <a:bodyPr/>
          <a:lstStyle/>
          <a:p>
            <a:fld id="{94291AD8-508A-452A-BA39-BC4D5352EE16}" type="slidenum">
              <a:rPr lang="en-US" smtClean="0"/>
              <a:t>55</a:t>
            </a:fld>
            <a:endParaRPr lang="en-US"/>
          </a:p>
        </p:txBody>
      </p:sp>
    </p:spTree>
    <p:extLst>
      <p:ext uri="{BB962C8B-B14F-4D97-AF65-F5344CB8AC3E}">
        <p14:creationId xmlns:p14="http://schemas.microsoft.com/office/powerpoint/2010/main" val="267885035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00000"/>
                </a:solidFill>
              </a:rPr>
              <a:t>Thank you for listening, and please visit poster 416 in the upcoming poster session.</a:t>
            </a:r>
          </a:p>
        </p:txBody>
      </p:sp>
      <p:sp>
        <p:nvSpPr>
          <p:cNvPr id="4" name="Slide Number Placeholder 3"/>
          <p:cNvSpPr>
            <a:spLocks noGrp="1"/>
          </p:cNvSpPr>
          <p:nvPr>
            <p:ph type="sldNum" sz="quarter" idx="5"/>
          </p:nvPr>
        </p:nvSpPr>
        <p:spPr/>
        <p:txBody>
          <a:bodyPr/>
          <a:lstStyle/>
          <a:p>
            <a:fld id="{94291AD8-508A-452A-BA39-BC4D5352EE16}" type="slidenum">
              <a:rPr lang="en-US" smtClean="0"/>
              <a:t>56</a:t>
            </a:fld>
            <a:endParaRPr lang="en-US"/>
          </a:p>
        </p:txBody>
      </p:sp>
    </p:spTree>
    <p:extLst>
      <p:ext uri="{BB962C8B-B14F-4D97-AF65-F5344CB8AC3E}">
        <p14:creationId xmlns:p14="http://schemas.microsoft.com/office/powerpoint/2010/main" val="2198994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01A0E-AF70-39E1-4616-15A34CEF89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1DC2FC-8BA3-FF6C-F869-00FCF8969C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7073DAE-6033-7005-43BE-4DA69CD8B5D3}"/>
              </a:ext>
            </a:extLst>
          </p:cNvPr>
          <p:cNvSpPr>
            <a:spLocks noGrp="1"/>
          </p:cNvSpPr>
          <p:nvPr>
            <p:ph type="dt" sz="half" idx="10"/>
          </p:nvPr>
        </p:nvSpPr>
        <p:spPr/>
        <p:txBody>
          <a:bodyPr/>
          <a:lstStyle/>
          <a:p>
            <a:fld id="{E1A4A320-D147-4B0F-AA48-C975FF9F37DD}" type="datetime1">
              <a:rPr lang="en-US" smtClean="0"/>
              <a:t>2/23/2026</a:t>
            </a:fld>
            <a:endParaRPr lang="en-US"/>
          </a:p>
        </p:txBody>
      </p:sp>
      <p:sp>
        <p:nvSpPr>
          <p:cNvPr id="5" name="Footer Placeholder 4">
            <a:extLst>
              <a:ext uri="{FF2B5EF4-FFF2-40B4-BE49-F238E27FC236}">
                <a16:creationId xmlns:a16="http://schemas.microsoft.com/office/drawing/2014/main" id="{37B2024A-082D-55E9-F96B-4A960984E5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6F3879-6609-33B6-BCA9-78D368DCAB2A}"/>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234149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01CA41D-0A82-A76B-7D4C-05B804870632}"/>
              </a:ext>
            </a:extLst>
          </p:cNvPr>
          <p:cNvSpPr>
            <a:spLocks noGrp="1"/>
          </p:cNvSpPr>
          <p:nvPr>
            <p:ph type="dt" sz="half" idx="10"/>
          </p:nvPr>
        </p:nvSpPr>
        <p:spPr/>
        <p:txBody>
          <a:bodyPr/>
          <a:lstStyle/>
          <a:p>
            <a:fld id="{6EA6BFB9-4086-48ED-9B2E-526A75EA0D81}" type="datetime1">
              <a:rPr lang="en-US" smtClean="0"/>
              <a:t>2/23/2026</a:t>
            </a:fld>
            <a:endParaRPr lang="en-US"/>
          </a:p>
        </p:txBody>
      </p:sp>
      <p:sp>
        <p:nvSpPr>
          <p:cNvPr id="5" name="Footer Placeholder 4">
            <a:extLst>
              <a:ext uri="{FF2B5EF4-FFF2-40B4-BE49-F238E27FC236}">
                <a16:creationId xmlns:a16="http://schemas.microsoft.com/office/drawing/2014/main" id="{0BC25DF5-3EA3-3D8A-0D06-DBCD6FB2C2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070C3A-1782-BCF3-4DE3-33C8217C8C8A}"/>
              </a:ext>
            </a:extLst>
          </p:cNvPr>
          <p:cNvSpPr>
            <a:spLocks noGrp="1"/>
          </p:cNvSpPr>
          <p:nvPr>
            <p:ph type="sldNum" sz="quarter" idx="12"/>
          </p:nvPr>
        </p:nvSpPr>
        <p:spPr/>
        <p:txBody>
          <a:bodyPr/>
          <a:lstStyle/>
          <a:p>
            <a:fld id="{E394BC53-F50D-41DF-BD71-678A190C5E2B}" type="slidenum">
              <a:rPr lang="en-US" smtClean="0"/>
              <a:t>‹#›</a:t>
            </a:fld>
            <a:endParaRPr lang="en-US"/>
          </a:p>
        </p:txBody>
      </p:sp>
      <p:sp>
        <p:nvSpPr>
          <p:cNvPr id="2" name="Title 1">
            <a:extLst>
              <a:ext uri="{FF2B5EF4-FFF2-40B4-BE49-F238E27FC236}">
                <a16:creationId xmlns:a16="http://schemas.microsoft.com/office/drawing/2014/main" id="{BDEA39DE-7602-9AE7-20FA-B77A60A90578}"/>
              </a:ext>
            </a:extLst>
          </p:cNvPr>
          <p:cNvSpPr>
            <a:spLocks noGrp="1"/>
          </p:cNvSpPr>
          <p:nvPr>
            <p:ph type="title" hasCustomPrompt="1"/>
          </p:nvPr>
        </p:nvSpPr>
        <p:spPr>
          <a:xfrm>
            <a:off x="279400" y="216243"/>
            <a:ext cx="11633200" cy="556055"/>
          </a:xfrm>
        </p:spPr>
        <p:txBody>
          <a:bodyPr/>
          <a:lstStyle>
            <a:lvl1pPr>
              <a:defRPr sz="4400">
                <a:solidFill>
                  <a:schemeClr val="tx1"/>
                </a:solidFill>
                <a:latin typeface="Aptos" panose="020B0004020202020204" pitchFamily="34" charset="0"/>
              </a:defRPr>
            </a:lvl1pPr>
          </a:lstStyle>
          <a:p>
            <a:r>
              <a:rPr lang="en-US"/>
              <a:t>Title</a:t>
            </a:r>
          </a:p>
        </p:txBody>
      </p:sp>
    </p:spTree>
    <p:extLst>
      <p:ext uri="{BB962C8B-B14F-4D97-AF65-F5344CB8AC3E}">
        <p14:creationId xmlns:p14="http://schemas.microsoft.com/office/powerpoint/2010/main" val="1558271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902D3-E053-8B32-F7A1-ED5D542407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7C9A30-BA60-18FE-4D71-A2338B2883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7D9C69-437F-102D-5040-4E78EBBC11F2}"/>
              </a:ext>
            </a:extLst>
          </p:cNvPr>
          <p:cNvSpPr>
            <a:spLocks noGrp="1"/>
          </p:cNvSpPr>
          <p:nvPr>
            <p:ph type="dt" sz="half" idx="10"/>
          </p:nvPr>
        </p:nvSpPr>
        <p:spPr/>
        <p:txBody>
          <a:bodyPr/>
          <a:lstStyle/>
          <a:p>
            <a:fld id="{DC946228-4023-4EAD-9231-BC8A9F209630}" type="datetime1">
              <a:rPr lang="en-US" smtClean="0"/>
              <a:t>2/23/2026</a:t>
            </a:fld>
            <a:endParaRPr lang="en-US"/>
          </a:p>
        </p:txBody>
      </p:sp>
      <p:sp>
        <p:nvSpPr>
          <p:cNvPr id="5" name="Footer Placeholder 4">
            <a:extLst>
              <a:ext uri="{FF2B5EF4-FFF2-40B4-BE49-F238E27FC236}">
                <a16:creationId xmlns:a16="http://schemas.microsoft.com/office/drawing/2014/main" id="{149523C3-1AC7-4EE0-855B-E0ADD2942D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8A74C0-4AA6-E013-E0E3-B8B2D6433DEC}"/>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2536926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7426E-BE68-B48E-0D04-16932BB586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CDE343C-9902-FD15-765D-3CCF6EBCD7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47E4C02-5DD9-791C-4C68-3E04A96FDE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A3CA66E-524F-535E-827E-22CA1784D59C}"/>
              </a:ext>
            </a:extLst>
          </p:cNvPr>
          <p:cNvSpPr>
            <a:spLocks noGrp="1"/>
          </p:cNvSpPr>
          <p:nvPr>
            <p:ph type="dt" sz="half" idx="10"/>
          </p:nvPr>
        </p:nvSpPr>
        <p:spPr/>
        <p:txBody>
          <a:bodyPr/>
          <a:lstStyle/>
          <a:p>
            <a:fld id="{169865D0-F668-4048-8ED9-2556F0774874}" type="datetime1">
              <a:rPr lang="en-US" smtClean="0"/>
              <a:t>2/23/2026</a:t>
            </a:fld>
            <a:endParaRPr lang="en-US"/>
          </a:p>
        </p:txBody>
      </p:sp>
      <p:sp>
        <p:nvSpPr>
          <p:cNvPr id="6" name="Footer Placeholder 5">
            <a:extLst>
              <a:ext uri="{FF2B5EF4-FFF2-40B4-BE49-F238E27FC236}">
                <a16:creationId xmlns:a16="http://schemas.microsoft.com/office/drawing/2014/main" id="{FD0DA92C-6048-FE48-7789-0FBCDC3D5C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D8A5AB-466C-BBC0-9D9B-19AECAC808E1}"/>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1088437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ACCC-EAE0-233F-F8F5-E0F02F866FC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E8E7215-EEE9-466F-B6CF-99E4048EE6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402CF0-29AC-21E1-E03F-CAF5ABCE3F0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872E73-2669-F3CE-4791-AB6D61229E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2B136A-FADE-BF24-5B45-B1C0DEA6DB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73AA3AA-A5FE-54C8-729E-F3F6A767B9F6}"/>
              </a:ext>
            </a:extLst>
          </p:cNvPr>
          <p:cNvSpPr>
            <a:spLocks noGrp="1"/>
          </p:cNvSpPr>
          <p:nvPr>
            <p:ph type="dt" sz="half" idx="10"/>
          </p:nvPr>
        </p:nvSpPr>
        <p:spPr/>
        <p:txBody>
          <a:bodyPr/>
          <a:lstStyle/>
          <a:p>
            <a:fld id="{7F05B0A0-A61B-4081-B954-9205DB3C9C25}" type="datetime1">
              <a:rPr lang="en-US" smtClean="0"/>
              <a:t>2/23/2026</a:t>
            </a:fld>
            <a:endParaRPr lang="en-US"/>
          </a:p>
        </p:txBody>
      </p:sp>
      <p:sp>
        <p:nvSpPr>
          <p:cNvPr id="8" name="Footer Placeholder 7">
            <a:extLst>
              <a:ext uri="{FF2B5EF4-FFF2-40B4-BE49-F238E27FC236}">
                <a16:creationId xmlns:a16="http://schemas.microsoft.com/office/drawing/2014/main" id="{BD79F8A3-F201-B2CB-30ED-4DABB641131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0C56F6-3662-ECBA-8B51-CE5C2E527707}"/>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1858091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0632F4C-6505-C312-0F30-BCDEF33EB582}"/>
              </a:ext>
            </a:extLst>
          </p:cNvPr>
          <p:cNvSpPr>
            <a:spLocks noGrp="1"/>
          </p:cNvSpPr>
          <p:nvPr>
            <p:ph type="dt" sz="half" idx="10"/>
          </p:nvPr>
        </p:nvSpPr>
        <p:spPr/>
        <p:txBody>
          <a:bodyPr/>
          <a:lstStyle/>
          <a:p>
            <a:fld id="{9F69F087-DCDC-4D1E-AB66-2F498B9404C7}" type="datetime1">
              <a:rPr lang="en-US" smtClean="0"/>
              <a:t>2/23/2026</a:t>
            </a:fld>
            <a:endParaRPr lang="en-US"/>
          </a:p>
        </p:txBody>
      </p:sp>
      <p:sp>
        <p:nvSpPr>
          <p:cNvPr id="4" name="Footer Placeholder 3">
            <a:extLst>
              <a:ext uri="{FF2B5EF4-FFF2-40B4-BE49-F238E27FC236}">
                <a16:creationId xmlns:a16="http://schemas.microsoft.com/office/drawing/2014/main" id="{0E811341-893E-E0B7-CDED-ADA9EBE4E3C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94F9758-2CEF-3FC9-5027-8FB78B76B984}"/>
              </a:ext>
            </a:extLst>
          </p:cNvPr>
          <p:cNvSpPr>
            <a:spLocks noGrp="1"/>
          </p:cNvSpPr>
          <p:nvPr>
            <p:ph type="sldNum" sz="quarter" idx="12"/>
          </p:nvPr>
        </p:nvSpPr>
        <p:spPr/>
        <p:txBody>
          <a:bodyPr/>
          <a:lstStyle/>
          <a:p>
            <a:fld id="{E394BC53-F50D-41DF-BD71-678A190C5E2B}" type="slidenum">
              <a:rPr lang="en-US" smtClean="0"/>
              <a:t>‹#›</a:t>
            </a:fld>
            <a:endParaRPr lang="en-US"/>
          </a:p>
        </p:txBody>
      </p:sp>
      <p:sp>
        <p:nvSpPr>
          <p:cNvPr id="6" name="Rectangle 5">
            <a:extLst>
              <a:ext uri="{FF2B5EF4-FFF2-40B4-BE49-F238E27FC236}">
                <a16:creationId xmlns:a16="http://schemas.microsoft.com/office/drawing/2014/main" id="{1615CE27-0384-333D-17E5-871D36C8535B}"/>
              </a:ext>
            </a:extLst>
          </p:cNvPr>
          <p:cNvSpPr/>
          <p:nvPr userDrawn="1"/>
        </p:nvSpPr>
        <p:spPr>
          <a:xfrm>
            <a:off x="0" y="0"/>
            <a:ext cx="12192000" cy="983411"/>
          </a:xfrm>
          <a:prstGeom prst="rect">
            <a:avLst/>
          </a:prstGeom>
          <a:gradFill flip="none" rotWithShape="1">
            <a:gsLst>
              <a:gs pos="0">
                <a:srgbClr val="4A1195"/>
              </a:gs>
              <a:gs pos="60000">
                <a:srgbClr val="7F2E91"/>
              </a:gs>
              <a:gs pos="100000">
                <a:srgbClr val="A0223A"/>
              </a:gs>
            </a:gsLst>
            <a:lin ang="0" scaled="1"/>
            <a:tileRect/>
          </a:gradFill>
          <a:ln>
            <a:no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38D63-01DD-F827-E065-3C663645F1DF}"/>
              </a:ext>
            </a:extLst>
          </p:cNvPr>
          <p:cNvSpPr>
            <a:spLocks noGrp="1"/>
          </p:cNvSpPr>
          <p:nvPr>
            <p:ph type="title"/>
          </p:nvPr>
        </p:nvSpPr>
        <p:spPr>
          <a:xfrm>
            <a:off x="279400" y="347745"/>
            <a:ext cx="11633200" cy="283605"/>
          </a:xfrm>
        </p:spPr>
        <p:txBody>
          <a:bodyPr/>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1423606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E6B8AE-F412-700D-863A-4E08A18E08F3}"/>
              </a:ext>
            </a:extLst>
          </p:cNvPr>
          <p:cNvSpPr>
            <a:spLocks noGrp="1"/>
          </p:cNvSpPr>
          <p:nvPr>
            <p:ph type="dt" sz="half" idx="10"/>
          </p:nvPr>
        </p:nvSpPr>
        <p:spPr/>
        <p:txBody>
          <a:bodyPr/>
          <a:lstStyle/>
          <a:p>
            <a:fld id="{9CA2489E-BA7F-4B88-A589-B18059A9CCAE}" type="datetime1">
              <a:rPr lang="en-US" smtClean="0"/>
              <a:t>2/23/2026</a:t>
            </a:fld>
            <a:endParaRPr lang="en-US"/>
          </a:p>
        </p:txBody>
      </p:sp>
      <p:sp>
        <p:nvSpPr>
          <p:cNvPr id="3" name="Footer Placeholder 2">
            <a:extLst>
              <a:ext uri="{FF2B5EF4-FFF2-40B4-BE49-F238E27FC236}">
                <a16:creationId xmlns:a16="http://schemas.microsoft.com/office/drawing/2014/main" id="{E184BB02-CE62-DBB4-4259-E08628D815B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E2D074B-B547-7769-E98F-F8BAE7586286}"/>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426884790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91FA2-EE4B-4EAB-7344-90E7B6648C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DB82A30-2A99-A64C-E88F-FF98BA1C75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33D2D15-5099-746B-CAC9-F87B49BF7B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2AA3D8-F46E-58F5-B5A4-AADF99DA9E87}"/>
              </a:ext>
            </a:extLst>
          </p:cNvPr>
          <p:cNvSpPr>
            <a:spLocks noGrp="1"/>
          </p:cNvSpPr>
          <p:nvPr>
            <p:ph type="dt" sz="half" idx="10"/>
          </p:nvPr>
        </p:nvSpPr>
        <p:spPr/>
        <p:txBody>
          <a:bodyPr/>
          <a:lstStyle/>
          <a:p>
            <a:fld id="{242A3416-2FA6-489A-86C2-DAE543CEF337}" type="datetime1">
              <a:rPr lang="en-US" smtClean="0"/>
              <a:t>2/23/2026</a:t>
            </a:fld>
            <a:endParaRPr lang="en-US"/>
          </a:p>
        </p:txBody>
      </p:sp>
      <p:sp>
        <p:nvSpPr>
          <p:cNvPr id="6" name="Footer Placeholder 5">
            <a:extLst>
              <a:ext uri="{FF2B5EF4-FFF2-40B4-BE49-F238E27FC236}">
                <a16:creationId xmlns:a16="http://schemas.microsoft.com/office/drawing/2014/main" id="{4FCE0CC0-36F6-3A6F-EA34-21FE0F9D20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CE22C4-5123-B870-9E2C-137987D20A2E}"/>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1255415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A6D2A-BE9A-A394-8349-C1576CD560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1951B73-6EF5-A53D-642F-56EE6E3307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0EB382-B4C2-2050-6088-C6F7210305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DB2DC4-AC16-54CD-56B1-571F50312EB7}"/>
              </a:ext>
            </a:extLst>
          </p:cNvPr>
          <p:cNvSpPr>
            <a:spLocks noGrp="1"/>
          </p:cNvSpPr>
          <p:nvPr>
            <p:ph type="dt" sz="half" idx="10"/>
          </p:nvPr>
        </p:nvSpPr>
        <p:spPr/>
        <p:txBody>
          <a:bodyPr/>
          <a:lstStyle/>
          <a:p>
            <a:fld id="{74B9BB94-A2CE-4835-8465-26075D1C7743}" type="datetime1">
              <a:rPr lang="en-US" smtClean="0"/>
              <a:t>2/23/2026</a:t>
            </a:fld>
            <a:endParaRPr lang="en-US"/>
          </a:p>
        </p:txBody>
      </p:sp>
      <p:sp>
        <p:nvSpPr>
          <p:cNvPr id="6" name="Footer Placeholder 5">
            <a:extLst>
              <a:ext uri="{FF2B5EF4-FFF2-40B4-BE49-F238E27FC236}">
                <a16:creationId xmlns:a16="http://schemas.microsoft.com/office/drawing/2014/main" id="{38B83391-6F4E-C223-7181-832F1AE5CA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5DA157-71B1-9D23-7F73-A29F0B107340}"/>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4178633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82019-903E-D478-44D1-A7922710E38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2406CF-6D66-DB58-99AA-3FF1961BAA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9D8943-95B7-09D6-96AD-C635301C0194}"/>
              </a:ext>
            </a:extLst>
          </p:cNvPr>
          <p:cNvSpPr>
            <a:spLocks noGrp="1"/>
          </p:cNvSpPr>
          <p:nvPr>
            <p:ph type="dt" sz="half" idx="10"/>
          </p:nvPr>
        </p:nvSpPr>
        <p:spPr/>
        <p:txBody>
          <a:bodyPr/>
          <a:lstStyle/>
          <a:p>
            <a:fld id="{09DC6B61-AF12-4400-B9DB-29A27117FE1E}" type="datetime1">
              <a:rPr lang="en-US" smtClean="0"/>
              <a:t>2/23/2026</a:t>
            </a:fld>
            <a:endParaRPr lang="en-US"/>
          </a:p>
        </p:txBody>
      </p:sp>
      <p:sp>
        <p:nvSpPr>
          <p:cNvPr id="5" name="Footer Placeholder 4">
            <a:extLst>
              <a:ext uri="{FF2B5EF4-FFF2-40B4-BE49-F238E27FC236}">
                <a16:creationId xmlns:a16="http://schemas.microsoft.com/office/drawing/2014/main" id="{3891C15A-20E1-F58E-EE09-4C92E1C374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014BDC-3889-ED8F-3226-581132E7077D}"/>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3837275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879289-7A85-2AF2-E55C-4CF85C0D1EE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B7F54F7-391E-2D98-34AA-26129B0A0B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448191-3484-F391-367F-B7A6FA634134}"/>
              </a:ext>
            </a:extLst>
          </p:cNvPr>
          <p:cNvSpPr>
            <a:spLocks noGrp="1"/>
          </p:cNvSpPr>
          <p:nvPr>
            <p:ph type="dt" sz="half" idx="10"/>
          </p:nvPr>
        </p:nvSpPr>
        <p:spPr/>
        <p:txBody>
          <a:bodyPr/>
          <a:lstStyle/>
          <a:p>
            <a:fld id="{68A26072-E8D4-40C0-94D0-A33EF792CB83}" type="datetime1">
              <a:rPr lang="en-US" smtClean="0"/>
              <a:t>2/23/2026</a:t>
            </a:fld>
            <a:endParaRPr lang="en-US"/>
          </a:p>
        </p:txBody>
      </p:sp>
      <p:sp>
        <p:nvSpPr>
          <p:cNvPr id="5" name="Footer Placeholder 4">
            <a:extLst>
              <a:ext uri="{FF2B5EF4-FFF2-40B4-BE49-F238E27FC236}">
                <a16:creationId xmlns:a16="http://schemas.microsoft.com/office/drawing/2014/main" id="{A2675ADC-B5A8-2771-70D4-B44A711096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44CFB8-6F33-0B54-8F54-B277A70A74F0}"/>
              </a:ext>
            </a:extLst>
          </p:cNvPr>
          <p:cNvSpPr>
            <a:spLocks noGrp="1"/>
          </p:cNvSpPr>
          <p:nvPr>
            <p:ph type="sldNum" sz="quarter" idx="12"/>
          </p:nvPr>
        </p:nvSpPr>
        <p:spPr/>
        <p:txBody>
          <a:bodyPr/>
          <a:lstStyle/>
          <a:p>
            <a:fld id="{E394BC53-F50D-41DF-BD71-678A190C5E2B}" type="slidenum">
              <a:rPr lang="en-US" smtClean="0"/>
              <a:t>‹#›</a:t>
            </a:fld>
            <a:endParaRPr lang="en-US"/>
          </a:p>
        </p:txBody>
      </p:sp>
    </p:spTree>
    <p:extLst>
      <p:ext uri="{BB962C8B-B14F-4D97-AF65-F5344CB8AC3E}">
        <p14:creationId xmlns:p14="http://schemas.microsoft.com/office/powerpoint/2010/main" val="409952161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631478B-6D17-03A0-A414-BFFE193AE85C}"/>
              </a:ext>
            </a:extLst>
          </p:cNvPr>
          <p:cNvSpPr>
            <a:spLocks noGrp="1"/>
          </p:cNvSpPr>
          <p:nvPr>
            <p:ph type="dt" sz="half" idx="10"/>
          </p:nvPr>
        </p:nvSpPr>
        <p:spPr/>
        <p:txBody>
          <a:bodyPr/>
          <a:lstStyle/>
          <a:p>
            <a:fld id="{4D2EA24C-8C46-4A6F-B495-5F1CB5054154}" type="datetime1">
              <a:rPr lang="en-US" smtClean="0"/>
              <a:t>2/23/2026</a:t>
            </a:fld>
            <a:endParaRPr lang="en-US"/>
          </a:p>
        </p:txBody>
      </p:sp>
      <p:sp>
        <p:nvSpPr>
          <p:cNvPr id="4" name="Footer Placeholder 3">
            <a:extLst>
              <a:ext uri="{FF2B5EF4-FFF2-40B4-BE49-F238E27FC236}">
                <a16:creationId xmlns:a16="http://schemas.microsoft.com/office/drawing/2014/main" id="{DF383EF9-FEB5-90C9-7818-5F76CE8742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33D328-6CD4-732C-59DA-D6387130D37E}"/>
              </a:ext>
            </a:extLst>
          </p:cNvPr>
          <p:cNvSpPr>
            <a:spLocks noGrp="1"/>
          </p:cNvSpPr>
          <p:nvPr>
            <p:ph type="sldNum" sz="quarter" idx="12"/>
          </p:nvPr>
        </p:nvSpPr>
        <p:spPr/>
        <p:txBody>
          <a:bodyPr/>
          <a:lstStyle/>
          <a:p>
            <a:fld id="{E394BC53-F50D-41DF-BD71-678A190C5E2B}" type="slidenum">
              <a:rPr lang="en-US" smtClean="0"/>
              <a:t>‹#›</a:t>
            </a:fld>
            <a:endParaRPr lang="en-US"/>
          </a:p>
        </p:txBody>
      </p:sp>
      <p:sp>
        <p:nvSpPr>
          <p:cNvPr id="7" name="Rectangle 6">
            <a:extLst>
              <a:ext uri="{FF2B5EF4-FFF2-40B4-BE49-F238E27FC236}">
                <a16:creationId xmlns:a16="http://schemas.microsoft.com/office/drawing/2014/main" id="{C35F60B2-DB90-08B4-9A71-BF55FDA40C3F}"/>
              </a:ext>
            </a:extLst>
          </p:cNvPr>
          <p:cNvSpPr/>
          <p:nvPr userDrawn="1"/>
        </p:nvSpPr>
        <p:spPr>
          <a:xfrm>
            <a:off x="0" y="0"/>
            <a:ext cx="12192000" cy="6858000"/>
          </a:xfrm>
          <a:prstGeom prst="rect">
            <a:avLst/>
          </a:prstGeom>
          <a:solidFill>
            <a:srgbClr val="31333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210741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798C67-1716-DF96-3352-0BA6A482E1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B3B4C2D-F412-CA73-C818-DD5A7ED30B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03DC64-0A78-1BF3-FD1B-2B4FC1DACC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B7C4D36-2CA7-4286-9123-5E419E77AC16}" type="datetime1">
              <a:rPr lang="en-US" smtClean="0"/>
              <a:t>2/23/2026</a:t>
            </a:fld>
            <a:endParaRPr lang="en-US"/>
          </a:p>
        </p:txBody>
      </p:sp>
      <p:sp>
        <p:nvSpPr>
          <p:cNvPr id="5" name="Footer Placeholder 4">
            <a:extLst>
              <a:ext uri="{FF2B5EF4-FFF2-40B4-BE49-F238E27FC236}">
                <a16:creationId xmlns:a16="http://schemas.microsoft.com/office/drawing/2014/main" id="{BF4E273F-1B27-F8A3-B844-AAC3459ED7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C85D54A-7F8E-AAE6-7E6B-DE3ADB468898}"/>
              </a:ext>
            </a:extLst>
          </p:cNvPr>
          <p:cNvSpPr>
            <a:spLocks noGrp="1"/>
          </p:cNvSpPr>
          <p:nvPr>
            <p:ph type="sldNum" sz="quarter" idx="4"/>
          </p:nvPr>
        </p:nvSpPr>
        <p:spPr>
          <a:xfrm>
            <a:off x="9448800" y="6485255"/>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94BC53-F50D-41DF-BD71-678A190C5E2B}" type="slidenum">
              <a:rPr lang="en-US" smtClean="0"/>
              <a:t>‹#›</a:t>
            </a:fld>
            <a:endParaRPr lang="en-US"/>
          </a:p>
        </p:txBody>
      </p:sp>
    </p:spTree>
    <p:extLst>
      <p:ext uri="{BB962C8B-B14F-4D97-AF65-F5344CB8AC3E}">
        <p14:creationId xmlns:p14="http://schemas.microsoft.com/office/powerpoint/2010/main" val="461297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2.mp3"/><Relationship Id="rId7" Type="http://schemas.openxmlformats.org/officeDocument/2006/relationships/image" Target="../media/image1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audio" Target="../media/media2.mp3"/><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microsoft.com/office/2007/relationships/media" Target="../media/media4.mp3"/><Relationship Id="rId7" Type="http://schemas.openxmlformats.org/officeDocument/2006/relationships/notesSlide" Target="../notesSlides/notesSlide5.xml"/><Relationship Id="rId2" Type="http://schemas.microsoft.com/office/2007/relationships/media" Target="../media/media3.mp3"/><Relationship Id="rId1" Type="http://schemas.openxmlformats.org/officeDocument/2006/relationships/audio" Target="NULL" TargetMode="External"/><Relationship Id="rId6" Type="http://schemas.openxmlformats.org/officeDocument/2006/relationships/slideLayout" Target="../slideLayouts/slideLayout7.xml"/><Relationship Id="rId5" Type="http://schemas.openxmlformats.org/officeDocument/2006/relationships/audio" Target="../media/media5.mp3"/><Relationship Id="rId10" Type="http://schemas.openxmlformats.org/officeDocument/2006/relationships/image" Target="../media/image18.png"/><Relationship Id="rId4" Type="http://schemas.microsoft.com/office/2007/relationships/media" Target="../media/media5.mp3"/><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13" Type="http://schemas.openxmlformats.org/officeDocument/2006/relationships/image" Target="../media/image28.png"/><Relationship Id="rId18" Type="http://schemas.openxmlformats.org/officeDocument/2006/relationships/image" Target="../media/image33.png"/><Relationship Id="rId26" Type="http://schemas.openxmlformats.org/officeDocument/2006/relationships/image" Target="../media/image41.png"/><Relationship Id="rId3" Type="http://schemas.openxmlformats.org/officeDocument/2006/relationships/slideLayout" Target="../slideLayouts/slideLayout2.xml"/><Relationship Id="rId21" Type="http://schemas.openxmlformats.org/officeDocument/2006/relationships/image" Target="../media/image36.png"/><Relationship Id="rId34" Type="http://schemas.openxmlformats.org/officeDocument/2006/relationships/image" Target="../media/image15.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5" Type="http://schemas.openxmlformats.org/officeDocument/2006/relationships/image" Target="../media/image40.png"/><Relationship Id="rId33" Type="http://schemas.openxmlformats.org/officeDocument/2006/relationships/image" Target="../media/image48.png"/><Relationship Id="rId2" Type="http://schemas.openxmlformats.org/officeDocument/2006/relationships/audio" Target="../media/media6.mp3"/><Relationship Id="rId16" Type="http://schemas.openxmlformats.org/officeDocument/2006/relationships/image" Target="../media/image31.png"/><Relationship Id="rId20" Type="http://schemas.openxmlformats.org/officeDocument/2006/relationships/image" Target="../media/image35.png"/><Relationship Id="rId29" Type="http://schemas.openxmlformats.org/officeDocument/2006/relationships/image" Target="../media/image44.png"/><Relationship Id="rId1" Type="http://schemas.microsoft.com/office/2007/relationships/media" Target="../media/media6.mp3"/><Relationship Id="rId6" Type="http://schemas.openxmlformats.org/officeDocument/2006/relationships/image" Target="../media/image21.png"/><Relationship Id="rId11" Type="http://schemas.openxmlformats.org/officeDocument/2006/relationships/image" Target="../media/image26.png"/><Relationship Id="rId24" Type="http://schemas.openxmlformats.org/officeDocument/2006/relationships/image" Target="../media/image39.png"/><Relationship Id="rId32" Type="http://schemas.openxmlformats.org/officeDocument/2006/relationships/image" Target="../media/image47.png"/><Relationship Id="rId5" Type="http://schemas.openxmlformats.org/officeDocument/2006/relationships/image" Target="../media/image20.png"/><Relationship Id="rId15" Type="http://schemas.openxmlformats.org/officeDocument/2006/relationships/image" Target="../media/image30.png"/><Relationship Id="rId23" Type="http://schemas.openxmlformats.org/officeDocument/2006/relationships/image" Target="../media/image38.png"/><Relationship Id="rId28" Type="http://schemas.openxmlformats.org/officeDocument/2006/relationships/image" Target="../media/image43.png"/><Relationship Id="rId10" Type="http://schemas.openxmlformats.org/officeDocument/2006/relationships/image" Target="../media/image25.png"/><Relationship Id="rId19" Type="http://schemas.openxmlformats.org/officeDocument/2006/relationships/image" Target="../media/image34.png"/><Relationship Id="rId31" Type="http://schemas.openxmlformats.org/officeDocument/2006/relationships/image" Target="../media/image46.png"/><Relationship Id="rId4" Type="http://schemas.openxmlformats.org/officeDocument/2006/relationships/notesSlide" Target="../notesSlides/notesSlide7.xml"/><Relationship Id="rId9" Type="http://schemas.openxmlformats.org/officeDocument/2006/relationships/image" Target="../media/image24.png"/><Relationship Id="rId14" Type="http://schemas.openxmlformats.org/officeDocument/2006/relationships/image" Target="../media/image29.png"/><Relationship Id="rId22" Type="http://schemas.openxmlformats.org/officeDocument/2006/relationships/image" Target="../media/image37.png"/><Relationship Id="rId27" Type="http://schemas.openxmlformats.org/officeDocument/2006/relationships/image" Target="../media/image42.png"/><Relationship Id="rId30" Type="http://schemas.openxmlformats.org/officeDocument/2006/relationships/image" Target="../media/image45.png"/><Relationship Id="rId8" Type="http://schemas.openxmlformats.org/officeDocument/2006/relationships/image" Target="../media/image23.jpeg"/></Relationships>
</file>

<file path=ppt/slides/_rels/slide8.xml.rels><?xml version="1.0" encoding="UTF-8" standalone="yes"?>
<Relationships xmlns="http://schemas.openxmlformats.org/package/2006/relationships"><Relationship Id="rId13" Type="http://schemas.openxmlformats.org/officeDocument/2006/relationships/image" Target="../media/image28.png"/><Relationship Id="rId18" Type="http://schemas.openxmlformats.org/officeDocument/2006/relationships/image" Target="../media/image33.png"/><Relationship Id="rId26" Type="http://schemas.openxmlformats.org/officeDocument/2006/relationships/image" Target="../media/image41.png"/><Relationship Id="rId3" Type="http://schemas.openxmlformats.org/officeDocument/2006/relationships/slideLayout" Target="../slideLayouts/slideLayout2.xml"/><Relationship Id="rId21" Type="http://schemas.openxmlformats.org/officeDocument/2006/relationships/image" Target="../media/image36.png"/><Relationship Id="rId34" Type="http://schemas.openxmlformats.org/officeDocument/2006/relationships/image" Target="../media/image15.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5" Type="http://schemas.openxmlformats.org/officeDocument/2006/relationships/image" Target="../media/image40.png"/><Relationship Id="rId33" Type="http://schemas.openxmlformats.org/officeDocument/2006/relationships/image" Target="../media/image48.png"/><Relationship Id="rId2" Type="http://schemas.openxmlformats.org/officeDocument/2006/relationships/audio" Target="../media/media7.mp3"/><Relationship Id="rId16" Type="http://schemas.openxmlformats.org/officeDocument/2006/relationships/image" Target="../media/image31.png"/><Relationship Id="rId20" Type="http://schemas.openxmlformats.org/officeDocument/2006/relationships/image" Target="../media/image35.png"/><Relationship Id="rId29" Type="http://schemas.openxmlformats.org/officeDocument/2006/relationships/image" Target="../media/image44.png"/><Relationship Id="rId1" Type="http://schemas.microsoft.com/office/2007/relationships/media" Target="../media/media7.mp3"/><Relationship Id="rId6" Type="http://schemas.openxmlformats.org/officeDocument/2006/relationships/image" Target="../media/image21.png"/><Relationship Id="rId11" Type="http://schemas.openxmlformats.org/officeDocument/2006/relationships/image" Target="../media/image26.png"/><Relationship Id="rId24" Type="http://schemas.openxmlformats.org/officeDocument/2006/relationships/image" Target="../media/image39.png"/><Relationship Id="rId32" Type="http://schemas.openxmlformats.org/officeDocument/2006/relationships/image" Target="../media/image47.png"/><Relationship Id="rId5" Type="http://schemas.openxmlformats.org/officeDocument/2006/relationships/image" Target="../media/image20.png"/><Relationship Id="rId15" Type="http://schemas.openxmlformats.org/officeDocument/2006/relationships/image" Target="../media/image30.png"/><Relationship Id="rId23" Type="http://schemas.openxmlformats.org/officeDocument/2006/relationships/image" Target="../media/image38.png"/><Relationship Id="rId28" Type="http://schemas.openxmlformats.org/officeDocument/2006/relationships/image" Target="../media/image43.png"/><Relationship Id="rId10" Type="http://schemas.openxmlformats.org/officeDocument/2006/relationships/image" Target="../media/image25.png"/><Relationship Id="rId19" Type="http://schemas.openxmlformats.org/officeDocument/2006/relationships/image" Target="../media/image34.png"/><Relationship Id="rId31" Type="http://schemas.openxmlformats.org/officeDocument/2006/relationships/image" Target="../media/image46.png"/><Relationship Id="rId4" Type="http://schemas.openxmlformats.org/officeDocument/2006/relationships/notesSlide" Target="../notesSlides/notesSlide8.xml"/><Relationship Id="rId9" Type="http://schemas.openxmlformats.org/officeDocument/2006/relationships/image" Target="../media/image24.png"/><Relationship Id="rId14" Type="http://schemas.openxmlformats.org/officeDocument/2006/relationships/image" Target="../media/image29.png"/><Relationship Id="rId22" Type="http://schemas.openxmlformats.org/officeDocument/2006/relationships/image" Target="../media/image37.png"/><Relationship Id="rId27" Type="http://schemas.openxmlformats.org/officeDocument/2006/relationships/image" Target="../media/image42.png"/><Relationship Id="rId30" Type="http://schemas.openxmlformats.org/officeDocument/2006/relationships/image" Target="../media/image45.png"/><Relationship Id="rId8" Type="http://schemas.openxmlformats.org/officeDocument/2006/relationships/image" Target="../media/image23.jpeg"/></Relationships>
</file>

<file path=ppt/slides/_rels/slide9.xml.rels><?xml version="1.0" encoding="UTF-8" standalone="yes"?>
<Relationships xmlns="http://schemas.openxmlformats.org/package/2006/relationships"><Relationship Id="rId13" Type="http://schemas.openxmlformats.org/officeDocument/2006/relationships/image" Target="../media/image28.png"/><Relationship Id="rId18" Type="http://schemas.openxmlformats.org/officeDocument/2006/relationships/image" Target="../media/image33.png"/><Relationship Id="rId26" Type="http://schemas.openxmlformats.org/officeDocument/2006/relationships/image" Target="../media/image41.png"/><Relationship Id="rId3" Type="http://schemas.openxmlformats.org/officeDocument/2006/relationships/slideLayout" Target="../slideLayouts/slideLayout2.xml"/><Relationship Id="rId21" Type="http://schemas.openxmlformats.org/officeDocument/2006/relationships/image" Target="../media/image36.png"/><Relationship Id="rId34" Type="http://schemas.openxmlformats.org/officeDocument/2006/relationships/image" Target="../media/image15.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5" Type="http://schemas.openxmlformats.org/officeDocument/2006/relationships/image" Target="../media/image40.png"/><Relationship Id="rId33" Type="http://schemas.openxmlformats.org/officeDocument/2006/relationships/image" Target="../media/image48.png"/><Relationship Id="rId2" Type="http://schemas.openxmlformats.org/officeDocument/2006/relationships/audio" Target="../media/media8.mp3"/><Relationship Id="rId16" Type="http://schemas.openxmlformats.org/officeDocument/2006/relationships/image" Target="../media/image31.png"/><Relationship Id="rId20" Type="http://schemas.openxmlformats.org/officeDocument/2006/relationships/image" Target="../media/image35.png"/><Relationship Id="rId29" Type="http://schemas.openxmlformats.org/officeDocument/2006/relationships/image" Target="../media/image44.png"/><Relationship Id="rId1" Type="http://schemas.microsoft.com/office/2007/relationships/media" Target="../media/media8.mp3"/><Relationship Id="rId6" Type="http://schemas.openxmlformats.org/officeDocument/2006/relationships/image" Target="../media/image21.png"/><Relationship Id="rId11" Type="http://schemas.openxmlformats.org/officeDocument/2006/relationships/image" Target="../media/image26.png"/><Relationship Id="rId24" Type="http://schemas.openxmlformats.org/officeDocument/2006/relationships/image" Target="../media/image39.png"/><Relationship Id="rId32" Type="http://schemas.openxmlformats.org/officeDocument/2006/relationships/image" Target="../media/image47.png"/><Relationship Id="rId5" Type="http://schemas.openxmlformats.org/officeDocument/2006/relationships/image" Target="../media/image20.png"/><Relationship Id="rId15" Type="http://schemas.openxmlformats.org/officeDocument/2006/relationships/image" Target="../media/image30.png"/><Relationship Id="rId23" Type="http://schemas.openxmlformats.org/officeDocument/2006/relationships/image" Target="../media/image38.png"/><Relationship Id="rId28" Type="http://schemas.openxmlformats.org/officeDocument/2006/relationships/image" Target="../media/image43.png"/><Relationship Id="rId10" Type="http://schemas.openxmlformats.org/officeDocument/2006/relationships/image" Target="../media/image25.png"/><Relationship Id="rId19" Type="http://schemas.openxmlformats.org/officeDocument/2006/relationships/image" Target="../media/image34.png"/><Relationship Id="rId31" Type="http://schemas.openxmlformats.org/officeDocument/2006/relationships/image" Target="../media/image46.png"/><Relationship Id="rId4" Type="http://schemas.openxmlformats.org/officeDocument/2006/relationships/notesSlide" Target="../notesSlides/notesSlide9.xml"/><Relationship Id="rId9" Type="http://schemas.openxmlformats.org/officeDocument/2006/relationships/image" Target="../media/image24.png"/><Relationship Id="rId14" Type="http://schemas.openxmlformats.org/officeDocument/2006/relationships/image" Target="../media/image29.png"/><Relationship Id="rId22" Type="http://schemas.openxmlformats.org/officeDocument/2006/relationships/image" Target="../media/image37.png"/><Relationship Id="rId27" Type="http://schemas.openxmlformats.org/officeDocument/2006/relationships/image" Target="../media/image42.png"/><Relationship Id="rId30" Type="http://schemas.openxmlformats.org/officeDocument/2006/relationships/image" Target="../media/image45.png"/><Relationship Id="rId8" Type="http://schemas.openxmlformats.org/officeDocument/2006/relationships/image" Target="../media/image23.jpeg"/></Relationships>
</file>

<file path=ppt/slides/_rels/slide10.xml.rels><?xml version="1.0" encoding="UTF-8" standalone="yes"?>
<Relationships xmlns="http://schemas.openxmlformats.org/package/2006/relationships"><Relationship Id="rId13" Type="http://schemas.openxmlformats.org/officeDocument/2006/relationships/image" Target="../media/image27.png"/><Relationship Id="rId18" Type="http://schemas.openxmlformats.org/officeDocument/2006/relationships/image" Target="../media/image32.png"/><Relationship Id="rId26" Type="http://schemas.openxmlformats.org/officeDocument/2006/relationships/image" Target="../media/image40.png"/><Relationship Id="rId3" Type="http://schemas.openxmlformats.org/officeDocument/2006/relationships/slideLayout" Target="../slideLayouts/slideLayout2.xml"/><Relationship Id="rId21" Type="http://schemas.openxmlformats.org/officeDocument/2006/relationships/image" Target="../media/image35.png"/><Relationship Id="rId34" Type="http://schemas.openxmlformats.org/officeDocument/2006/relationships/image" Target="../media/image15.png"/><Relationship Id="rId7" Type="http://schemas.openxmlformats.org/officeDocument/2006/relationships/image" Target="../media/image21.png"/><Relationship Id="rId12" Type="http://schemas.openxmlformats.org/officeDocument/2006/relationships/image" Target="../media/image26.png"/><Relationship Id="rId17" Type="http://schemas.openxmlformats.org/officeDocument/2006/relationships/image" Target="../media/image31.png"/><Relationship Id="rId25" Type="http://schemas.openxmlformats.org/officeDocument/2006/relationships/image" Target="../media/image39.png"/><Relationship Id="rId33" Type="http://schemas.openxmlformats.org/officeDocument/2006/relationships/image" Target="../media/image47.png"/><Relationship Id="rId2" Type="http://schemas.openxmlformats.org/officeDocument/2006/relationships/audio" Target="../media/media9.mp3"/><Relationship Id="rId16" Type="http://schemas.openxmlformats.org/officeDocument/2006/relationships/image" Target="../media/image30.png"/><Relationship Id="rId20" Type="http://schemas.openxmlformats.org/officeDocument/2006/relationships/image" Target="../media/image34.png"/><Relationship Id="rId29" Type="http://schemas.openxmlformats.org/officeDocument/2006/relationships/image" Target="../media/image43.png"/><Relationship Id="rId1" Type="http://schemas.microsoft.com/office/2007/relationships/media" Target="../media/media9.mp3"/><Relationship Id="rId6" Type="http://schemas.openxmlformats.org/officeDocument/2006/relationships/image" Target="../media/image20.png"/><Relationship Id="rId11" Type="http://schemas.openxmlformats.org/officeDocument/2006/relationships/image" Target="../media/image25.png"/><Relationship Id="rId24" Type="http://schemas.openxmlformats.org/officeDocument/2006/relationships/image" Target="../media/image38.png"/><Relationship Id="rId32" Type="http://schemas.openxmlformats.org/officeDocument/2006/relationships/image" Target="../media/image46.png"/><Relationship Id="rId5" Type="http://schemas.openxmlformats.org/officeDocument/2006/relationships/image" Target="../media/image48.png"/><Relationship Id="rId15" Type="http://schemas.openxmlformats.org/officeDocument/2006/relationships/image" Target="../media/image29.png"/><Relationship Id="rId23" Type="http://schemas.openxmlformats.org/officeDocument/2006/relationships/image" Target="../media/image37.png"/><Relationship Id="rId28" Type="http://schemas.openxmlformats.org/officeDocument/2006/relationships/image" Target="../media/image42.png"/><Relationship Id="rId10" Type="http://schemas.openxmlformats.org/officeDocument/2006/relationships/image" Target="../media/image24.png"/><Relationship Id="rId19" Type="http://schemas.openxmlformats.org/officeDocument/2006/relationships/image" Target="../media/image33.png"/><Relationship Id="rId31" Type="http://schemas.openxmlformats.org/officeDocument/2006/relationships/image" Target="../media/image45.png"/><Relationship Id="rId4" Type="http://schemas.openxmlformats.org/officeDocument/2006/relationships/notesSlide" Target="../notesSlides/notesSlide10.xml"/><Relationship Id="rId9" Type="http://schemas.openxmlformats.org/officeDocument/2006/relationships/image" Target="../media/image23.jpeg"/><Relationship Id="rId14" Type="http://schemas.openxmlformats.org/officeDocument/2006/relationships/image" Target="../media/image28.png"/><Relationship Id="rId22" Type="http://schemas.openxmlformats.org/officeDocument/2006/relationships/image" Target="../media/image36.png"/><Relationship Id="rId27" Type="http://schemas.openxmlformats.org/officeDocument/2006/relationships/image" Target="../media/image41.png"/><Relationship Id="rId30" Type="http://schemas.openxmlformats.org/officeDocument/2006/relationships/image" Target="../media/image44.png"/><Relationship Id="rId8" Type="http://schemas.openxmlformats.org/officeDocument/2006/relationships/image" Target="../media/image22.png"/></Relationships>
</file>

<file path=ppt/slides/_rels/slide11.xml.rels><?xml version="1.0" encoding="UTF-8" standalone="yes"?>
<Relationships xmlns="http://schemas.openxmlformats.org/package/2006/relationships"><Relationship Id="rId13" Type="http://schemas.openxmlformats.org/officeDocument/2006/relationships/image" Target="../media/image27.png"/><Relationship Id="rId18" Type="http://schemas.openxmlformats.org/officeDocument/2006/relationships/image" Target="../media/image32.png"/><Relationship Id="rId26" Type="http://schemas.openxmlformats.org/officeDocument/2006/relationships/image" Target="../media/image40.png"/><Relationship Id="rId3" Type="http://schemas.openxmlformats.org/officeDocument/2006/relationships/slideLayout" Target="../slideLayouts/slideLayout2.xml"/><Relationship Id="rId21" Type="http://schemas.openxmlformats.org/officeDocument/2006/relationships/image" Target="../media/image35.png"/><Relationship Id="rId34" Type="http://schemas.openxmlformats.org/officeDocument/2006/relationships/image" Target="../media/image15.png"/><Relationship Id="rId7" Type="http://schemas.openxmlformats.org/officeDocument/2006/relationships/image" Target="../media/image21.png"/><Relationship Id="rId12" Type="http://schemas.openxmlformats.org/officeDocument/2006/relationships/image" Target="../media/image26.png"/><Relationship Id="rId17" Type="http://schemas.openxmlformats.org/officeDocument/2006/relationships/image" Target="../media/image31.png"/><Relationship Id="rId25" Type="http://schemas.openxmlformats.org/officeDocument/2006/relationships/image" Target="../media/image39.png"/><Relationship Id="rId33" Type="http://schemas.openxmlformats.org/officeDocument/2006/relationships/image" Target="../media/image47.png"/><Relationship Id="rId2" Type="http://schemas.openxmlformats.org/officeDocument/2006/relationships/audio" Target="../media/media10.mp3"/><Relationship Id="rId16" Type="http://schemas.openxmlformats.org/officeDocument/2006/relationships/image" Target="../media/image30.png"/><Relationship Id="rId20" Type="http://schemas.openxmlformats.org/officeDocument/2006/relationships/image" Target="../media/image34.png"/><Relationship Id="rId29" Type="http://schemas.openxmlformats.org/officeDocument/2006/relationships/image" Target="../media/image43.png"/><Relationship Id="rId1" Type="http://schemas.microsoft.com/office/2007/relationships/media" Target="../media/media10.mp3"/><Relationship Id="rId6" Type="http://schemas.openxmlformats.org/officeDocument/2006/relationships/image" Target="../media/image20.png"/><Relationship Id="rId11" Type="http://schemas.openxmlformats.org/officeDocument/2006/relationships/image" Target="../media/image25.png"/><Relationship Id="rId24" Type="http://schemas.openxmlformats.org/officeDocument/2006/relationships/image" Target="../media/image38.png"/><Relationship Id="rId32" Type="http://schemas.openxmlformats.org/officeDocument/2006/relationships/image" Target="../media/image46.png"/><Relationship Id="rId5" Type="http://schemas.openxmlformats.org/officeDocument/2006/relationships/image" Target="../media/image48.png"/><Relationship Id="rId15" Type="http://schemas.openxmlformats.org/officeDocument/2006/relationships/image" Target="../media/image29.png"/><Relationship Id="rId23" Type="http://schemas.openxmlformats.org/officeDocument/2006/relationships/image" Target="../media/image37.png"/><Relationship Id="rId28" Type="http://schemas.openxmlformats.org/officeDocument/2006/relationships/image" Target="../media/image42.png"/><Relationship Id="rId10" Type="http://schemas.openxmlformats.org/officeDocument/2006/relationships/image" Target="../media/image24.png"/><Relationship Id="rId19" Type="http://schemas.openxmlformats.org/officeDocument/2006/relationships/image" Target="../media/image33.png"/><Relationship Id="rId31" Type="http://schemas.openxmlformats.org/officeDocument/2006/relationships/image" Target="../media/image45.png"/><Relationship Id="rId4" Type="http://schemas.openxmlformats.org/officeDocument/2006/relationships/notesSlide" Target="../notesSlides/notesSlide11.xml"/><Relationship Id="rId9" Type="http://schemas.openxmlformats.org/officeDocument/2006/relationships/image" Target="../media/image23.jpeg"/><Relationship Id="rId14" Type="http://schemas.openxmlformats.org/officeDocument/2006/relationships/image" Target="../media/image28.png"/><Relationship Id="rId22" Type="http://schemas.openxmlformats.org/officeDocument/2006/relationships/image" Target="../media/image36.png"/><Relationship Id="rId27" Type="http://schemas.openxmlformats.org/officeDocument/2006/relationships/image" Target="../media/image41.png"/><Relationship Id="rId30" Type="http://schemas.openxmlformats.org/officeDocument/2006/relationships/image" Target="../media/image44.png"/><Relationship Id="rId8"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p3"/><Relationship Id="rId1" Type="http://schemas.microsoft.com/office/2007/relationships/media" Target="../media/media11.mp3"/><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12.mp3"/><Relationship Id="rId1" Type="http://schemas.microsoft.com/office/2007/relationships/media" Target="../media/media12.mp3"/><Relationship Id="rId6" Type="http://schemas.openxmlformats.org/officeDocument/2006/relationships/image" Target="../media/image50.jpeg"/><Relationship Id="rId5" Type="http://schemas.openxmlformats.org/officeDocument/2006/relationships/image" Target="../media/image49.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2.png"/><Relationship Id="rId2" Type="http://schemas.microsoft.com/office/2007/relationships/media" Target="../media/media13.mp3"/><Relationship Id="rId1" Type="http://schemas.openxmlformats.org/officeDocument/2006/relationships/audio" Target="NULL" TargetMode="External"/><Relationship Id="rId6" Type="http://schemas.openxmlformats.org/officeDocument/2006/relationships/image" Target="../media/image51.png"/><Relationship Id="rId5" Type="http://schemas.openxmlformats.org/officeDocument/2006/relationships/image" Target="../media/image1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2.png"/><Relationship Id="rId2" Type="http://schemas.microsoft.com/office/2007/relationships/media" Target="../media/media13.mp3"/><Relationship Id="rId1" Type="http://schemas.openxmlformats.org/officeDocument/2006/relationships/audio" Target="NULL" TargetMode="External"/><Relationship Id="rId6" Type="http://schemas.openxmlformats.org/officeDocument/2006/relationships/image" Target="../media/image51.png"/><Relationship Id="rId5" Type="http://schemas.openxmlformats.org/officeDocument/2006/relationships/image" Target="../media/image18.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3.mp3"/><Relationship Id="rId1" Type="http://schemas.openxmlformats.org/officeDocument/2006/relationships/audio" Target="NULL" TargetMode="External"/><Relationship Id="rId6" Type="http://schemas.openxmlformats.org/officeDocument/2006/relationships/image" Target="../media/image51.png"/><Relationship Id="rId5" Type="http://schemas.openxmlformats.org/officeDocument/2006/relationships/image" Target="../media/image18.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image" Target="../media/image58.jpeg"/><Relationship Id="rId13" Type="http://schemas.openxmlformats.org/officeDocument/2006/relationships/image" Target="../media/image63.jpeg"/><Relationship Id="rId18" Type="http://schemas.openxmlformats.org/officeDocument/2006/relationships/image" Target="../media/image68.png"/><Relationship Id="rId3" Type="http://schemas.openxmlformats.org/officeDocument/2006/relationships/image" Target="../media/image53.jpeg"/><Relationship Id="rId7" Type="http://schemas.openxmlformats.org/officeDocument/2006/relationships/image" Target="../media/image57.jpeg"/><Relationship Id="rId12" Type="http://schemas.openxmlformats.org/officeDocument/2006/relationships/image" Target="../media/image62.jpeg"/><Relationship Id="rId17" Type="http://schemas.openxmlformats.org/officeDocument/2006/relationships/image" Target="../media/image67.png"/><Relationship Id="rId2" Type="http://schemas.openxmlformats.org/officeDocument/2006/relationships/notesSlide" Target="../notesSlides/notesSlide17.xml"/><Relationship Id="rId16" Type="http://schemas.openxmlformats.org/officeDocument/2006/relationships/image" Target="../media/image66.png"/><Relationship Id="rId20" Type="http://schemas.openxmlformats.org/officeDocument/2006/relationships/image" Target="../media/image70.png"/><Relationship Id="rId1" Type="http://schemas.openxmlformats.org/officeDocument/2006/relationships/slideLayout" Target="../slideLayouts/slideLayout2.xml"/><Relationship Id="rId6" Type="http://schemas.openxmlformats.org/officeDocument/2006/relationships/image" Target="../media/image56.jpeg"/><Relationship Id="rId11" Type="http://schemas.openxmlformats.org/officeDocument/2006/relationships/image" Target="../media/image61.jpeg"/><Relationship Id="rId5" Type="http://schemas.openxmlformats.org/officeDocument/2006/relationships/image" Target="../media/image55.jpeg"/><Relationship Id="rId15" Type="http://schemas.openxmlformats.org/officeDocument/2006/relationships/image" Target="../media/image65.png"/><Relationship Id="rId10" Type="http://schemas.openxmlformats.org/officeDocument/2006/relationships/image" Target="../media/image60.jpeg"/><Relationship Id="rId19" Type="http://schemas.openxmlformats.org/officeDocument/2006/relationships/image" Target="../media/image69.png"/><Relationship Id="rId4" Type="http://schemas.openxmlformats.org/officeDocument/2006/relationships/image" Target="../media/image54.jpeg"/><Relationship Id="rId9" Type="http://schemas.openxmlformats.org/officeDocument/2006/relationships/image" Target="../media/image59.jpeg"/><Relationship Id="rId14" Type="http://schemas.openxmlformats.org/officeDocument/2006/relationships/image" Target="../media/image64.jpeg"/></Relationships>
</file>

<file path=ppt/slides/_rels/slide18.xml.rels><?xml version="1.0" encoding="UTF-8" standalone="yes"?>
<Relationships xmlns="http://schemas.openxmlformats.org/package/2006/relationships"><Relationship Id="rId8" Type="http://schemas.openxmlformats.org/officeDocument/2006/relationships/image" Target="../media/image58.jpeg"/><Relationship Id="rId13" Type="http://schemas.openxmlformats.org/officeDocument/2006/relationships/image" Target="../media/image63.jpeg"/><Relationship Id="rId18" Type="http://schemas.openxmlformats.org/officeDocument/2006/relationships/image" Target="../media/image68.png"/><Relationship Id="rId3" Type="http://schemas.openxmlformats.org/officeDocument/2006/relationships/image" Target="../media/image53.jpeg"/><Relationship Id="rId7" Type="http://schemas.openxmlformats.org/officeDocument/2006/relationships/image" Target="../media/image57.jpeg"/><Relationship Id="rId12" Type="http://schemas.openxmlformats.org/officeDocument/2006/relationships/image" Target="../media/image62.jpeg"/><Relationship Id="rId17" Type="http://schemas.openxmlformats.org/officeDocument/2006/relationships/image" Target="../media/image67.png"/><Relationship Id="rId2" Type="http://schemas.openxmlformats.org/officeDocument/2006/relationships/notesSlide" Target="../notesSlides/notesSlide18.xml"/><Relationship Id="rId16" Type="http://schemas.openxmlformats.org/officeDocument/2006/relationships/image" Target="../media/image66.png"/><Relationship Id="rId20" Type="http://schemas.openxmlformats.org/officeDocument/2006/relationships/image" Target="../media/image70.png"/><Relationship Id="rId1" Type="http://schemas.openxmlformats.org/officeDocument/2006/relationships/slideLayout" Target="../slideLayouts/slideLayout2.xml"/><Relationship Id="rId6" Type="http://schemas.openxmlformats.org/officeDocument/2006/relationships/image" Target="../media/image56.jpeg"/><Relationship Id="rId11" Type="http://schemas.openxmlformats.org/officeDocument/2006/relationships/image" Target="../media/image61.jpeg"/><Relationship Id="rId5" Type="http://schemas.openxmlformats.org/officeDocument/2006/relationships/image" Target="../media/image55.jpeg"/><Relationship Id="rId15" Type="http://schemas.openxmlformats.org/officeDocument/2006/relationships/image" Target="../media/image65.png"/><Relationship Id="rId10" Type="http://schemas.openxmlformats.org/officeDocument/2006/relationships/image" Target="../media/image60.jpeg"/><Relationship Id="rId19" Type="http://schemas.openxmlformats.org/officeDocument/2006/relationships/image" Target="../media/image69.png"/><Relationship Id="rId4" Type="http://schemas.openxmlformats.org/officeDocument/2006/relationships/image" Target="../media/image54.jpeg"/><Relationship Id="rId9" Type="http://schemas.openxmlformats.org/officeDocument/2006/relationships/image" Target="../media/image59.jpeg"/><Relationship Id="rId14" Type="http://schemas.openxmlformats.org/officeDocument/2006/relationships/image" Target="../media/image64.jpeg"/></Relationships>
</file>

<file path=ppt/slides/_rels/slide19.xml.rels><?xml version="1.0" encoding="UTF-8" standalone="yes"?>
<Relationships xmlns="http://schemas.openxmlformats.org/package/2006/relationships"><Relationship Id="rId8" Type="http://schemas.openxmlformats.org/officeDocument/2006/relationships/image" Target="../media/image58.jpeg"/><Relationship Id="rId13" Type="http://schemas.openxmlformats.org/officeDocument/2006/relationships/image" Target="../media/image63.jpeg"/><Relationship Id="rId18" Type="http://schemas.openxmlformats.org/officeDocument/2006/relationships/image" Target="../media/image68.png"/><Relationship Id="rId3" Type="http://schemas.openxmlformats.org/officeDocument/2006/relationships/image" Target="../media/image53.jpeg"/><Relationship Id="rId7" Type="http://schemas.openxmlformats.org/officeDocument/2006/relationships/image" Target="../media/image57.jpeg"/><Relationship Id="rId12" Type="http://schemas.openxmlformats.org/officeDocument/2006/relationships/image" Target="../media/image62.jpeg"/><Relationship Id="rId17" Type="http://schemas.openxmlformats.org/officeDocument/2006/relationships/image" Target="../media/image67.png"/><Relationship Id="rId2" Type="http://schemas.openxmlformats.org/officeDocument/2006/relationships/notesSlide" Target="../notesSlides/notesSlide19.xml"/><Relationship Id="rId16" Type="http://schemas.openxmlformats.org/officeDocument/2006/relationships/image" Target="../media/image66.png"/><Relationship Id="rId20" Type="http://schemas.openxmlformats.org/officeDocument/2006/relationships/image" Target="../media/image70.png"/><Relationship Id="rId1" Type="http://schemas.openxmlformats.org/officeDocument/2006/relationships/slideLayout" Target="../slideLayouts/slideLayout2.xml"/><Relationship Id="rId6" Type="http://schemas.openxmlformats.org/officeDocument/2006/relationships/image" Target="../media/image56.jpeg"/><Relationship Id="rId11" Type="http://schemas.openxmlformats.org/officeDocument/2006/relationships/image" Target="../media/image61.jpeg"/><Relationship Id="rId5" Type="http://schemas.openxmlformats.org/officeDocument/2006/relationships/image" Target="../media/image55.jpeg"/><Relationship Id="rId15" Type="http://schemas.openxmlformats.org/officeDocument/2006/relationships/image" Target="../media/image65.png"/><Relationship Id="rId10" Type="http://schemas.openxmlformats.org/officeDocument/2006/relationships/image" Target="../media/image60.jpeg"/><Relationship Id="rId19" Type="http://schemas.openxmlformats.org/officeDocument/2006/relationships/image" Target="../media/image69.png"/><Relationship Id="rId4" Type="http://schemas.openxmlformats.org/officeDocument/2006/relationships/image" Target="../media/image54.jpeg"/><Relationship Id="rId9" Type="http://schemas.openxmlformats.org/officeDocument/2006/relationships/image" Target="../media/image59.jpeg"/><Relationship Id="rId14" Type="http://schemas.openxmlformats.org/officeDocument/2006/relationships/image" Target="../media/image64.jpeg"/></Relationships>
</file>

<file path=ppt/slides/_rels/slide20.xml.rels><?xml version="1.0" encoding="UTF-8" standalone="yes"?>
<Relationships xmlns="http://schemas.openxmlformats.org/package/2006/relationships"><Relationship Id="rId8" Type="http://schemas.openxmlformats.org/officeDocument/2006/relationships/image" Target="../media/image58.jpeg"/><Relationship Id="rId13" Type="http://schemas.openxmlformats.org/officeDocument/2006/relationships/image" Target="../media/image63.jpeg"/><Relationship Id="rId18" Type="http://schemas.openxmlformats.org/officeDocument/2006/relationships/image" Target="../media/image68.png"/><Relationship Id="rId3" Type="http://schemas.openxmlformats.org/officeDocument/2006/relationships/image" Target="../media/image53.jpeg"/><Relationship Id="rId7" Type="http://schemas.openxmlformats.org/officeDocument/2006/relationships/image" Target="../media/image57.jpeg"/><Relationship Id="rId12" Type="http://schemas.openxmlformats.org/officeDocument/2006/relationships/image" Target="../media/image62.jpeg"/><Relationship Id="rId17" Type="http://schemas.openxmlformats.org/officeDocument/2006/relationships/image" Target="../media/image67.png"/><Relationship Id="rId2" Type="http://schemas.openxmlformats.org/officeDocument/2006/relationships/notesSlide" Target="../notesSlides/notesSlide20.xml"/><Relationship Id="rId16" Type="http://schemas.openxmlformats.org/officeDocument/2006/relationships/image" Target="../media/image66.png"/><Relationship Id="rId20" Type="http://schemas.openxmlformats.org/officeDocument/2006/relationships/image" Target="../media/image70.png"/><Relationship Id="rId1" Type="http://schemas.openxmlformats.org/officeDocument/2006/relationships/slideLayout" Target="../slideLayouts/slideLayout2.xml"/><Relationship Id="rId6" Type="http://schemas.openxmlformats.org/officeDocument/2006/relationships/image" Target="../media/image56.jpeg"/><Relationship Id="rId11" Type="http://schemas.openxmlformats.org/officeDocument/2006/relationships/image" Target="../media/image61.jpeg"/><Relationship Id="rId5" Type="http://schemas.openxmlformats.org/officeDocument/2006/relationships/image" Target="../media/image55.jpeg"/><Relationship Id="rId15" Type="http://schemas.openxmlformats.org/officeDocument/2006/relationships/image" Target="../media/image65.png"/><Relationship Id="rId10" Type="http://schemas.openxmlformats.org/officeDocument/2006/relationships/image" Target="../media/image60.jpeg"/><Relationship Id="rId19" Type="http://schemas.openxmlformats.org/officeDocument/2006/relationships/image" Target="../media/image69.png"/><Relationship Id="rId4" Type="http://schemas.openxmlformats.org/officeDocument/2006/relationships/image" Target="../media/image54.jpeg"/><Relationship Id="rId9" Type="http://schemas.openxmlformats.org/officeDocument/2006/relationships/image" Target="../media/image59.jpeg"/><Relationship Id="rId14" Type="http://schemas.openxmlformats.org/officeDocument/2006/relationships/image" Target="../media/image64.jpeg"/></Relationships>
</file>

<file path=ppt/slides/_rels/slide2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image" Target="../media/image72.jpeg"/></Relationships>
</file>

<file path=ppt/slides/_rels/slide2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23.xml.rels><?xml version="1.0" encoding="UTF-8" standalone="yes"?>
<Relationships xmlns="http://schemas.openxmlformats.org/package/2006/relationships"><Relationship Id="rId8" Type="http://schemas.openxmlformats.org/officeDocument/2006/relationships/image" Target="../media/image84.png"/><Relationship Id="rId13" Type="http://schemas.openxmlformats.org/officeDocument/2006/relationships/image" Target="../media/image89.png"/><Relationship Id="rId3" Type="http://schemas.openxmlformats.org/officeDocument/2006/relationships/image" Target="../media/image79.png"/><Relationship Id="rId7" Type="http://schemas.openxmlformats.org/officeDocument/2006/relationships/image" Target="../media/image83.png"/><Relationship Id="rId12" Type="http://schemas.openxmlformats.org/officeDocument/2006/relationships/image" Target="../media/image88.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82.png"/><Relationship Id="rId11" Type="http://schemas.openxmlformats.org/officeDocument/2006/relationships/image" Target="../media/image87.png"/><Relationship Id="rId5" Type="http://schemas.openxmlformats.org/officeDocument/2006/relationships/image" Target="../media/image81.png"/><Relationship Id="rId15" Type="http://schemas.openxmlformats.org/officeDocument/2006/relationships/image" Target="../media/image91.png"/><Relationship Id="rId10" Type="http://schemas.openxmlformats.org/officeDocument/2006/relationships/image" Target="../media/image86.png"/><Relationship Id="rId4" Type="http://schemas.openxmlformats.org/officeDocument/2006/relationships/image" Target="../media/image80.png"/><Relationship Id="rId9" Type="http://schemas.openxmlformats.org/officeDocument/2006/relationships/image" Target="../media/image85.png"/><Relationship Id="rId14" Type="http://schemas.openxmlformats.org/officeDocument/2006/relationships/image" Target="../media/image90.png"/></Relationships>
</file>

<file path=ppt/slides/_rels/slide24.xml.rels><?xml version="1.0" encoding="UTF-8" standalone="yes"?>
<Relationships xmlns="http://schemas.openxmlformats.org/package/2006/relationships"><Relationship Id="rId8" Type="http://schemas.openxmlformats.org/officeDocument/2006/relationships/image" Target="../media/image97.png"/><Relationship Id="rId13" Type="http://schemas.openxmlformats.org/officeDocument/2006/relationships/image" Target="../media/image102.png"/><Relationship Id="rId3" Type="http://schemas.openxmlformats.org/officeDocument/2006/relationships/image" Target="../media/image92.png"/><Relationship Id="rId7" Type="http://schemas.openxmlformats.org/officeDocument/2006/relationships/image" Target="../media/image96.png"/><Relationship Id="rId12" Type="http://schemas.openxmlformats.org/officeDocument/2006/relationships/image" Target="../media/image101.png"/><Relationship Id="rId17" Type="http://schemas.openxmlformats.org/officeDocument/2006/relationships/image" Target="../media/image106.png"/><Relationship Id="rId2" Type="http://schemas.openxmlformats.org/officeDocument/2006/relationships/notesSlide" Target="../notesSlides/notesSlide24.xml"/><Relationship Id="rId16" Type="http://schemas.openxmlformats.org/officeDocument/2006/relationships/image" Target="../media/image105.png"/><Relationship Id="rId1" Type="http://schemas.openxmlformats.org/officeDocument/2006/relationships/slideLayout" Target="../slideLayouts/slideLayout7.xml"/><Relationship Id="rId6" Type="http://schemas.openxmlformats.org/officeDocument/2006/relationships/image" Target="../media/image95.png"/><Relationship Id="rId11" Type="http://schemas.openxmlformats.org/officeDocument/2006/relationships/image" Target="../media/image100.png"/><Relationship Id="rId5" Type="http://schemas.openxmlformats.org/officeDocument/2006/relationships/image" Target="../media/image94.png"/><Relationship Id="rId15" Type="http://schemas.openxmlformats.org/officeDocument/2006/relationships/image" Target="../media/image104.png"/><Relationship Id="rId10" Type="http://schemas.openxmlformats.org/officeDocument/2006/relationships/image" Target="../media/image99.png"/><Relationship Id="rId4" Type="http://schemas.openxmlformats.org/officeDocument/2006/relationships/image" Target="../media/image93.png"/><Relationship Id="rId9" Type="http://schemas.openxmlformats.org/officeDocument/2006/relationships/image" Target="../media/image98.png"/><Relationship Id="rId14" Type="http://schemas.openxmlformats.org/officeDocument/2006/relationships/image" Target="../media/image103.png"/></Relationships>
</file>

<file path=ppt/slides/_rels/slide25.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107.png"/><Relationship Id="rId7" Type="http://schemas.openxmlformats.org/officeDocument/2006/relationships/image" Target="../media/image85.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84.png"/><Relationship Id="rId5" Type="http://schemas.openxmlformats.org/officeDocument/2006/relationships/image" Target="../media/image82.png"/><Relationship Id="rId4" Type="http://schemas.openxmlformats.org/officeDocument/2006/relationships/image" Target="../media/image81.png"/><Relationship Id="rId9" Type="http://schemas.openxmlformats.org/officeDocument/2006/relationships/image" Target="../media/image87.png"/></Relationships>
</file>

<file path=ppt/slides/_rels/slide26.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107.png"/><Relationship Id="rId7" Type="http://schemas.openxmlformats.org/officeDocument/2006/relationships/image" Target="../media/image85.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84.png"/><Relationship Id="rId5" Type="http://schemas.openxmlformats.org/officeDocument/2006/relationships/image" Target="../media/image82.png"/><Relationship Id="rId10" Type="http://schemas.openxmlformats.org/officeDocument/2006/relationships/image" Target="../media/image108.png"/><Relationship Id="rId4" Type="http://schemas.openxmlformats.org/officeDocument/2006/relationships/image" Target="../media/image81.png"/><Relationship Id="rId9" Type="http://schemas.openxmlformats.org/officeDocument/2006/relationships/image" Target="../media/image87.png"/></Relationships>
</file>

<file path=ppt/slides/_rels/slide27.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09.png"/><Relationship Id="rId7" Type="http://schemas.openxmlformats.org/officeDocument/2006/relationships/image" Target="../media/image112.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11.png"/><Relationship Id="rId11" Type="http://schemas.openxmlformats.org/officeDocument/2006/relationships/image" Target="../media/image116.png"/><Relationship Id="rId5" Type="http://schemas.openxmlformats.org/officeDocument/2006/relationships/image" Target="../media/image110.png"/><Relationship Id="rId10" Type="http://schemas.openxmlformats.org/officeDocument/2006/relationships/image" Target="../media/image115.png"/><Relationship Id="rId4" Type="http://schemas.openxmlformats.org/officeDocument/2006/relationships/image" Target="../media/image76.png"/><Relationship Id="rId9" Type="http://schemas.openxmlformats.org/officeDocument/2006/relationships/image" Target="../media/image114.png"/></Relationships>
</file>

<file path=ppt/slides/_rels/slide28.xml.rels><?xml version="1.0" encoding="UTF-8" standalone="yes"?>
<Relationships xmlns="http://schemas.openxmlformats.org/package/2006/relationships"><Relationship Id="rId8" Type="http://schemas.openxmlformats.org/officeDocument/2006/relationships/image" Target="../media/image113.png"/><Relationship Id="rId13" Type="http://schemas.openxmlformats.org/officeDocument/2006/relationships/image" Target="../media/image114.png"/><Relationship Id="rId3" Type="http://schemas.openxmlformats.org/officeDocument/2006/relationships/image" Target="../media/image76.png"/><Relationship Id="rId7" Type="http://schemas.openxmlformats.org/officeDocument/2006/relationships/image" Target="../media/image119.png"/><Relationship Id="rId12" Type="http://schemas.openxmlformats.org/officeDocument/2006/relationships/image" Target="../media/image112.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118.png"/><Relationship Id="rId11" Type="http://schemas.openxmlformats.org/officeDocument/2006/relationships/image" Target="../media/image109.png"/><Relationship Id="rId5" Type="http://schemas.openxmlformats.org/officeDocument/2006/relationships/image" Target="../media/image117.png"/><Relationship Id="rId15" Type="http://schemas.openxmlformats.org/officeDocument/2006/relationships/image" Target="../media/image116.png"/><Relationship Id="rId10" Type="http://schemas.openxmlformats.org/officeDocument/2006/relationships/image" Target="../media/image98.png"/><Relationship Id="rId4" Type="http://schemas.openxmlformats.org/officeDocument/2006/relationships/image" Target="../media/image111.png"/><Relationship Id="rId9" Type="http://schemas.openxmlformats.org/officeDocument/2006/relationships/image" Target="../media/image96.png"/><Relationship Id="rId14" Type="http://schemas.openxmlformats.org/officeDocument/2006/relationships/image" Target="../media/image115.png"/></Relationships>
</file>

<file path=ppt/slides/_rels/slide29.xml.rels><?xml version="1.0" encoding="UTF-8" standalone="yes"?>
<Relationships xmlns="http://schemas.openxmlformats.org/package/2006/relationships"><Relationship Id="rId8" Type="http://schemas.openxmlformats.org/officeDocument/2006/relationships/image" Target="../media/image111.png"/><Relationship Id="rId13" Type="http://schemas.openxmlformats.org/officeDocument/2006/relationships/image" Target="../media/image118.png"/><Relationship Id="rId18" Type="http://schemas.openxmlformats.org/officeDocument/2006/relationships/image" Target="../media/image114.png"/><Relationship Id="rId3" Type="http://schemas.openxmlformats.org/officeDocument/2006/relationships/image" Target="../media/image109.png"/><Relationship Id="rId7" Type="http://schemas.openxmlformats.org/officeDocument/2006/relationships/image" Target="../media/image122.png"/><Relationship Id="rId12" Type="http://schemas.openxmlformats.org/officeDocument/2006/relationships/image" Target="../media/image117.png"/><Relationship Id="rId17" Type="http://schemas.openxmlformats.org/officeDocument/2006/relationships/image" Target="../media/image112.png"/><Relationship Id="rId2" Type="http://schemas.openxmlformats.org/officeDocument/2006/relationships/notesSlide" Target="../notesSlides/notesSlide29.xml"/><Relationship Id="rId16" Type="http://schemas.openxmlformats.org/officeDocument/2006/relationships/image" Target="../media/image96.png"/><Relationship Id="rId20" Type="http://schemas.openxmlformats.org/officeDocument/2006/relationships/image" Target="../media/image116.png"/><Relationship Id="rId1" Type="http://schemas.openxmlformats.org/officeDocument/2006/relationships/slideLayout" Target="../slideLayouts/slideLayout7.xml"/><Relationship Id="rId6" Type="http://schemas.openxmlformats.org/officeDocument/2006/relationships/image" Target="../media/image76.png"/><Relationship Id="rId11" Type="http://schemas.openxmlformats.org/officeDocument/2006/relationships/image" Target="../media/image125.png"/><Relationship Id="rId5" Type="http://schemas.openxmlformats.org/officeDocument/2006/relationships/image" Target="../media/image121.png"/><Relationship Id="rId15" Type="http://schemas.openxmlformats.org/officeDocument/2006/relationships/image" Target="../media/image113.png"/><Relationship Id="rId10" Type="http://schemas.openxmlformats.org/officeDocument/2006/relationships/image" Target="../media/image124.png"/><Relationship Id="rId19" Type="http://schemas.openxmlformats.org/officeDocument/2006/relationships/image" Target="../media/image115.png"/><Relationship Id="rId4" Type="http://schemas.openxmlformats.org/officeDocument/2006/relationships/image" Target="../media/image120.png"/><Relationship Id="rId9" Type="http://schemas.openxmlformats.org/officeDocument/2006/relationships/image" Target="../media/image123.png"/><Relationship Id="rId14" Type="http://schemas.openxmlformats.org/officeDocument/2006/relationships/image" Target="../media/image126.png"/></Relationships>
</file>

<file path=ppt/slides/_rels/slide30.xml.rels><?xml version="1.0" encoding="UTF-8" standalone="yes"?>
<Relationships xmlns="http://schemas.openxmlformats.org/package/2006/relationships"><Relationship Id="rId8" Type="http://schemas.openxmlformats.org/officeDocument/2006/relationships/image" Target="../media/image132.png"/><Relationship Id="rId13" Type="http://schemas.openxmlformats.org/officeDocument/2006/relationships/image" Target="../media/image137.png"/><Relationship Id="rId18" Type="http://schemas.openxmlformats.org/officeDocument/2006/relationships/image" Target="../media/image142.png"/><Relationship Id="rId26" Type="http://schemas.openxmlformats.org/officeDocument/2006/relationships/image" Target="../media/image150.png"/><Relationship Id="rId3" Type="http://schemas.openxmlformats.org/officeDocument/2006/relationships/image" Target="../media/image127.png"/><Relationship Id="rId21" Type="http://schemas.openxmlformats.org/officeDocument/2006/relationships/image" Target="../media/image145.png"/><Relationship Id="rId7" Type="http://schemas.openxmlformats.org/officeDocument/2006/relationships/image" Target="../media/image131.png"/><Relationship Id="rId12" Type="http://schemas.openxmlformats.org/officeDocument/2006/relationships/image" Target="../media/image136.png"/><Relationship Id="rId17" Type="http://schemas.openxmlformats.org/officeDocument/2006/relationships/image" Target="../media/image141.png"/><Relationship Id="rId25" Type="http://schemas.openxmlformats.org/officeDocument/2006/relationships/image" Target="../media/image149.png"/><Relationship Id="rId2" Type="http://schemas.openxmlformats.org/officeDocument/2006/relationships/notesSlide" Target="../notesSlides/notesSlide30.xml"/><Relationship Id="rId16" Type="http://schemas.openxmlformats.org/officeDocument/2006/relationships/image" Target="../media/image140.png"/><Relationship Id="rId20" Type="http://schemas.openxmlformats.org/officeDocument/2006/relationships/image" Target="../media/image144.png"/><Relationship Id="rId1" Type="http://schemas.openxmlformats.org/officeDocument/2006/relationships/slideLayout" Target="../slideLayouts/slideLayout7.xml"/><Relationship Id="rId6" Type="http://schemas.openxmlformats.org/officeDocument/2006/relationships/image" Target="../media/image130.png"/><Relationship Id="rId11" Type="http://schemas.openxmlformats.org/officeDocument/2006/relationships/image" Target="../media/image135.png"/><Relationship Id="rId24" Type="http://schemas.openxmlformats.org/officeDocument/2006/relationships/image" Target="../media/image148.png"/><Relationship Id="rId5" Type="http://schemas.openxmlformats.org/officeDocument/2006/relationships/image" Target="../media/image129.png"/><Relationship Id="rId15" Type="http://schemas.openxmlformats.org/officeDocument/2006/relationships/image" Target="../media/image139.png"/><Relationship Id="rId23" Type="http://schemas.openxmlformats.org/officeDocument/2006/relationships/image" Target="../media/image147.png"/><Relationship Id="rId10" Type="http://schemas.openxmlformats.org/officeDocument/2006/relationships/image" Target="../media/image134.png"/><Relationship Id="rId19" Type="http://schemas.openxmlformats.org/officeDocument/2006/relationships/image" Target="../media/image143.png"/><Relationship Id="rId4" Type="http://schemas.openxmlformats.org/officeDocument/2006/relationships/image" Target="../media/image128.png"/><Relationship Id="rId9" Type="http://schemas.openxmlformats.org/officeDocument/2006/relationships/image" Target="../media/image133.png"/><Relationship Id="rId14" Type="http://schemas.openxmlformats.org/officeDocument/2006/relationships/image" Target="../media/image138.png"/><Relationship Id="rId22" Type="http://schemas.openxmlformats.org/officeDocument/2006/relationships/image" Target="../media/image146.png"/><Relationship Id="rId27" Type="http://schemas.openxmlformats.org/officeDocument/2006/relationships/image" Target="../media/image151.png"/></Relationships>
</file>

<file path=ppt/slides/_rels/slide31.xml.rels><?xml version="1.0" encoding="UTF-8" standalone="yes"?>
<Relationships xmlns="http://schemas.openxmlformats.org/package/2006/relationships"><Relationship Id="rId8" Type="http://schemas.openxmlformats.org/officeDocument/2006/relationships/image" Target="../media/image157.jpeg"/><Relationship Id="rId3" Type="http://schemas.openxmlformats.org/officeDocument/2006/relationships/image" Target="../media/image152.png"/><Relationship Id="rId7" Type="http://schemas.openxmlformats.org/officeDocument/2006/relationships/image" Target="../media/image15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153.png"/></Relationships>
</file>

<file path=ppt/slides/_rels/slide32.xml.rels><?xml version="1.0" encoding="UTF-8" standalone="yes"?>
<Relationships xmlns="http://schemas.openxmlformats.org/package/2006/relationships"><Relationship Id="rId8" Type="http://schemas.openxmlformats.org/officeDocument/2006/relationships/image" Target="../media/image163.png"/><Relationship Id="rId3" Type="http://schemas.openxmlformats.org/officeDocument/2006/relationships/image" Target="../media/image158.png"/><Relationship Id="rId7" Type="http://schemas.openxmlformats.org/officeDocument/2006/relationships/image" Target="../media/image162.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61.png"/><Relationship Id="rId5" Type="http://schemas.openxmlformats.org/officeDocument/2006/relationships/image" Target="../media/image160.png"/><Relationship Id="rId10" Type="http://schemas.openxmlformats.org/officeDocument/2006/relationships/image" Target="../media/image165.png"/><Relationship Id="rId4" Type="http://schemas.openxmlformats.org/officeDocument/2006/relationships/image" Target="../media/image159.png"/><Relationship Id="rId9" Type="http://schemas.openxmlformats.org/officeDocument/2006/relationships/image" Target="../media/image164.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153.png"/><Relationship Id="rId4" Type="http://schemas.openxmlformats.org/officeDocument/2006/relationships/image" Target="../media/image167.png"/></Relationships>
</file>

<file path=ppt/slides/_rels/slide37.xml.rels><?xml version="1.0" encoding="UTF-8" standalone="yes"?>
<Relationships xmlns="http://schemas.openxmlformats.org/package/2006/relationships"><Relationship Id="rId8" Type="http://schemas.openxmlformats.org/officeDocument/2006/relationships/image" Target="../media/image173.png"/><Relationship Id="rId3" Type="http://schemas.openxmlformats.org/officeDocument/2006/relationships/image" Target="../media/image168.png"/><Relationship Id="rId7" Type="http://schemas.openxmlformats.org/officeDocument/2006/relationships/image" Target="../media/image172.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171.png"/><Relationship Id="rId5" Type="http://schemas.openxmlformats.org/officeDocument/2006/relationships/image" Target="../media/image170.png"/><Relationship Id="rId4" Type="http://schemas.openxmlformats.org/officeDocument/2006/relationships/image" Target="../media/image169.png"/><Relationship Id="rId9" Type="http://schemas.openxmlformats.org/officeDocument/2006/relationships/image" Target="../media/image174.png"/></Relationships>
</file>

<file path=ppt/slides/_rels/slide38.xml.rels><?xml version="1.0" encoding="UTF-8" standalone="yes"?>
<Relationships xmlns="http://schemas.openxmlformats.org/package/2006/relationships"><Relationship Id="rId3" Type="http://schemas.openxmlformats.org/officeDocument/2006/relationships/image" Target="../media/image169.png"/><Relationship Id="rId7" Type="http://schemas.openxmlformats.org/officeDocument/2006/relationships/image" Target="../media/image168.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174.png"/><Relationship Id="rId5" Type="http://schemas.openxmlformats.org/officeDocument/2006/relationships/image" Target="../media/image172.png"/><Relationship Id="rId4" Type="http://schemas.openxmlformats.org/officeDocument/2006/relationships/image" Target="../media/image171.png"/></Relationships>
</file>

<file path=ppt/slides/_rels/slide39.xml.rels><?xml version="1.0" encoding="UTF-8" standalone="yes"?>
<Relationships xmlns="http://schemas.openxmlformats.org/package/2006/relationships"><Relationship Id="rId8" Type="http://schemas.openxmlformats.org/officeDocument/2006/relationships/image" Target="../media/image153.png"/><Relationship Id="rId13" Type="http://schemas.openxmlformats.org/officeDocument/2006/relationships/image" Target="../media/image179.png"/><Relationship Id="rId3" Type="http://schemas.openxmlformats.org/officeDocument/2006/relationships/slideLayout" Target="../slideLayouts/slideLayout7.xml"/><Relationship Id="rId7" Type="http://schemas.openxmlformats.org/officeDocument/2006/relationships/image" Target="../media/image167.png"/><Relationship Id="rId12" Type="http://schemas.openxmlformats.org/officeDocument/2006/relationships/image" Target="../media/image178.png"/><Relationship Id="rId2" Type="http://schemas.openxmlformats.org/officeDocument/2006/relationships/audio" Target="../media/media14.mp3"/><Relationship Id="rId16" Type="http://schemas.openxmlformats.org/officeDocument/2006/relationships/image" Target="../media/image18.png"/><Relationship Id="rId1" Type="http://schemas.microsoft.com/office/2007/relationships/media" Target="../media/media14.mp3"/><Relationship Id="rId6" Type="http://schemas.openxmlformats.org/officeDocument/2006/relationships/image" Target="../media/image152.png"/><Relationship Id="rId11" Type="http://schemas.openxmlformats.org/officeDocument/2006/relationships/image" Target="../media/image177.png"/><Relationship Id="rId5" Type="http://schemas.openxmlformats.org/officeDocument/2006/relationships/image" Target="../media/image157.jpeg"/><Relationship Id="rId15" Type="http://schemas.openxmlformats.org/officeDocument/2006/relationships/image" Target="../media/image181.png"/><Relationship Id="rId10" Type="http://schemas.openxmlformats.org/officeDocument/2006/relationships/image" Target="../media/image176.png"/><Relationship Id="rId4" Type="http://schemas.openxmlformats.org/officeDocument/2006/relationships/notesSlide" Target="../notesSlides/notesSlide39.xml"/><Relationship Id="rId9" Type="http://schemas.openxmlformats.org/officeDocument/2006/relationships/image" Target="../media/image175.png"/><Relationship Id="rId14" Type="http://schemas.openxmlformats.org/officeDocument/2006/relationships/image" Target="../media/image180.png"/></Relationships>
</file>

<file path=ppt/slides/_rels/slide40.xml.rels><?xml version="1.0" encoding="UTF-8" standalone="yes"?>
<Relationships xmlns="http://schemas.openxmlformats.org/package/2006/relationships"><Relationship Id="rId8" Type="http://schemas.openxmlformats.org/officeDocument/2006/relationships/image" Target="../media/image187.png"/><Relationship Id="rId3" Type="http://schemas.openxmlformats.org/officeDocument/2006/relationships/image" Target="../media/image182.png"/><Relationship Id="rId7" Type="http://schemas.openxmlformats.org/officeDocument/2006/relationships/image" Target="../media/image186.png"/><Relationship Id="rId12" Type="http://schemas.openxmlformats.org/officeDocument/2006/relationships/image" Target="../media/image191.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185.png"/><Relationship Id="rId11" Type="http://schemas.openxmlformats.org/officeDocument/2006/relationships/image" Target="../media/image190.png"/><Relationship Id="rId5" Type="http://schemas.openxmlformats.org/officeDocument/2006/relationships/image" Target="../media/image184.png"/><Relationship Id="rId10" Type="http://schemas.openxmlformats.org/officeDocument/2006/relationships/image" Target="../media/image189.png"/><Relationship Id="rId4" Type="http://schemas.openxmlformats.org/officeDocument/2006/relationships/image" Target="../media/image183.png"/><Relationship Id="rId9" Type="http://schemas.openxmlformats.org/officeDocument/2006/relationships/image" Target="../media/image188.png"/></Relationships>
</file>

<file path=ppt/slides/_rels/slide41.xml.rels><?xml version="1.0" encoding="UTF-8" standalone="yes"?>
<Relationships xmlns="http://schemas.openxmlformats.org/package/2006/relationships"><Relationship Id="rId8" Type="http://schemas.openxmlformats.org/officeDocument/2006/relationships/image" Target="../media/image186.png"/><Relationship Id="rId13" Type="http://schemas.openxmlformats.org/officeDocument/2006/relationships/image" Target="../media/image191.png"/><Relationship Id="rId3" Type="http://schemas.openxmlformats.org/officeDocument/2006/relationships/image" Target="../media/image192.png"/><Relationship Id="rId7" Type="http://schemas.openxmlformats.org/officeDocument/2006/relationships/image" Target="../media/image185.png"/><Relationship Id="rId12" Type="http://schemas.openxmlformats.org/officeDocument/2006/relationships/image" Target="../media/image190.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184.png"/><Relationship Id="rId11" Type="http://schemas.openxmlformats.org/officeDocument/2006/relationships/image" Target="../media/image189.png"/><Relationship Id="rId5" Type="http://schemas.openxmlformats.org/officeDocument/2006/relationships/image" Target="../media/image183.png"/><Relationship Id="rId10" Type="http://schemas.openxmlformats.org/officeDocument/2006/relationships/image" Target="../media/image188.png"/><Relationship Id="rId4" Type="http://schemas.openxmlformats.org/officeDocument/2006/relationships/image" Target="../media/image182.png"/><Relationship Id="rId9" Type="http://schemas.openxmlformats.org/officeDocument/2006/relationships/image" Target="../media/image187.png"/></Relationships>
</file>

<file path=ppt/slides/_rels/slide42.xml.rels><?xml version="1.0" encoding="UTF-8" standalone="yes"?>
<Relationships xmlns="http://schemas.openxmlformats.org/package/2006/relationships"><Relationship Id="rId8" Type="http://schemas.openxmlformats.org/officeDocument/2006/relationships/image" Target="../media/image198.png"/><Relationship Id="rId13" Type="http://schemas.openxmlformats.org/officeDocument/2006/relationships/image" Target="../media/image203.png"/><Relationship Id="rId18" Type="http://schemas.openxmlformats.org/officeDocument/2006/relationships/image" Target="../media/image208.png"/><Relationship Id="rId3" Type="http://schemas.openxmlformats.org/officeDocument/2006/relationships/image" Target="../media/image193.png"/><Relationship Id="rId7" Type="http://schemas.openxmlformats.org/officeDocument/2006/relationships/image" Target="../media/image197.png"/><Relationship Id="rId12" Type="http://schemas.openxmlformats.org/officeDocument/2006/relationships/image" Target="../media/image202.png"/><Relationship Id="rId17" Type="http://schemas.openxmlformats.org/officeDocument/2006/relationships/image" Target="../media/image207.png"/><Relationship Id="rId2" Type="http://schemas.openxmlformats.org/officeDocument/2006/relationships/notesSlide" Target="../notesSlides/notesSlide42.xml"/><Relationship Id="rId16" Type="http://schemas.openxmlformats.org/officeDocument/2006/relationships/image" Target="../media/image206.png"/><Relationship Id="rId20" Type="http://schemas.openxmlformats.org/officeDocument/2006/relationships/image" Target="../media/image210.png"/><Relationship Id="rId1" Type="http://schemas.openxmlformats.org/officeDocument/2006/relationships/slideLayout" Target="../slideLayouts/slideLayout2.xml"/><Relationship Id="rId6" Type="http://schemas.openxmlformats.org/officeDocument/2006/relationships/image" Target="../media/image196.png"/><Relationship Id="rId11" Type="http://schemas.openxmlformats.org/officeDocument/2006/relationships/image" Target="../media/image201.png"/><Relationship Id="rId5" Type="http://schemas.openxmlformats.org/officeDocument/2006/relationships/image" Target="../media/image195.png"/><Relationship Id="rId15" Type="http://schemas.openxmlformats.org/officeDocument/2006/relationships/image" Target="../media/image205.png"/><Relationship Id="rId10" Type="http://schemas.openxmlformats.org/officeDocument/2006/relationships/image" Target="../media/image200.png"/><Relationship Id="rId19" Type="http://schemas.openxmlformats.org/officeDocument/2006/relationships/image" Target="../media/image209.png"/><Relationship Id="rId4" Type="http://schemas.openxmlformats.org/officeDocument/2006/relationships/image" Target="../media/image194.png"/><Relationship Id="rId9" Type="http://schemas.openxmlformats.org/officeDocument/2006/relationships/image" Target="../media/image199.png"/><Relationship Id="rId14" Type="http://schemas.openxmlformats.org/officeDocument/2006/relationships/image" Target="../media/image204.png"/></Relationships>
</file>

<file path=ppt/slides/_rels/slide43.xml.rels><?xml version="1.0" encoding="UTF-8" standalone="yes"?>
<Relationships xmlns="http://schemas.openxmlformats.org/package/2006/relationships"><Relationship Id="rId8" Type="http://schemas.openxmlformats.org/officeDocument/2006/relationships/image" Target="../media/image216.png"/><Relationship Id="rId13" Type="http://schemas.openxmlformats.org/officeDocument/2006/relationships/image" Target="../media/image221.jpeg"/><Relationship Id="rId18" Type="http://schemas.openxmlformats.org/officeDocument/2006/relationships/image" Target="../media/image226.png"/><Relationship Id="rId3" Type="http://schemas.openxmlformats.org/officeDocument/2006/relationships/image" Target="../media/image211.jpeg"/><Relationship Id="rId7" Type="http://schemas.openxmlformats.org/officeDocument/2006/relationships/image" Target="../media/image215.png"/><Relationship Id="rId12" Type="http://schemas.openxmlformats.org/officeDocument/2006/relationships/image" Target="../media/image220.png"/><Relationship Id="rId17" Type="http://schemas.openxmlformats.org/officeDocument/2006/relationships/image" Target="../media/image225.png"/><Relationship Id="rId2" Type="http://schemas.openxmlformats.org/officeDocument/2006/relationships/notesSlide" Target="../notesSlides/notesSlide43.xml"/><Relationship Id="rId16" Type="http://schemas.openxmlformats.org/officeDocument/2006/relationships/image" Target="../media/image224.png"/><Relationship Id="rId20" Type="http://schemas.openxmlformats.org/officeDocument/2006/relationships/image" Target="../media/image228.png"/><Relationship Id="rId1" Type="http://schemas.openxmlformats.org/officeDocument/2006/relationships/slideLayout" Target="../slideLayouts/slideLayout2.xml"/><Relationship Id="rId6" Type="http://schemas.openxmlformats.org/officeDocument/2006/relationships/image" Target="../media/image214.png"/><Relationship Id="rId11" Type="http://schemas.openxmlformats.org/officeDocument/2006/relationships/image" Target="../media/image219.jpeg"/><Relationship Id="rId5" Type="http://schemas.openxmlformats.org/officeDocument/2006/relationships/image" Target="../media/image213.png"/><Relationship Id="rId15" Type="http://schemas.openxmlformats.org/officeDocument/2006/relationships/image" Target="../media/image223.png"/><Relationship Id="rId10" Type="http://schemas.openxmlformats.org/officeDocument/2006/relationships/image" Target="../media/image218.jpeg"/><Relationship Id="rId19" Type="http://schemas.openxmlformats.org/officeDocument/2006/relationships/image" Target="../media/image227.png"/><Relationship Id="rId4" Type="http://schemas.openxmlformats.org/officeDocument/2006/relationships/image" Target="../media/image212.png"/><Relationship Id="rId9" Type="http://schemas.openxmlformats.org/officeDocument/2006/relationships/image" Target="../media/image217.png"/><Relationship Id="rId14" Type="http://schemas.openxmlformats.org/officeDocument/2006/relationships/image" Target="../media/image222.jpeg"/></Relationships>
</file>

<file path=ppt/slides/_rels/slide44.xml.rels><?xml version="1.0" encoding="UTF-8" standalone="yes"?>
<Relationships xmlns="http://schemas.openxmlformats.org/package/2006/relationships"><Relationship Id="rId8" Type="http://schemas.openxmlformats.org/officeDocument/2006/relationships/image" Target="../media/image234.jpeg"/><Relationship Id="rId3" Type="http://schemas.openxmlformats.org/officeDocument/2006/relationships/image" Target="../media/image229.jpeg"/><Relationship Id="rId7" Type="http://schemas.openxmlformats.org/officeDocument/2006/relationships/image" Target="../media/image233.jpe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232.jpeg"/><Relationship Id="rId5" Type="http://schemas.openxmlformats.org/officeDocument/2006/relationships/image" Target="../media/image231.jpeg"/><Relationship Id="rId4" Type="http://schemas.openxmlformats.org/officeDocument/2006/relationships/image" Target="../media/image230.jpeg"/><Relationship Id="rId9" Type="http://schemas.openxmlformats.org/officeDocument/2006/relationships/image" Target="../media/image235.jpe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5.mp4"/><Relationship Id="rId1" Type="http://schemas.openxmlformats.org/officeDocument/2006/relationships/video" Target="NULL" TargetMode="External"/><Relationship Id="rId6" Type="http://schemas.openxmlformats.org/officeDocument/2006/relationships/image" Target="../media/image237.png"/><Relationship Id="rId5" Type="http://schemas.openxmlformats.org/officeDocument/2006/relationships/image" Target="../media/image236.png"/><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8" Type="http://schemas.openxmlformats.org/officeDocument/2006/relationships/image" Target="../media/image243.png"/><Relationship Id="rId3" Type="http://schemas.openxmlformats.org/officeDocument/2006/relationships/image" Target="../media/image238.png"/><Relationship Id="rId7" Type="http://schemas.openxmlformats.org/officeDocument/2006/relationships/image" Target="../media/image242.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241.png"/><Relationship Id="rId5" Type="http://schemas.openxmlformats.org/officeDocument/2006/relationships/image" Target="../media/image240.jpeg"/><Relationship Id="rId4" Type="http://schemas.openxmlformats.org/officeDocument/2006/relationships/image" Target="../media/image239.png"/><Relationship Id="rId9" Type="http://schemas.openxmlformats.org/officeDocument/2006/relationships/image" Target="../media/image244.png"/></Relationships>
</file>

<file path=ppt/slides/_rels/slide47.xml.rels><?xml version="1.0" encoding="UTF-8" standalone="yes"?>
<Relationships xmlns="http://schemas.openxmlformats.org/package/2006/relationships"><Relationship Id="rId8" Type="http://schemas.openxmlformats.org/officeDocument/2006/relationships/image" Target="../media/image118.png"/><Relationship Id="rId13" Type="http://schemas.openxmlformats.org/officeDocument/2006/relationships/image" Target="../media/image114.png"/><Relationship Id="rId3" Type="http://schemas.openxmlformats.org/officeDocument/2006/relationships/image" Target="../media/image245.png"/><Relationship Id="rId7" Type="http://schemas.openxmlformats.org/officeDocument/2006/relationships/image" Target="../media/image117.png"/><Relationship Id="rId12" Type="http://schemas.openxmlformats.org/officeDocument/2006/relationships/image" Target="../media/image109.png"/><Relationship Id="rId17" Type="http://schemas.openxmlformats.org/officeDocument/2006/relationships/image" Target="../media/image248.png"/><Relationship Id="rId2" Type="http://schemas.openxmlformats.org/officeDocument/2006/relationships/notesSlide" Target="../notesSlides/notesSlide47.xml"/><Relationship Id="rId16" Type="http://schemas.openxmlformats.org/officeDocument/2006/relationships/image" Target="../media/image247.png"/><Relationship Id="rId1" Type="http://schemas.openxmlformats.org/officeDocument/2006/relationships/slideLayout" Target="../slideLayouts/slideLayout2.xml"/><Relationship Id="rId6" Type="http://schemas.openxmlformats.org/officeDocument/2006/relationships/image" Target="../media/image123.png"/><Relationship Id="rId11" Type="http://schemas.openxmlformats.org/officeDocument/2006/relationships/image" Target="../media/image96.png"/><Relationship Id="rId5" Type="http://schemas.openxmlformats.org/officeDocument/2006/relationships/image" Target="../media/image246.png"/><Relationship Id="rId15" Type="http://schemas.openxmlformats.org/officeDocument/2006/relationships/image" Target="../media/image116.png"/><Relationship Id="rId10" Type="http://schemas.openxmlformats.org/officeDocument/2006/relationships/image" Target="../media/image113.png"/><Relationship Id="rId4" Type="http://schemas.openxmlformats.org/officeDocument/2006/relationships/image" Target="../media/image76.png"/><Relationship Id="rId9" Type="http://schemas.openxmlformats.org/officeDocument/2006/relationships/image" Target="../media/image126.png"/><Relationship Id="rId14" Type="http://schemas.openxmlformats.org/officeDocument/2006/relationships/image" Target="../media/image115.png"/></Relationships>
</file>

<file path=ppt/slides/_rels/slide48.xml.rels><?xml version="1.0" encoding="UTF-8" standalone="yes"?>
<Relationships xmlns="http://schemas.openxmlformats.org/package/2006/relationships"><Relationship Id="rId8" Type="http://schemas.openxmlformats.org/officeDocument/2006/relationships/image" Target="../media/image253.png"/><Relationship Id="rId3" Type="http://schemas.openxmlformats.org/officeDocument/2006/relationships/image" Target="../media/image249.png"/><Relationship Id="rId7" Type="http://schemas.openxmlformats.org/officeDocument/2006/relationships/image" Target="../media/image252.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251.jpeg"/><Relationship Id="rId5" Type="http://schemas.openxmlformats.org/officeDocument/2006/relationships/image" Target="../media/image218.jpeg"/><Relationship Id="rId10" Type="http://schemas.openxmlformats.org/officeDocument/2006/relationships/image" Target="../media/image255.png"/><Relationship Id="rId4" Type="http://schemas.openxmlformats.org/officeDocument/2006/relationships/image" Target="../media/image250.png"/><Relationship Id="rId9" Type="http://schemas.openxmlformats.org/officeDocument/2006/relationships/image" Target="../media/image254.png"/></Relationships>
</file>

<file path=ppt/slides/_rels/slide4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257.png"/><Relationship Id="rId4" Type="http://schemas.openxmlformats.org/officeDocument/2006/relationships/image" Target="../media/image256.png"/></Relationships>
</file>

<file path=ppt/slides/_rels/slide50.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image" Target="../media/image260.png"/><Relationship Id="rId5" Type="http://schemas.openxmlformats.org/officeDocument/2006/relationships/image" Target="../media/image232.jpeg"/><Relationship Id="rId4" Type="http://schemas.openxmlformats.org/officeDocument/2006/relationships/image" Target="../media/image259.png"/></Relationships>
</file>

<file path=ppt/slides/_rels/slide51.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264.png"/><Relationship Id="rId5" Type="http://schemas.openxmlformats.org/officeDocument/2006/relationships/image" Target="../media/image263.png"/><Relationship Id="rId4" Type="http://schemas.openxmlformats.org/officeDocument/2006/relationships/image" Target="../media/image262.png"/></Relationships>
</file>

<file path=ppt/slides/_rels/slide52.xml.rels><?xml version="1.0" encoding="UTF-8" standalone="yes"?>
<Relationships xmlns="http://schemas.openxmlformats.org/package/2006/relationships"><Relationship Id="rId3" Type="http://schemas.openxmlformats.org/officeDocument/2006/relationships/image" Target="../media/image265.jpe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65.jpeg"/><Relationship Id="rId2" Type="http://schemas.openxmlformats.org/officeDocument/2006/relationships/notesSlide" Target="../notesSlides/notesSlide53.xml"/><Relationship Id="rId1" Type="http://schemas.openxmlformats.org/officeDocument/2006/relationships/slideLayout" Target="../slideLayouts/slideLayout2.xml"/><Relationship Id="rId5" Type="http://schemas.openxmlformats.org/officeDocument/2006/relationships/image" Target="../media/image267.png"/><Relationship Id="rId4" Type="http://schemas.openxmlformats.org/officeDocument/2006/relationships/image" Target="../media/image266.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268.png"/><Relationship Id="rId4"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8" Type="http://schemas.openxmlformats.org/officeDocument/2006/relationships/image" Target="../media/image274.png"/><Relationship Id="rId3" Type="http://schemas.openxmlformats.org/officeDocument/2006/relationships/image" Target="../media/image269.png"/><Relationship Id="rId7" Type="http://schemas.openxmlformats.org/officeDocument/2006/relationships/image" Target="../media/image273.png"/><Relationship Id="rId12" Type="http://schemas.openxmlformats.org/officeDocument/2006/relationships/image" Target="../media/image278.png"/><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image" Target="../media/image272.png"/><Relationship Id="rId11" Type="http://schemas.openxmlformats.org/officeDocument/2006/relationships/image" Target="../media/image277.png"/><Relationship Id="rId5" Type="http://schemas.openxmlformats.org/officeDocument/2006/relationships/image" Target="../media/image271.png"/><Relationship Id="rId10" Type="http://schemas.openxmlformats.org/officeDocument/2006/relationships/image" Target="../media/image276.png"/><Relationship Id="rId4" Type="http://schemas.openxmlformats.org/officeDocument/2006/relationships/image" Target="../media/image270.png"/><Relationship Id="rId9" Type="http://schemas.openxmlformats.org/officeDocument/2006/relationships/image" Target="../media/image275.png"/></Relationships>
</file>

<file path=ppt/slides/_rels/slide56.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notesSlide" Target="../notesSlides/notesSlide56.xml"/><Relationship Id="rId1" Type="http://schemas.openxmlformats.org/officeDocument/2006/relationships/slideLayout" Target="../slideLayouts/slideLayout7.xml"/><Relationship Id="rId4" Type="http://schemas.openxmlformats.org/officeDocument/2006/relationships/image" Target="../media/image28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C5DF6E-564B-971D-5AE0-2D15CD8A6C3E}"/>
              </a:ext>
            </a:extLst>
          </p:cNvPr>
          <p:cNvSpPr/>
          <p:nvPr/>
        </p:nvSpPr>
        <p:spPr>
          <a:xfrm>
            <a:off x="0" y="1988556"/>
            <a:ext cx="12192000" cy="52322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pic>
        <p:nvPicPr>
          <p:cNvPr id="21" name="Picture 2">
            <a:extLst>
              <a:ext uri="{FF2B5EF4-FFF2-40B4-BE49-F238E27FC236}">
                <a16:creationId xmlns:a16="http://schemas.microsoft.com/office/drawing/2014/main" id="{98D7E8D1-E0C1-2163-5109-D500591782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2964"/>
          <a:stretch/>
        </p:blipFill>
        <p:spPr bwMode="auto">
          <a:xfrm>
            <a:off x="1974916" y="2125692"/>
            <a:ext cx="984070" cy="212373"/>
          </a:xfrm>
          <a:prstGeom prst="rect">
            <a:avLst/>
          </a:prstGeom>
          <a:noFill/>
          <a:extLst>
            <a:ext uri="{909E8E84-426E-40DD-AFC4-6F175D3DCCD1}">
              <a14:hiddenFill xmlns:a14="http://schemas.microsoft.com/office/drawing/2010/main">
                <a:solidFill>
                  <a:srgbClr val="FFFFFF"/>
                </a:solidFill>
              </a14:hiddenFill>
            </a:ext>
          </a:extLst>
        </p:spPr>
      </p:pic>
      <p:pic>
        <p:nvPicPr>
          <p:cNvPr id="22" name="Graphic 21">
            <a:extLst>
              <a:ext uri="{FF2B5EF4-FFF2-40B4-BE49-F238E27FC236}">
                <a16:creationId xmlns:a16="http://schemas.microsoft.com/office/drawing/2014/main" id="{FB2EFC67-8C4E-A770-8A7B-774E963E587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39732" y="2105028"/>
            <a:ext cx="652372" cy="253700"/>
          </a:xfrm>
          <a:prstGeom prst="rect">
            <a:avLst/>
          </a:prstGeom>
        </p:spPr>
      </p:pic>
      <p:pic>
        <p:nvPicPr>
          <p:cNvPr id="24" name="Picture 23" descr="A purple text on a black background&#10;&#10;Description automatically generated">
            <a:extLst>
              <a:ext uri="{FF2B5EF4-FFF2-40B4-BE49-F238E27FC236}">
                <a16:creationId xmlns:a16="http://schemas.microsoft.com/office/drawing/2014/main" id="{607E2E95-C700-A00A-C469-0449EE800882}"/>
              </a:ext>
            </a:extLst>
          </p:cNvPr>
          <p:cNvPicPr>
            <a:picLocks noChangeAspect="1"/>
          </p:cNvPicPr>
          <p:nvPr/>
        </p:nvPicPr>
        <p:blipFill rotWithShape="1">
          <a:blip r:embed="rId6"/>
          <a:srcRect l="10873" t="43350" r="10880" b="40831"/>
          <a:stretch/>
        </p:blipFill>
        <p:spPr>
          <a:xfrm>
            <a:off x="7405784" y="2101034"/>
            <a:ext cx="1294452" cy="261688"/>
          </a:xfrm>
          <a:prstGeom prst="rect">
            <a:avLst/>
          </a:prstGeom>
        </p:spPr>
      </p:pic>
      <p:pic>
        <p:nvPicPr>
          <p:cNvPr id="25" name="Picture 24" descr="A black background with colorful text&#10;&#10;Description automatically generated">
            <a:extLst>
              <a:ext uri="{FF2B5EF4-FFF2-40B4-BE49-F238E27FC236}">
                <a16:creationId xmlns:a16="http://schemas.microsoft.com/office/drawing/2014/main" id="{A1D84D29-84CE-76A0-2D12-33553124AAFB}"/>
              </a:ext>
            </a:extLst>
          </p:cNvPr>
          <p:cNvPicPr>
            <a:picLocks noChangeAspect="1"/>
          </p:cNvPicPr>
          <p:nvPr/>
        </p:nvPicPr>
        <p:blipFill rotWithShape="1">
          <a:blip r:embed="rId7"/>
          <a:srcRect t="43113" r="54172" b="42993"/>
          <a:stretch/>
        </p:blipFill>
        <p:spPr>
          <a:xfrm>
            <a:off x="5721282" y="2097223"/>
            <a:ext cx="1008919" cy="305887"/>
          </a:xfrm>
          <a:prstGeom prst="rect">
            <a:avLst/>
          </a:prstGeom>
        </p:spPr>
      </p:pic>
      <p:sp>
        <p:nvSpPr>
          <p:cNvPr id="7" name="TextBox 6">
            <a:extLst>
              <a:ext uri="{FF2B5EF4-FFF2-40B4-BE49-F238E27FC236}">
                <a16:creationId xmlns:a16="http://schemas.microsoft.com/office/drawing/2014/main" id="{568E2BDB-A9D3-085A-F768-A1E1C1654F2E}"/>
              </a:ext>
            </a:extLst>
          </p:cNvPr>
          <p:cNvSpPr txBox="1"/>
          <p:nvPr/>
        </p:nvSpPr>
        <p:spPr>
          <a:xfrm>
            <a:off x="4036780" y="7792"/>
            <a:ext cx="4118435" cy="830997"/>
          </a:xfrm>
          <a:prstGeom prst="rect">
            <a:avLst/>
          </a:prstGeom>
          <a:noFill/>
        </p:spPr>
        <p:txBody>
          <a:bodyPr wrap="none" rtlCol="0">
            <a:spAutoFit/>
          </a:bodyPr>
          <a:lstStyle/>
          <a:p>
            <a:r>
              <a:rPr lang="en-US" sz="4800" b="1" err="1">
                <a:latin typeface="Aptos"/>
              </a:rPr>
              <a:t>DiffusionLight</a:t>
            </a:r>
            <a:endParaRPr lang="en-US" sz="4800" b="1">
              <a:latin typeface="Aptos"/>
            </a:endParaRPr>
          </a:p>
        </p:txBody>
      </p:sp>
      <p:sp>
        <p:nvSpPr>
          <p:cNvPr id="8" name="TextBox 7">
            <a:extLst>
              <a:ext uri="{FF2B5EF4-FFF2-40B4-BE49-F238E27FC236}">
                <a16:creationId xmlns:a16="http://schemas.microsoft.com/office/drawing/2014/main" id="{EB203E4E-619A-D220-7F90-DA1AB265B561}"/>
              </a:ext>
            </a:extLst>
          </p:cNvPr>
          <p:cNvSpPr txBox="1"/>
          <p:nvPr/>
        </p:nvSpPr>
        <p:spPr>
          <a:xfrm>
            <a:off x="2274167" y="636057"/>
            <a:ext cx="7643659" cy="523220"/>
          </a:xfrm>
          <a:prstGeom prst="rect">
            <a:avLst/>
          </a:prstGeom>
          <a:noFill/>
        </p:spPr>
        <p:txBody>
          <a:bodyPr wrap="square" lIns="91440" tIns="45720" rIns="91440" bIns="45720" rtlCol="0" anchor="t">
            <a:spAutoFit/>
          </a:bodyPr>
          <a:lstStyle/>
          <a:p>
            <a:r>
              <a:rPr lang="en-US" sz="2700">
                <a:latin typeface="Aptos"/>
              </a:rPr>
              <a:t>Light Probes for Free by Painting a Chrome Ball</a:t>
            </a:r>
          </a:p>
        </p:txBody>
      </p:sp>
      <p:grpSp>
        <p:nvGrpSpPr>
          <p:cNvPr id="27" name="Group 26">
            <a:extLst>
              <a:ext uri="{FF2B5EF4-FFF2-40B4-BE49-F238E27FC236}">
                <a16:creationId xmlns:a16="http://schemas.microsoft.com/office/drawing/2014/main" id="{81963715-076A-3A30-DC3A-B7B2080ED070}"/>
              </a:ext>
            </a:extLst>
          </p:cNvPr>
          <p:cNvGrpSpPr/>
          <p:nvPr/>
        </p:nvGrpSpPr>
        <p:grpSpPr>
          <a:xfrm>
            <a:off x="1865173" y="1142289"/>
            <a:ext cx="8515217" cy="631015"/>
            <a:chOff x="1865173" y="1341679"/>
            <a:chExt cx="8515217" cy="631015"/>
          </a:xfrm>
        </p:grpSpPr>
        <p:sp>
          <p:nvSpPr>
            <p:cNvPr id="32" name="TextBox 31">
              <a:extLst>
                <a:ext uri="{FF2B5EF4-FFF2-40B4-BE49-F238E27FC236}">
                  <a16:creationId xmlns:a16="http://schemas.microsoft.com/office/drawing/2014/main" id="{D75B3756-2F2D-76E0-CA24-D3F4302BE74E}"/>
                </a:ext>
              </a:extLst>
            </p:cNvPr>
            <p:cNvSpPr txBox="1"/>
            <p:nvPr/>
          </p:nvSpPr>
          <p:spPr>
            <a:xfrm>
              <a:off x="1893927" y="1341679"/>
              <a:ext cx="2614555" cy="338554"/>
            </a:xfrm>
            <a:prstGeom prst="rect">
              <a:avLst/>
            </a:prstGeom>
            <a:noFill/>
          </p:spPr>
          <p:txBody>
            <a:bodyPr wrap="square" lIns="91440" tIns="45720" rIns="91440" bIns="45720" anchor="t">
              <a:spAutoFit/>
            </a:bodyPr>
            <a:lstStyle/>
            <a:p>
              <a:r>
                <a:rPr lang="en-US" sz="1600" err="1">
                  <a:latin typeface="Aptos"/>
                </a:rPr>
                <a:t>Pakkapon</a:t>
              </a:r>
              <a:r>
                <a:rPr lang="en-US" sz="1600">
                  <a:latin typeface="Aptos"/>
                </a:rPr>
                <a:t> </a:t>
              </a:r>
              <a:r>
                <a:rPr lang="en-US" sz="1600" err="1">
                  <a:latin typeface="Aptos"/>
                </a:rPr>
                <a:t>Phongthawee</a:t>
              </a:r>
              <a:r>
                <a:rPr lang="en-US" sz="1600">
                  <a:latin typeface="Aptos"/>
                </a:rPr>
                <a:t>*</a:t>
              </a:r>
              <a:r>
                <a:rPr lang="en-US" sz="1600" baseline="30000">
                  <a:latin typeface="Aptos"/>
                </a:rPr>
                <a:t>1</a:t>
              </a:r>
            </a:p>
          </p:txBody>
        </p:sp>
        <p:sp>
          <p:nvSpPr>
            <p:cNvPr id="38" name="TextBox 37">
              <a:extLst>
                <a:ext uri="{FF2B5EF4-FFF2-40B4-BE49-F238E27FC236}">
                  <a16:creationId xmlns:a16="http://schemas.microsoft.com/office/drawing/2014/main" id="{553BEAA9-DD21-F7C8-6363-16F76C08515B}"/>
                </a:ext>
              </a:extLst>
            </p:cNvPr>
            <p:cNvSpPr txBox="1"/>
            <p:nvPr/>
          </p:nvSpPr>
          <p:spPr>
            <a:xfrm>
              <a:off x="4668232" y="1344438"/>
              <a:ext cx="2888011" cy="338554"/>
            </a:xfrm>
            <a:prstGeom prst="rect">
              <a:avLst/>
            </a:prstGeom>
            <a:noFill/>
          </p:spPr>
          <p:txBody>
            <a:bodyPr wrap="square" lIns="91440" tIns="45720" rIns="91440" bIns="45720" anchor="t">
              <a:spAutoFit/>
            </a:bodyPr>
            <a:lstStyle/>
            <a:p>
              <a:r>
                <a:rPr lang="en-US" sz="1600" err="1">
                  <a:latin typeface="Aptos"/>
                </a:rPr>
                <a:t>Worameth</a:t>
              </a:r>
              <a:r>
                <a:rPr lang="en-US" sz="1600">
                  <a:latin typeface="Aptos"/>
                </a:rPr>
                <a:t> </a:t>
              </a:r>
              <a:r>
                <a:rPr lang="en-US" sz="1600" err="1">
                  <a:latin typeface="Aptos"/>
                </a:rPr>
                <a:t>Chinchuthakun</a:t>
              </a:r>
              <a:r>
                <a:rPr lang="en-US" sz="1600">
                  <a:latin typeface="Aptos"/>
                </a:rPr>
                <a:t>*</a:t>
              </a:r>
              <a:r>
                <a:rPr lang="en-US" sz="1600" baseline="30000">
                  <a:latin typeface="Aptos"/>
                </a:rPr>
                <a:t>1,2</a:t>
              </a:r>
              <a:endParaRPr lang="en-US" sz="1600">
                <a:latin typeface="Aptos"/>
              </a:endParaRPr>
            </a:p>
          </p:txBody>
        </p:sp>
        <p:sp>
          <p:nvSpPr>
            <p:cNvPr id="40" name="TextBox 39">
              <a:extLst>
                <a:ext uri="{FF2B5EF4-FFF2-40B4-BE49-F238E27FC236}">
                  <a16:creationId xmlns:a16="http://schemas.microsoft.com/office/drawing/2014/main" id="{A75CFFD0-5047-E2A5-DA36-AF5D5557B5DC}"/>
                </a:ext>
              </a:extLst>
            </p:cNvPr>
            <p:cNvSpPr txBox="1"/>
            <p:nvPr/>
          </p:nvSpPr>
          <p:spPr>
            <a:xfrm>
              <a:off x="7811744" y="1344438"/>
              <a:ext cx="2568646" cy="338554"/>
            </a:xfrm>
            <a:prstGeom prst="rect">
              <a:avLst/>
            </a:prstGeom>
            <a:noFill/>
          </p:spPr>
          <p:txBody>
            <a:bodyPr wrap="square">
              <a:spAutoFit/>
            </a:bodyPr>
            <a:lstStyle/>
            <a:p>
              <a:r>
                <a:rPr lang="en-US" sz="1600" err="1">
                  <a:latin typeface="Aptos"/>
                </a:rPr>
                <a:t>Nontaphat</a:t>
              </a:r>
              <a:r>
                <a:rPr lang="en-US" sz="1600">
                  <a:latin typeface="Aptos"/>
                </a:rPr>
                <a:t> Sinsunthithet</a:t>
              </a:r>
              <a:r>
                <a:rPr lang="en-US" sz="1600" baseline="30000">
                  <a:latin typeface="Aptos"/>
                </a:rPr>
                <a:t>1</a:t>
              </a:r>
            </a:p>
          </p:txBody>
        </p:sp>
        <p:sp>
          <p:nvSpPr>
            <p:cNvPr id="42" name="TextBox 41">
              <a:extLst>
                <a:ext uri="{FF2B5EF4-FFF2-40B4-BE49-F238E27FC236}">
                  <a16:creationId xmlns:a16="http://schemas.microsoft.com/office/drawing/2014/main" id="{21804BD2-6564-85F3-68AC-3331374E6597}"/>
                </a:ext>
              </a:extLst>
            </p:cNvPr>
            <p:cNvSpPr txBox="1"/>
            <p:nvPr/>
          </p:nvSpPr>
          <p:spPr>
            <a:xfrm>
              <a:off x="3336317" y="1622522"/>
              <a:ext cx="1687125" cy="338554"/>
            </a:xfrm>
            <a:prstGeom prst="rect">
              <a:avLst/>
            </a:prstGeom>
            <a:noFill/>
          </p:spPr>
          <p:txBody>
            <a:bodyPr wrap="square">
              <a:spAutoFit/>
            </a:bodyPr>
            <a:lstStyle/>
            <a:p>
              <a:r>
                <a:rPr lang="en-US" sz="1600">
                  <a:latin typeface="Aptos"/>
                </a:rPr>
                <a:t>Varun Jampani</a:t>
              </a:r>
              <a:r>
                <a:rPr lang="en-US" altLang="ja-JP" sz="1600" baseline="30000">
                  <a:latin typeface="Aptos"/>
                </a:rPr>
                <a:t>4</a:t>
              </a:r>
              <a:endParaRPr lang="en-US" sz="1600" baseline="30000">
                <a:latin typeface="Aptos"/>
              </a:endParaRPr>
            </a:p>
          </p:txBody>
        </p:sp>
        <p:sp>
          <p:nvSpPr>
            <p:cNvPr id="44" name="TextBox 43">
              <a:extLst>
                <a:ext uri="{FF2B5EF4-FFF2-40B4-BE49-F238E27FC236}">
                  <a16:creationId xmlns:a16="http://schemas.microsoft.com/office/drawing/2014/main" id="{7B6B6CBB-DD58-0F6F-3BD5-F55076034D99}"/>
                </a:ext>
              </a:extLst>
            </p:cNvPr>
            <p:cNvSpPr txBox="1"/>
            <p:nvPr/>
          </p:nvSpPr>
          <p:spPr>
            <a:xfrm>
              <a:off x="1865173" y="1634140"/>
              <a:ext cx="1039463" cy="338554"/>
            </a:xfrm>
            <a:prstGeom prst="rect">
              <a:avLst/>
            </a:prstGeom>
            <a:noFill/>
          </p:spPr>
          <p:txBody>
            <a:bodyPr wrap="square">
              <a:spAutoFit/>
            </a:bodyPr>
            <a:lstStyle/>
            <a:p>
              <a:r>
                <a:rPr lang="en-US" sz="1600">
                  <a:latin typeface="Aptos"/>
                </a:rPr>
                <a:t>Amit Raj</a:t>
              </a:r>
              <a:r>
                <a:rPr lang="en-US" altLang="ja-JP" sz="1600" baseline="30000">
                  <a:latin typeface="Aptos"/>
                </a:rPr>
                <a:t>3</a:t>
              </a:r>
              <a:endParaRPr lang="en-US" sz="1600" baseline="30000">
                <a:latin typeface="Aptos"/>
              </a:endParaRPr>
            </a:p>
          </p:txBody>
        </p:sp>
        <p:sp>
          <p:nvSpPr>
            <p:cNvPr id="46" name="TextBox 45">
              <a:extLst>
                <a:ext uri="{FF2B5EF4-FFF2-40B4-BE49-F238E27FC236}">
                  <a16:creationId xmlns:a16="http://schemas.microsoft.com/office/drawing/2014/main" id="{A4EEB8DB-F274-79DB-A5FA-0326085572FB}"/>
                </a:ext>
              </a:extLst>
            </p:cNvPr>
            <p:cNvSpPr txBox="1"/>
            <p:nvPr/>
          </p:nvSpPr>
          <p:spPr>
            <a:xfrm>
              <a:off x="5455123" y="1622522"/>
              <a:ext cx="1941370" cy="338554"/>
            </a:xfrm>
            <a:prstGeom prst="rect">
              <a:avLst/>
            </a:prstGeom>
            <a:noFill/>
          </p:spPr>
          <p:txBody>
            <a:bodyPr wrap="square">
              <a:spAutoFit/>
            </a:bodyPr>
            <a:lstStyle/>
            <a:p>
              <a:r>
                <a:rPr lang="en-US" sz="1600" err="1">
                  <a:latin typeface="Aptos"/>
                </a:rPr>
                <a:t>Pramook</a:t>
              </a:r>
              <a:r>
                <a:rPr lang="en-US" sz="1600">
                  <a:latin typeface="Aptos"/>
                </a:rPr>
                <a:t> Khungurn</a:t>
              </a:r>
              <a:r>
                <a:rPr lang="en-US" sz="1600" baseline="30000">
                  <a:latin typeface="Aptos"/>
                </a:rPr>
                <a:t>5</a:t>
              </a:r>
            </a:p>
          </p:txBody>
        </p:sp>
        <p:sp>
          <p:nvSpPr>
            <p:cNvPr id="48" name="TextBox 47">
              <a:extLst>
                <a:ext uri="{FF2B5EF4-FFF2-40B4-BE49-F238E27FC236}">
                  <a16:creationId xmlns:a16="http://schemas.microsoft.com/office/drawing/2014/main" id="{8F743AAF-1C14-4F15-C1B7-FFED97E691DF}"/>
                </a:ext>
              </a:extLst>
            </p:cNvPr>
            <p:cNvSpPr txBox="1"/>
            <p:nvPr/>
          </p:nvSpPr>
          <p:spPr>
            <a:xfrm>
              <a:off x="7828174" y="1622522"/>
              <a:ext cx="2552216" cy="338554"/>
            </a:xfrm>
            <a:prstGeom prst="rect">
              <a:avLst/>
            </a:prstGeom>
            <a:noFill/>
          </p:spPr>
          <p:txBody>
            <a:bodyPr wrap="square">
              <a:spAutoFit/>
            </a:bodyPr>
            <a:lstStyle/>
            <a:p>
              <a:r>
                <a:rPr lang="en-US" sz="1600">
                  <a:latin typeface="Aptos"/>
                </a:rPr>
                <a:t>Supasorn Suwajanakorn</a:t>
              </a:r>
              <a:r>
                <a:rPr lang="en-US" sz="1600" baseline="30000">
                  <a:latin typeface="Aptos"/>
                </a:rPr>
                <a:t>1</a:t>
              </a:r>
            </a:p>
          </p:txBody>
        </p:sp>
      </p:grpSp>
      <p:pic>
        <p:nvPicPr>
          <p:cNvPr id="10" name="Picture 9" descr="Space Needle with a mountain in the background&#10;&#10;Description automatically generated">
            <a:extLst>
              <a:ext uri="{FF2B5EF4-FFF2-40B4-BE49-F238E27FC236}">
                <a16:creationId xmlns:a16="http://schemas.microsoft.com/office/drawing/2014/main" id="{BD18A5DA-4751-C332-DC4D-F70FCDDB1DDD}"/>
              </a:ext>
            </a:extLst>
          </p:cNvPr>
          <p:cNvPicPr>
            <a:picLocks noChangeAspect="1"/>
          </p:cNvPicPr>
          <p:nvPr/>
        </p:nvPicPr>
        <p:blipFill rotWithShape="1">
          <a:blip r:embed="rId8">
            <a:extLst>
              <a:ext uri="{28A0092B-C50C-407E-A947-70E740481C1C}">
                <a14:useLocalDpi xmlns:a14="http://schemas.microsoft.com/office/drawing/2010/main" val="0"/>
              </a:ext>
            </a:extLst>
          </a:blip>
          <a:srcRect t="19732" b="10893"/>
          <a:stretch/>
        </p:blipFill>
        <p:spPr>
          <a:xfrm>
            <a:off x="-4" y="2501914"/>
            <a:ext cx="12192000" cy="4360448"/>
          </a:xfrm>
          <a:prstGeom prst="rect">
            <a:avLst/>
          </a:prstGeom>
        </p:spPr>
      </p:pic>
      <p:pic>
        <p:nvPicPr>
          <p:cNvPr id="14" name="Picture 13" descr="A reflection of a city in a sphere&#10;&#10;Description automatically generated">
            <a:extLst>
              <a:ext uri="{FF2B5EF4-FFF2-40B4-BE49-F238E27FC236}">
                <a16:creationId xmlns:a16="http://schemas.microsoft.com/office/drawing/2014/main" id="{6ED8109B-2D0E-09C9-B6D5-99D05A46239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662945" y="3603762"/>
            <a:ext cx="2438400" cy="2438400"/>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C104AFA-49C5-4E56-86D8-3B8882A430D7}"/>
              </a:ext>
            </a:extLst>
          </p:cNvPr>
          <p:cNvSpPr>
            <a:spLocks noGrp="1"/>
          </p:cNvSpPr>
          <p:nvPr>
            <p:ph type="sldNum" sz="quarter" idx="12"/>
          </p:nvPr>
        </p:nvSpPr>
        <p:spPr>
          <a:xfrm>
            <a:off x="10838328" y="6485255"/>
            <a:ext cx="1353671" cy="365125"/>
          </a:xfrm>
        </p:spPr>
        <p:txBody>
          <a:bodyPr/>
          <a:lstStyle/>
          <a:p>
            <a:fld id="{E394BC53-F50D-41DF-BD71-678A190C5E2B}" type="slidenum">
              <a:rPr lang="en-US" smtClean="0"/>
              <a:t>1</a:t>
            </a:fld>
            <a:endParaRPr lang="en-US"/>
          </a:p>
        </p:txBody>
      </p:sp>
      <p:grpSp>
        <p:nvGrpSpPr>
          <p:cNvPr id="5" name="Group 4">
            <a:extLst>
              <a:ext uri="{FF2B5EF4-FFF2-40B4-BE49-F238E27FC236}">
                <a16:creationId xmlns:a16="http://schemas.microsoft.com/office/drawing/2014/main" id="{2B41ADA5-39E4-67CF-C537-18801CD22EA5}"/>
              </a:ext>
            </a:extLst>
          </p:cNvPr>
          <p:cNvGrpSpPr/>
          <p:nvPr/>
        </p:nvGrpSpPr>
        <p:grpSpPr>
          <a:xfrm>
            <a:off x="3630032" y="2056622"/>
            <a:ext cx="1493190" cy="332224"/>
            <a:chOff x="3705210" y="6447748"/>
            <a:chExt cx="1493190" cy="332224"/>
          </a:xfrm>
        </p:grpSpPr>
        <p:pic>
          <p:nvPicPr>
            <p:cNvPr id="23" name="Graphic 22">
              <a:extLst>
                <a:ext uri="{FF2B5EF4-FFF2-40B4-BE49-F238E27FC236}">
                  <a16:creationId xmlns:a16="http://schemas.microsoft.com/office/drawing/2014/main" id="{A100A51E-32BB-3B0B-C2D2-77856D0CF98A}"/>
                </a:ext>
              </a:extLst>
            </p:cNvPr>
            <p:cNvPicPr>
              <a:picLocks noChangeAspect="1"/>
            </p:cNvPicPr>
            <p:nvPr/>
          </p:nvPicPr>
          <p:blipFill rotWithShape="1">
            <a:blip r:embed="rId10">
              <a:extLst>
                <a:ext uri="{96DAC541-7B7A-43D3-8B79-37D633B846F1}">
                  <asvg:svgBlip xmlns:asvg="http://schemas.microsoft.com/office/drawing/2016/SVG/main" r:embed="rId11"/>
                </a:ext>
              </a:extLst>
            </a:blip>
            <a:srcRect l="24573" r="1"/>
            <a:stretch/>
          </p:blipFill>
          <p:spPr>
            <a:xfrm>
              <a:off x="3705210" y="6447748"/>
              <a:ext cx="1157111" cy="332224"/>
            </a:xfrm>
            <a:prstGeom prst="rect">
              <a:avLst/>
            </a:prstGeom>
          </p:spPr>
        </p:pic>
        <p:pic>
          <p:nvPicPr>
            <p:cNvPr id="4" name="Graphic 3">
              <a:extLst>
                <a:ext uri="{FF2B5EF4-FFF2-40B4-BE49-F238E27FC236}">
                  <a16:creationId xmlns:a16="http://schemas.microsoft.com/office/drawing/2014/main" id="{5FF44AE7-05F6-BA7F-DBE4-87FDBFF2F659}"/>
                </a:ext>
              </a:extLst>
            </p:cNvPr>
            <p:cNvPicPr>
              <a:picLocks noChangeAspect="1"/>
            </p:cNvPicPr>
            <p:nvPr/>
          </p:nvPicPr>
          <p:blipFill rotWithShape="1">
            <a:blip r:embed="rId10">
              <a:extLst>
                <a:ext uri="{96DAC541-7B7A-43D3-8B79-37D633B846F1}">
                  <asvg:svgBlip xmlns:asvg="http://schemas.microsoft.com/office/drawing/2016/SVG/main" r:embed="rId11"/>
                </a:ext>
              </a:extLst>
            </a:blip>
            <a:srcRect r="72848"/>
            <a:stretch/>
          </p:blipFill>
          <p:spPr>
            <a:xfrm>
              <a:off x="4932133" y="6510043"/>
              <a:ext cx="266267" cy="212373"/>
            </a:xfrm>
            <a:prstGeom prst="rect">
              <a:avLst/>
            </a:prstGeom>
          </p:spPr>
        </p:pic>
      </p:grpSp>
      <p:sp>
        <p:nvSpPr>
          <p:cNvPr id="6" name="TextBox 5">
            <a:extLst>
              <a:ext uri="{FF2B5EF4-FFF2-40B4-BE49-F238E27FC236}">
                <a16:creationId xmlns:a16="http://schemas.microsoft.com/office/drawing/2014/main" id="{6CDB587D-CB33-E4A9-DE9D-4334B7C54187}"/>
              </a:ext>
            </a:extLst>
          </p:cNvPr>
          <p:cNvSpPr txBox="1"/>
          <p:nvPr/>
        </p:nvSpPr>
        <p:spPr>
          <a:xfrm>
            <a:off x="1774410" y="2076206"/>
            <a:ext cx="330198" cy="256480"/>
          </a:xfrm>
          <a:prstGeom prst="rect">
            <a:avLst/>
          </a:prstGeom>
          <a:noFill/>
        </p:spPr>
        <p:txBody>
          <a:bodyPr wrap="square">
            <a:spAutoFit/>
          </a:bodyPr>
          <a:lstStyle/>
          <a:p>
            <a:r>
              <a:rPr lang="en-US" sz="1600" baseline="30000">
                <a:solidFill>
                  <a:schemeClr val="bg1">
                    <a:lumMod val="50000"/>
                  </a:schemeClr>
                </a:solidFill>
                <a:latin typeface="Aptos"/>
              </a:rPr>
              <a:t>1</a:t>
            </a:r>
          </a:p>
        </p:txBody>
      </p:sp>
      <p:sp>
        <p:nvSpPr>
          <p:cNvPr id="11" name="TextBox 10">
            <a:extLst>
              <a:ext uri="{FF2B5EF4-FFF2-40B4-BE49-F238E27FC236}">
                <a16:creationId xmlns:a16="http://schemas.microsoft.com/office/drawing/2014/main" id="{6B6A25D3-FCF1-C186-3E47-AC1DEA8EF8B5}"/>
              </a:ext>
            </a:extLst>
          </p:cNvPr>
          <p:cNvSpPr txBox="1"/>
          <p:nvPr/>
        </p:nvSpPr>
        <p:spPr>
          <a:xfrm>
            <a:off x="3499278" y="2067062"/>
            <a:ext cx="330198" cy="256480"/>
          </a:xfrm>
          <a:prstGeom prst="rect">
            <a:avLst/>
          </a:prstGeom>
          <a:noFill/>
        </p:spPr>
        <p:txBody>
          <a:bodyPr wrap="square">
            <a:spAutoFit/>
          </a:bodyPr>
          <a:lstStyle/>
          <a:p>
            <a:r>
              <a:rPr lang="en-US" sz="1600" baseline="30000">
                <a:solidFill>
                  <a:schemeClr val="bg1">
                    <a:lumMod val="50000"/>
                  </a:schemeClr>
                </a:solidFill>
                <a:latin typeface="Aptos"/>
              </a:rPr>
              <a:t>2</a:t>
            </a:r>
          </a:p>
        </p:txBody>
      </p:sp>
      <p:sp>
        <p:nvSpPr>
          <p:cNvPr id="13" name="TextBox 12">
            <a:extLst>
              <a:ext uri="{FF2B5EF4-FFF2-40B4-BE49-F238E27FC236}">
                <a16:creationId xmlns:a16="http://schemas.microsoft.com/office/drawing/2014/main" id="{24166334-7E27-C6EC-BF76-9A4FECAFB3CA}"/>
              </a:ext>
            </a:extLst>
          </p:cNvPr>
          <p:cNvSpPr txBox="1"/>
          <p:nvPr/>
        </p:nvSpPr>
        <p:spPr>
          <a:xfrm>
            <a:off x="7225453" y="2076206"/>
            <a:ext cx="330198" cy="256480"/>
          </a:xfrm>
          <a:prstGeom prst="rect">
            <a:avLst/>
          </a:prstGeom>
          <a:noFill/>
        </p:spPr>
        <p:txBody>
          <a:bodyPr wrap="square">
            <a:spAutoFit/>
          </a:bodyPr>
          <a:lstStyle/>
          <a:p>
            <a:r>
              <a:rPr lang="en-US" sz="1600" baseline="30000">
                <a:solidFill>
                  <a:schemeClr val="bg1">
                    <a:lumMod val="50000"/>
                  </a:schemeClr>
                </a:solidFill>
                <a:latin typeface="Aptos"/>
              </a:rPr>
              <a:t>4</a:t>
            </a:r>
          </a:p>
        </p:txBody>
      </p:sp>
      <p:sp>
        <p:nvSpPr>
          <p:cNvPr id="16" name="TextBox 15">
            <a:extLst>
              <a:ext uri="{FF2B5EF4-FFF2-40B4-BE49-F238E27FC236}">
                <a16:creationId xmlns:a16="http://schemas.microsoft.com/office/drawing/2014/main" id="{A5A06108-42F3-D9EF-4829-C32134D12635}"/>
              </a:ext>
            </a:extLst>
          </p:cNvPr>
          <p:cNvSpPr txBox="1"/>
          <p:nvPr/>
        </p:nvSpPr>
        <p:spPr>
          <a:xfrm>
            <a:off x="5615415" y="2094494"/>
            <a:ext cx="330198" cy="256480"/>
          </a:xfrm>
          <a:prstGeom prst="rect">
            <a:avLst/>
          </a:prstGeom>
          <a:noFill/>
        </p:spPr>
        <p:txBody>
          <a:bodyPr wrap="square">
            <a:spAutoFit/>
          </a:bodyPr>
          <a:lstStyle/>
          <a:p>
            <a:r>
              <a:rPr lang="en-US" sz="1600" baseline="30000">
                <a:solidFill>
                  <a:schemeClr val="bg1">
                    <a:lumMod val="50000"/>
                  </a:schemeClr>
                </a:solidFill>
                <a:latin typeface="Aptos"/>
              </a:rPr>
              <a:t>3</a:t>
            </a:r>
          </a:p>
        </p:txBody>
      </p:sp>
      <p:sp>
        <p:nvSpPr>
          <p:cNvPr id="17" name="TextBox 16">
            <a:extLst>
              <a:ext uri="{FF2B5EF4-FFF2-40B4-BE49-F238E27FC236}">
                <a16:creationId xmlns:a16="http://schemas.microsoft.com/office/drawing/2014/main" id="{7FCDF243-A491-5568-B619-AED615C8728E}"/>
              </a:ext>
            </a:extLst>
          </p:cNvPr>
          <p:cNvSpPr txBox="1"/>
          <p:nvPr/>
        </p:nvSpPr>
        <p:spPr>
          <a:xfrm>
            <a:off x="9253797" y="2076206"/>
            <a:ext cx="330198" cy="256480"/>
          </a:xfrm>
          <a:prstGeom prst="rect">
            <a:avLst/>
          </a:prstGeom>
          <a:noFill/>
        </p:spPr>
        <p:txBody>
          <a:bodyPr wrap="square">
            <a:spAutoFit/>
          </a:bodyPr>
          <a:lstStyle/>
          <a:p>
            <a:r>
              <a:rPr lang="en-US" sz="1600" baseline="30000">
                <a:solidFill>
                  <a:schemeClr val="bg1">
                    <a:lumMod val="50000"/>
                  </a:schemeClr>
                </a:solidFill>
                <a:latin typeface="Aptos"/>
              </a:rPr>
              <a:t>5</a:t>
            </a:r>
          </a:p>
        </p:txBody>
      </p:sp>
      <p:pic>
        <p:nvPicPr>
          <p:cNvPr id="20" name="Picture 19" descr="No description available.">
            <a:extLst>
              <a:ext uri="{FF2B5EF4-FFF2-40B4-BE49-F238E27FC236}">
                <a16:creationId xmlns:a16="http://schemas.microsoft.com/office/drawing/2014/main" id="{B28351AE-B1C1-9693-AA07-9B059BEA23FE}"/>
              </a:ext>
            </a:extLst>
          </p:cNvPr>
          <p:cNvPicPr>
            <a:picLocks noChangeAspect="1"/>
          </p:cNvPicPr>
          <p:nvPr/>
        </p:nvPicPr>
        <p:blipFill rotWithShape="1">
          <a:blip r:embed="rId12"/>
          <a:srcRect t="1164" r="-34" b="2463"/>
          <a:stretch/>
        </p:blipFill>
        <p:spPr>
          <a:xfrm>
            <a:off x="-4209" y="2502437"/>
            <a:ext cx="12196205" cy="4369264"/>
          </a:xfrm>
          <a:prstGeom prst="rect">
            <a:avLst/>
          </a:prstGeom>
        </p:spPr>
      </p:pic>
      <p:pic>
        <p:nvPicPr>
          <p:cNvPr id="19" name="Picture 18" descr="A reflection of a city in a shiny ball&#10;&#10;Description automatically generated">
            <a:extLst>
              <a:ext uri="{FF2B5EF4-FFF2-40B4-BE49-F238E27FC236}">
                <a16:creationId xmlns:a16="http://schemas.microsoft.com/office/drawing/2014/main" id="{38A276BF-6C1A-094D-C062-E3757F4E147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729316" y="3460684"/>
            <a:ext cx="2438400" cy="2438400"/>
          </a:xfrm>
          <a:prstGeom prst="rect">
            <a:avLst/>
          </a:prstGeom>
        </p:spPr>
      </p:pic>
      <p:pic>
        <p:nvPicPr>
          <p:cNvPr id="15" name="Picture 14" descr="A blue cityscape with white text&#10;&#10;Description automatically generated">
            <a:extLst>
              <a:ext uri="{FF2B5EF4-FFF2-40B4-BE49-F238E27FC236}">
                <a16:creationId xmlns:a16="http://schemas.microsoft.com/office/drawing/2014/main" id="{2D9ADE09-2EFA-2B15-3A4F-FF76A8863BF1}"/>
              </a:ext>
            </a:extLst>
          </p:cNvPr>
          <p:cNvPicPr>
            <a:picLocks noChangeAspect="1"/>
          </p:cNvPicPr>
          <p:nvPr/>
        </p:nvPicPr>
        <p:blipFill rotWithShape="1">
          <a:blip r:embed="rId14"/>
          <a:srcRect l="7517" t="5921" r="6992" b="7841"/>
          <a:stretch/>
        </p:blipFill>
        <p:spPr>
          <a:xfrm>
            <a:off x="10307533" y="2546682"/>
            <a:ext cx="1894937" cy="797729"/>
          </a:xfrm>
          <a:prstGeom prst="rect">
            <a:avLst/>
          </a:prstGeom>
        </p:spPr>
      </p:pic>
      <p:sp>
        <p:nvSpPr>
          <p:cNvPr id="26" name="TextBox 25">
            <a:extLst>
              <a:ext uri="{FF2B5EF4-FFF2-40B4-BE49-F238E27FC236}">
                <a16:creationId xmlns:a16="http://schemas.microsoft.com/office/drawing/2014/main" id="{41E5BF5D-6B72-5878-ABAA-ACB28EFF9197}"/>
              </a:ext>
            </a:extLst>
          </p:cNvPr>
          <p:cNvSpPr txBox="1"/>
          <p:nvPr/>
        </p:nvSpPr>
        <p:spPr>
          <a:xfrm>
            <a:off x="5250330" y="1776517"/>
            <a:ext cx="1687125" cy="246221"/>
          </a:xfrm>
          <a:prstGeom prst="rect">
            <a:avLst/>
          </a:prstGeom>
          <a:noFill/>
        </p:spPr>
        <p:txBody>
          <a:bodyPr wrap="square">
            <a:spAutoFit/>
          </a:bodyPr>
          <a:lstStyle/>
          <a:p>
            <a:pPr algn="ctr"/>
            <a:r>
              <a:rPr lang="en-GB" sz="1000">
                <a:effectLst/>
              </a:rPr>
              <a:t>*Equal contributions</a:t>
            </a:r>
            <a:endParaRPr lang="en-GB" sz="1000"/>
          </a:p>
        </p:txBody>
      </p:sp>
    </p:spTree>
    <p:extLst>
      <p:ext uri="{BB962C8B-B14F-4D97-AF65-F5344CB8AC3E}">
        <p14:creationId xmlns:p14="http://schemas.microsoft.com/office/powerpoint/2010/main" val="404500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red_prescene_lightlatent_positional_encode_fix">
            <a:hlinkClick r:id="" action="ppaction://media"/>
            <a:extLst>
              <a:ext uri="{FF2B5EF4-FFF2-40B4-BE49-F238E27FC236}">
                <a16:creationId xmlns:a16="http://schemas.microsoft.com/office/drawing/2014/main" id="{5939443F-9ABD-6CF8-8124-76A26946165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334006" y="1981200"/>
            <a:ext cx="6326200" cy="3163100"/>
          </a:xfrm>
          <a:prstGeom prst="rect">
            <a:avLst/>
          </a:prstGeom>
        </p:spPr>
      </p:pic>
      <p:pic>
        <p:nvPicPr>
          <p:cNvPr id="9" name="Picture 8" descr="A building in a grassy area&#10;&#10;Description automatically generated">
            <a:extLst>
              <a:ext uri="{FF2B5EF4-FFF2-40B4-BE49-F238E27FC236}">
                <a16:creationId xmlns:a16="http://schemas.microsoft.com/office/drawing/2014/main" id="{1479CA15-FF2D-ABE8-49F7-57EFDB441FD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7346" y="1962303"/>
            <a:ext cx="3204041" cy="3204041"/>
          </a:xfrm>
          <a:prstGeom prst="rect">
            <a:avLst/>
          </a:prstGeom>
        </p:spPr>
      </p:pic>
      <p:sp>
        <p:nvSpPr>
          <p:cNvPr id="2" name="Slide Number Placeholder 1">
            <a:extLst>
              <a:ext uri="{FF2B5EF4-FFF2-40B4-BE49-F238E27FC236}">
                <a16:creationId xmlns:a16="http://schemas.microsoft.com/office/drawing/2014/main" id="{83C8A0C1-6D9F-6FFD-FA6C-052E4EDCF2F5}"/>
              </a:ext>
            </a:extLst>
          </p:cNvPr>
          <p:cNvSpPr>
            <a:spLocks noGrp="1"/>
          </p:cNvSpPr>
          <p:nvPr>
            <p:ph type="sldNum" sz="quarter" idx="12"/>
          </p:nvPr>
        </p:nvSpPr>
        <p:spPr/>
        <p:txBody>
          <a:bodyPr/>
          <a:lstStyle/>
          <a:p>
            <a:fld id="{E394BC53-F50D-41DF-BD71-678A190C5E2B}" type="slidenum">
              <a:rPr lang="en-US" smtClean="0"/>
              <a:t>2</a:t>
            </a:fld>
            <a:endParaRPr lang="en-US"/>
          </a:p>
        </p:txBody>
      </p:sp>
      <p:sp>
        <p:nvSpPr>
          <p:cNvPr id="15" name="Title 14">
            <a:extLst>
              <a:ext uri="{FF2B5EF4-FFF2-40B4-BE49-F238E27FC236}">
                <a16:creationId xmlns:a16="http://schemas.microsoft.com/office/drawing/2014/main" id="{6330828D-5C37-2638-1162-88A3A87B4DF7}"/>
              </a:ext>
            </a:extLst>
          </p:cNvPr>
          <p:cNvSpPr>
            <a:spLocks noGrp="1"/>
          </p:cNvSpPr>
          <p:nvPr>
            <p:ph type="title"/>
          </p:nvPr>
        </p:nvSpPr>
        <p:spPr/>
        <p:txBody>
          <a:bodyPr>
            <a:normAutofit fontScale="90000"/>
          </a:bodyPr>
          <a:lstStyle/>
          <a:p>
            <a:r>
              <a:rPr lang="en-US"/>
              <a:t>Problem</a:t>
            </a:r>
            <a:r>
              <a:rPr lang="en-GB"/>
              <a:t> – </a:t>
            </a:r>
            <a:r>
              <a:rPr lang="en-US"/>
              <a:t>Single-view lighting estimation</a:t>
            </a:r>
            <a:endParaRPr lang="en-TH"/>
          </a:p>
        </p:txBody>
      </p:sp>
      <p:sp>
        <p:nvSpPr>
          <p:cNvPr id="30" name="TextBox 29">
            <a:extLst>
              <a:ext uri="{FF2B5EF4-FFF2-40B4-BE49-F238E27FC236}">
                <a16:creationId xmlns:a16="http://schemas.microsoft.com/office/drawing/2014/main" id="{E46D796C-60D1-07F2-196B-7B3A5A8734DA}"/>
              </a:ext>
            </a:extLst>
          </p:cNvPr>
          <p:cNvSpPr txBox="1"/>
          <p:nvPr/>
        </p:nvSpPr>
        <p:spPr>
          <a:xfrm>
            <a:off x="1071777" y="1452420"/>
            <a:ext cx="1835182" cy="461665"/>
          </a:xfrm>
          <a:prstGeom prst="rect">
            <a:avLst/>
          </a:prstGeom>
          <a:noFill/>
        </p:spPr>
        <p:txBody>
          <a:bodyPr wrap="none" rtlCol="0">
            <a:spAutoFit/>
          </a:bodyPr>
          <a:lstStyle/>
          <a:p>
            <a:r>
              <a:rPr lang="en-US" sz="2400" b="1"/>
              <a:t>Input image</a:t>
            </a:r>
          </a:p>
        </p:txBody>
      </p:sp>
      <p:sp>
        <p:nvSpPr>
          <p:cNvPr id="13" name="TextBox 12">
            <a:extLst>
              <a:ext uri="{FF2B5EF4-FFF2-40B4-BE49-F238E27FC236}">
                <a16:creationId xmlns:a16="http://schemas.microsoft.com/office/drawing/2014/main" id="{D91E9C3C-B6C4-6B47-8BC7-1C155930AB9F}"/>
              </a:ext>
            </a:extLst>
          </p:cNvPr>
          <p:cNvSpPr txBox="1"/>
          <p:nvPr/>
        </p:nvSpPr>
        <p:spPr>
          <a:xfrm>
            <a:off x="6853925" y="1452420"/>
            <a:ext cx="3356881" cy="461665"/>
          </a:xfrm>
          <a:prstGeom prst="rect">
            <a:avLst/>
          </a:prstGeom>
          <a:noFill/>
        </p:spPr>
        <p:txBody>
          <a:bodyPr wrap="none" rtlCol="0">
            <a:spAutoFit/>
          </a:bodyPr>
          <a:lstStyle/>
          <a:p>
            <a:r>
              <a:rPr lang="en-US" sz="2400" b="1"/>
              <a:t>HDR environment map</a:t>
            </a:r>
          </a:p>
        </p:txBody>
      </p:sp>
      <p:cxnSp>
        <p:nvCxnSpPr>
          <p:cNvPr id="11" name="Straight Arrow Connector 10">
            <a:extLst>
              <a:ext uri="{FF2B5EF4-FFF2-40B4-BE49-F238E27FC236}">
                <a16:creationId xmlns:a16="http://schemas.microsoft.com/office/drawing/2014/main" id="{5BC4A8F7-3470-E8FF-E78A-D3729642ABB9}"/>
              </a:ext>
            </a:extLst>
          </p:cNvPr>
          <p:cNvCxnSpPr>
            <a:cxnSpLocks/>
          </p:cNvCxnSpPr>
          <p:nvPr/>
        </p:nvCxnSpPr>
        <p:spPr>
          <a:xfrm>
            <a:off x="3814218" y="3429557"/>
            <a:ext cx="1231228"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6" name="mp3-output-ttsfree(dot)com (57)">
            <a:hlinkClick r:id="" action="ppaction://media"/>
            <a:extLst>
              <a:ext uri="{FF2B5EF4-FFF2-40B4-BE49-F238E27FC236}">
                <a16:creationId xmlns:a16="http://schemas.microsoft.com/office/drawing/2014/main" id="{78B281C3-1500-C4F5-083E-5D1F51127BAE}"/>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9375" y="7654925"/>
            <a:ext cx="609600" cy="609600"/>
          </a:xfrm>
          <a:prstGeom prst="rect">
            <a:avLst/>
          </a:prstGeom>
        </p:spPr>
      </p:pic>
    </p:spTree>
    <p:extLst>
      <p:ext uri="{BB962C8B-B14F-4D97-AF65-F5344CB8AC3E}">
        <p14:creationId xmlns:p14="http://schemas.microsoft.com/office/powerpoint/2010/main" val="41090003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EEDBD1D-2901-DA89-437C-486B3E63D104}"/>
              </a:ext>
            </a:extLst>
          </p:cNvPr>
          <p:cNvPicPr>
            <a:picLocks noChangeAspect="1"/>
          </p:cNvPicPr>
          <p:nvPr/>
        </p:nvPicPr>
        <p:blipFill>
          <a:blip r:embed="rId3">
            <a:alphaModFix/>
          </a:blip>
          <a:stretch>
            <a:fillRect/>
          </a:stretch>
        </p:blipFill>
        <p:spPr>
          <a:xfrm>
            <a:off x="0" y="0"/>
            <a:ext cx="12192000" cy="6858000"/>
          </a:xfrm>
          <a:prstGeom prst="rect">
            <a:avLst/>
          </a:prstGeom>
        </p:spPr>
      </p:pic>
      <p:sp>
        <p:nvSpPr>
          <p:cNvPr id="2" name="Slide Number Placeholder 1">
            <a:extLst>
              <a:ext uri="{FF2B5EF4-FFF2-40B4-BE49-F238E27FC236}">
                <a16:creationId xmlns:a16="http://schemas.microsoft.com/office/drawing/2014/main" id="{C865725B-BAD4-DD25-5E5D-C44EC8EF9480}"/>
              </a:ext>
            </a:extLst>
          </p:cNvPr>
          <p:cNvSpPr>
            <a:spLocks noGrp="1"/>
          </p:cNvSpPr>
          <p:nvPr>
            <p:ph type="sldNum" sz="quarter" idx="12"/>
          </p:nvPr>
        </p:nvSpPr>
        <p:spPr/>
        <p:txBody>
          <a:bodyPr/>
          <a:lstStyle/>
          <a:p>
            <a:fld id="{E394BC53-F50D-41DF-BD71-678A190C5E2B}" type="slidenum">
              <a:rPr lang="en-US" smtClean="0"/>
              <a:t>3</a:t>
            </a:fld>
            <a:endParaRPr lang="en-US"/>
          </a:p>
        </p:txBody>
      </p:sp>
      <p:sp>
        <p:nvSpPr>
          <p:cNvPr id="3" name="TextBox 2">
            <a:extLst>
              <a:ext uri="{FF2B5EF4-FFF2-40B4-BE49-F238E27FC236}">
                <a16:creationId xmlns:a16="http://schemas.microsoft.com/office/drawing/2014/main" id="{A1814F1E-BE32-F739-AC55-5CE2839A5961}"/>
              </a:ext>
            </a:extLst>
          </p:cNvPr>
          <p:cNvSpPr txBox="1"/>
          <p:nvPr/>
        </p:nvSpPr>
        <p:spPr>
          <a:xfrm>
            <a:off x="11113" y="6538912"/>
            <a:ext cx="3147465" cy="338554"/>
          </a:xfrm>
          <a:prstGeom prst="rect">
            <a:avLst/>
          </a:prstGeom>
          <a:noFill/>
        </p:spPr>
        <p:txBody>
          <a:bodyPr wrap="none" rtlCol="0">
            <a:spAutoFit/>
          </a:bodyPr>
          <a:lstStyle/>
          <a:p>
            <a:r>
              <a:rPr lang="en-US" sz="1600"/>
              <a:t>Image taken from xuanprada.com</a:t>
            </a:r>
          </a:p>
        </p:txBody>
      </p:sp>
    </p:spTree>
    <p:extLst>
      <p:ext uri="{BB962C8B-B14F-4D97-AF65-F5344CB8AC3E}">
        <p14:creationId xmlns:p14="http://schemas.microsoft.com/office/powerpoint/2010/main" val="71372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3B7F61-0892-8E63-FF6A-89CFE0D6DB6E}"/>
              </a:ext>
            </a:extLst>
          </p:cNvPr>
          <p:cNvPicPr>
            <a:picLocks noChangeAspect="1"/>
          </p:cNvPicPr>
          <p:nvPr/>
        </p:nvPicPr>
        <p:blipFill>
          <a:blip r:embed="rId3"/>
          <a:stretch>
            <a:fillRect/>
          </a:stretch>
        </p:blipFill>
        <p:spPr>
          <a:xfrm>
            <a:off x="-2" y="-1"/>
            <a:ext cx="12193200" cy="6858675"/>
          </a:xfrm>
          <a:prstGeom prst="rect">
            <a:avLst/>
          </a:prstGeom>
        </p:spPr>
      </p:pic>
      <p:sp>
        <p:nvSpPr>
          <p:cNvPr id="2" name="Slide Number Placeholder 1">
            <a:extLst>
              <a:ext uri="{FF2B5EF4-FFF2-40B4-BE49-F238E27FC236}">
                <a16:creationId xmlns:a16="http://schemas.microsoft.com/office/drawing/2014/main" id="{C865725B-BAD4-DD25-5E5D-C44EC8EF9480}"/>
              </a:ext>
            </a:extLst>
          </p:cNvPr>
          <p:cNvSpPr>
            <a:spLocks noGrp="1"/>
          </p:cNvSpPr>
          <p:nvPr>
            <p:ph type="sldNum" sz="quarter" idx="12"/>
          </p:nvPr>
        </p:nvSpPr>
        <p:spPr/>
        <p:txBody>
          <a:bodyPr/>
          <a:lstStyle/>
          <a:p>
            <a:fld id="{E394BC53-F50D-41DF-BD71-678A190C5E2B}" type="slidenum">
              <a:rPr lang="en-US" smtClean="0"/>
              <a:t>4</a:t>
            </a:fld>
            <a:endParaRPr lang="en-US"/>
          </a:p>
        </p:txBody>
      </p:sp>
      <p:sp>
        <p:nvSpPr>
          <p:cNvPr id="3" name="TextBox 2">
            <a:extLst>
              <a:ext uri="{FF2B5EF4-FFF2-40B4-BE49-F238E27FC236}">
                <a16:creationId xmlns:a16="http://schemas.microsoft.com/office/drawing/2014/main" id="{A1814F1E-BE32-F739-AC55-5CE2839A5961}"/>
              </a:ext>
            </a:extLst>
          </p:cNvPr>
          <p:cNvSpPr txBox="1"/>
          <p:nvPr/>
        </p:nvSpPr>
        <p:spPr>
          <a:xfrm>
            <a:off x="11113" y="6538912"/>
            <a:ext cx="3147465" cy="338554"/>
          </a:xfrm>
          <a:prstGeom prst="rect">
            <a:avLst/>
          </a:prstGeom>
          <a:noFill/>
        </p:spPr>
        <p:txBody>
          <a:bodyPr wrap="none" rtlCol="0">
            <a:spAutoFit/>
          </a:bodyPr>
          <a:lstStyle/>
          <a:p>
            <a:r>
              <a:rPr lang="en-US" sz="1600"/>
              <a:t>Image taken from xuanprada.com</a:t>
            </a:r>
          </a:p>
        </p:txBody>
      </p:sp>
    </p:spTree>
    <p:extLst>
      <p:ext uri="{BB962C8B-B14F-4D97-AF65-F5344CB8AC3E}">
        <p14:creationId xmlns:p14="http://schemas.microsoft.com/office/powerpoint/2010/main" val="3652961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3B7F61-0892-8E63-FF6A-89CFE0D6DB6E}"/>
              </a:ext>
            </a:extLst>
          </p:cNvPr>
          <p:cNvPicPr>
            <a:picLocks noChangeAspect="1"/>
          </p:cNvPicPr>
          <p:nvPr/>
        </p:nvPicPr>
        <p:blipFill>
          <a:blip r:embed="rId8"/>
          <a:stretch>
            <a:fillRect/>
          </a:stretch>
        </p:blipFill>
        <p:spPr>
          <a:xfrm>
            <a:off x="-4337209" y="-636435"/>
            <a:ext cx="25241409" cy="14198293"/>
          </a:xfrm>
          <a:prstGeom prst="rect">
            <a:avLst/>
          </a:prstGeom>
        </p:spPr>
      </p:pic>
      <p:sp>
        <p:nvSpPr>
          <p:cNvPr id="2" name="Slide Number Placeholder 1">
            <a:extLst>
              <a:ext uri="{FF2B5EF4-FFF2-40B4-BE49-F238E27FC236}">
                <a16:creationId xmlns:a16="http://schemas.microsoft.com/office/drawing/2014/main" id="{C865725B-BAD4-DD25-5E5D-C44EC8EF9480}"/>
              </a:ext>
            </a:extLst>
          </p:cNvPr>
          <p:cNvSpPr>
            <a:spLocks noGrp="1"/>
          </p:cNvSpPr>
          <p:nvPr>
            <p:ph type="sldNum" sz="quarter" idx="12"/>
          </p:nvPr>
        </p:nvSpPr>
        <p:spPr/>
        <p:txBody>
          <a:bodyPr/>
          <a:lstStyle/>
          <a:p>
            <a:fld id="{E394BC53-F50D-41DF-BD71-678A190C5E2B}" type="slidenum">
              <a:rPr lang="en-US" smtClean="0"/>
              <a:t>5</a:t>
            </a:fld>
            <a:endParaRPr lang="en-US"/>
          </a:p>
        </p:txBody>
      </p:sp>
      <p:sp>
        <p:nvSpPr>
          <p:cNvPr id="3" name="TextBox 2">
            <a:extLst>
              <a:ext uri="{FF2B5EF4-FFF2-40B4-BE49-F238E27FC236}">
                <a16:creationId xmlns:a16="http://schemas.microsoft.com/office/drawing/2014/main" id="{A1814F1E-BE32-F739-AC55-5CE2839A5961}"/>
              </a:ext>
            </a:extLst>
          </p:cNvPr>
          <p:cNvSpPr txBox="1"/>
          <p:nvPr/>
        </p:nvSpPr>
        <p:spPr>
          <a:xfrm>
            <a:off x="11113" y="6538912"/>
            <a:ext cx="3147465" cy="338554"/>
          </a:xfrm>
          <a:prstGeom prst="rect">
            <a:avLst/>
          </a:prstGeom>
          <a:noFill/>
        </p:spPr>
        <p:txBody>
          <a:bodyPr wrap="none" rtlCol="0">
            <a:spAutoFit/>
          </a:bodyPr>
          <a:lstStyle/>
          <a:p>
            <a:r>
              <a:rPr lang="en-US" sz="1600"/>
              <a:t>Image taken from xuanprada.com</a:t>
            </a:r>
          </a:p>
        </p:txBody>
      </p:sp>
      <p:pic>
        <p:nvPicPr>
          <p:cNvPr id="6" name="mp3-output-ttsfree(dot)com">
            <a:hlinkClick r:id="" action="ppaction://media"/>
            <a:extLst>
              <a:ext uri="{FF2B5EF4-FFF2-40B4-BE49-F238E27FC236}">
                <a16:creationId xmlns:a16="http://schemas.microsoft.com/office/drawing/2014/main" id="{529A6B87-B5E4-80C5-C170-7FFD0B53630E}"/>
              </a:ext>
            </a:extLst>
          </p:cNvPr>
          <p:cNvPicPr>
            <a:picLocks noChangeAspect="1"/>
          </p:cNvPicPr>
          <p:nvPr>
            <a:audioFile r:link="rId1"/>
            <p:extLst>
              <p:ext uri="{DAA4B4D4-6D71-4841-9C94-3DE7FCFB9230}">
                <p14:media xmlns:p14="http://schemas.microsoft.com/office/powerpoint/2010/main" r:embed="rId2">
                  <p14:trim end="774.9375"/>
                </p14:media>
              </p:ext>
            </p:extLst>
          </p:nvPr>
        </p:nvPicPr>
        <p:blipFill>
          <a:blip r:embed="rId9"/>
          <a:stretch>
            <a:fillRect/>
          </a:stretch>
        </p:blipFill>
        <p:spPr>
          <a:xfrm>
            <a:off x="-198120" y="-609600"/>
            <a:ext cx="609600" cy="609600"/>
          </a:xfrm>
          <a:prstGeom prst="rect">
            <a:avLst/>
          </a:prstGeom>
        </p:spPr>
      </p:pic>
      <p:pic>
        <p:nvPicPr>
          <p:cNvPr id="8" name="mp3-output-ttsfree(dot)com (2)">
            <a:hlinkClick r:id="" action="ppaction://media"/>
            <a:extLst>
              <a:ext uri="{FF2B5EF4-FFF2-40B4-BE49-F238E27FC236}">
                <a16:creationId xmlns:a16="http://schemas.microsoft.com/office/drawing/2014/main" id="{FD7F98F6-CBED-9821-6844-67F8DF5AF4F9}"/>
              </a:ext>
            </a:extLst>
          </p:cNvPr>
          <p:cNvPicPr>
            <a:picLocks noChangeAspect="1"/>
          </p:cNvPicPr>
          <p:nvPr>
            <a:audioFile r:link="rId1"/>
            <p:extLst>
              <p:ext uri="{DAA4B4D4-6D71-4841-9C94-3DE7FCFB9230}">
                <p14:media xmlns:p14="http://schemas.microsoft.com/office/powerpoint/2010/main" r:embed="rId3">
                  <p14:trim st="2571" end="718.9375"/>
                </p14:media>
              </p:ext>
            </p:extLst>
          </p:nvPr>
        </p:nvPicPr>
        <p:blipFill>
          <a:blip r:embed="rId10"/>
          <a:stretch>
            <a:fillRect/>
          </a:stretch>
        </p:blipFill>
        <p:spPr>
          <a:xfrm>
            <a:off x="-1009235" y="5197475"/>
            <a:ext cx="730250" cy="730250"/>
          </a:xfrm>
          <a:prstGeom prst="rect">
            <a:avLst/>
          </a:prstGeom>
        </p:spPr>
      </p:pic>
      <p:sp>
        <p:nvSpPr>
          <p:cNvPr id="4" name="Oval 3">
            <a:extLst>
              <a:ext uri="{FF2B5EF4-FFF2-40B4-BE49-F238E27FC236}">
                <a16:creationId xmlns:a16="http://schemas.microsoft.com/office/drawing/2014/main" id="{53534BC9-5505-3AEE-BB2E-319C56C73C7A}"/>
              </a:ext>
            </a:extLst>
          </p:cNvPr>
          <p:cNvSpPr/>
          <p:nvPr/>
        </p:nvSpPr>
        <p:spPr>
          <a:xfrm>
            <a:off x="-5528502" y="-8195502"/>
            <a:ext cx="23249003" cy="23249003"/>
          </a:xfrm>
          <a:prstGeom prst="ellipse">
            <a:avLst/>
          </a:prstGeom>
          <a:gradFill flip="none" rotWithShape="1">
            <a:gsLst>
              <a:gs pos="18000">
                <a:schemeClr val="tx1">
                  <a:alpha val="0"/>
                </a:schemeClr>
              </a:gs>
              <a:gs pos="27000">
                <a:schemeClr val="tx1"/>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pic>
        <p:nvPicPr>
          <p:cNvPr id="7" name="mp3-output-ttsfree(dot)com (58)">
            <a:hlinkClick r:id="" action="ppaction://media"/>
            <a:extLst>
              <a:ext uri="{FF2B5EF4-FFF2-40B4-BE49-F238E27FC236}">
                <a16:creationId xmlns:a16="http://schemas.microsoft.com/office/drawing/2014/main" id="{07FA67DB-32C8-ADDC-B48F-02385EE968DC}"/>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4337209" y="15494522"/>
            <a:ext cx="609600" cy="609600"/>
          </a:xfrm>
          <a:prstGeom prst="rect">
            <a:avLst/>
          </a:prstGeom>
        </p:spPr>
      </p:pic>
    </p:spTree>
    <p:extLst>
      <p:ext uri="{BB962C8B-B14F-4D97-AF65-F5344CB8AC3E}">
        <p14:creationId xmlns:p14="http://schemas.microsoft.com/office/powerpoint/2010/main" val="231072164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audio>
              <p:cMediaNode>
                <p:cTn id="3" fill="hold" display="0">
                  <p:stCondLst>
                    <p:cond delay="indefinite"/>
                  </p:stCondLst>
                  <p:endCondLst>
                    <p:cond evt="onStopAudio" delay="0">
                      <p:tgtEl>
                        <p:sldTgt/>
                      </p:tgtEl>
                    </p:cond>
                  </p:endCondLst>
                </p:cTn>
                <p:tgtEl>
                  <p:spTgt spid="8"/>
                </p:tgtEl>
              </p:cMediaNode>
            </p:audio>
            <p:audio>
              <p:cMediaNode vol="80000">
                <p:cTn id="4"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tall tower with a circular top with Space Needle in the background&#10;&#10;Description automatically generated">
            <a:extLst>
              <a:ext uri="{FF2B5EF4-FFF2-40B4-BE49-F238E27FC236}">
                <a16:creationId xmlns:a16="http://schemas.microsoft.com/office/drawing/2014/main" id="{F0D13802-5023-442D-777C-AABF2DDC3C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7504" y="1127327"/>
            <a:ext cx="7076990" cy="4717993"/>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394ACBF0-6A77-2A4A-40E4-59BCBE9F580C}"/>
              </a:ext>
            </a:extLst>
          </p:cNvPr>
          <p:cNvSpPr>
            <a:spLocks noGrp="1"/>
          </p:cNvSpPr>
          <p:nvPr>
            <p:ph type="sldNum" sz="quarter" idx="12"/>
          </p:nvPr>
        </p:nvSpPr>
        <p:spPr/>
        <p:txBody>
          <a:bodyPr/>
          <a:lstStyle/>
          <a:p>
            <a:fld id="{E394BC53-F50D-41DF-BD71-678A190C5E2B}" type="slidenum">
              <a:rPr lang="en-US" smtClean="0"/>
              <a:t>6</a:t>
            </a:fld>
            <a:endParaRPr lang="en-US"/>
          </a:p>
        </p:txBody>
      </p:sp>
      <p:sp>
        <p:nvSpPr>
          <p:cNvPr id="3" name="Title 2">
            <a:extLst>
              <a:ext uri="{FF2B5EF4-FFF2-40B4-BE49-F238E27FC236}">
                <a16:creationId xmlns:a16="http://schemas.microsoft.com/office/drawing/2014/main" id="{40243793-E53B-584E-5814-7F169CE8EF60}"/>
              </a:ext>
            </a:extLst>
          </p:cNvPr>
          <p:cNvSpPr>
            <a:spLocks noGrp="1"/>
          </p:cNvSpPr>
          <p:nvPr>
            <p:ph type="title"/>
          </p:nvPr>
        </p:nvSpPr>
        <p:spPr/>
        <p:txBody>
          <a:bodyPr>
            <a:normAutofit fontScale="90000"/>
          </a:bodyPr>
          <a:lstStyle/>
          <a:p>
            <a:r>
              <a:rPr lang="en-US"/>
              <a:t>Idea</a:t>
            </a:r>
            <a:r>
              <a:rPr lang="en-GB"/>
              <a:t> – </a:t>
            </a:r>
            <a:r>
              <a:rPr lang="en-US"/>
              <a:t> Inpainting a chrome ball</a:t>
            </a:r>
            <a:endParaRPr lang="en-GB"/>
          </a:p>
        </p:txBody>
      </p:sp>
      <p:sp>
        <p:nvSpPr>
          <p:cNvPr id="7" name="Oval 6">
            <a:extLst>
              <a:ext uri="{FF2B5EF4-FFF2-40B4-BE49-F238E27FC236}">
                <a16:creationId xmlns:a16="http://schemas.microsoft.com/office/drawing/2014/main" id="{3738E8C2-CFCC-C441-57FD-27B743DB2FAC}"/>
              </a:ext>
            </a:extLst>
          </p:cNvPr>
          <p:cNvSpPr/>
          <p:nvPr/>
        </p:nvSpPr>
        <p:spPr>
          <a:xfrm>
            <a:off x="5229702" y="2552209"/>
            <a:ext cx="1829934" cy="1829934"/>
          </a:xfrm>
          <a:prstGeom prst="ellipse">
            <a:avLst/>
          </a:prstGeom>
          <a:solidFill>
            <a:schemeClr val="bg1">
              <a:alpha val="47000"/>
            </a:schemeClr>
          </a:solidFill>
          <a:ln w="76200">
            <a:solidFill>
              <a:schemeClr val="accent1"/>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flection of a city in a shiny ball&#10;&#10;Description automatically generated">
            <a:extLst>
              <a:ext uri="{FF2B5EF4-FFF2-40B4-BE49-F238E27FC236}">
                <a16:creationId xmlns:a16="http://schemas.microsoft.com/office/drawing/2014/main" id="{E9A17822-BCBE-3656-8CED-D00154EE00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25469" y="2533257"/>
            <a:ext cx="1857211" cy="1857211"/>
          </a:xfrm>
          <a:prstGeom prst="rect">
            <a:avLst/>
          </a:prstGeom>
        </p:spPr>
      </p:pic>
    </p:spTree>
    <p:extLst>
      <p:ext uri="{BB962C8B-B14F-4D97-AF65-F5344CB8AC3E}">
        <p14:creationId xmlns:p14="http://schemas.microsoft.com/office/powerpoint/2010/main" val="2281654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161F21-2209-0C8A-A1B9-85A4BA31638C}"/>
              </a:ext>
            </a:extLst>
          </p:cNvPr>
          <p:cNvPicPr>
            <a:picLocks noChangeAspect="1"/>
          </p:cNvPicPr>
          <p:nvPr/>
        </p:nvPicPr>
        <p:blipFill rotWithShape="1">
          <a:blip r:embed="rId5"/>
          <a:srcRect l="751" t="457" r="743" b="50046"/>
          <a:stretch/>
        </p:blipFill>
        <p:spPr>
          <a:xfrm>
            <a:off x="4167285" y="669043"/>
            <a:ext cx="1266990" cy="1222692"/>
          </a:xfrm>
          <a:prstGeom prst="rect">
            <a:avLst/>
          </a:prstGeom>
          <a:ln>
            <a:noFill/>
          </a:ln>
          <a:effectLst/>
        </p:spPr>
      </p:pic>
      <p:pic>
        <p:nvPicPr>
          <p:cNvPr id="5" name="Picture 4">
            <a:extLst>
              <a:ext uri="{FF2B5EF4-FFF2-40B4-BE49-F238E27FC236}">
                <a16:creationId xmlns:a16="http://schemas.microsoft.com/office/drawing/2014/main" id="{F0277E72-DE54-2C67-E6B0-DB2AC75BAAE7}"/>
              </a:ext>
            </a:extLst>
          </p:cNvPr>
          <p:cNvPicPr>
            <a:picLocks noChangeAspect="1"/>
          </p:cNvPicPr>
          <p:nvPr/>
        </p:nvPicPr>
        <p:blipFill rotWithShape="1">
          <a:blip r:embed="rId6"/>
          <a:srcRect l="655" t="464" r="50252"/>
          <a:stretch/>
        </p:blipFill>
        <p:spPr>
          <a:xfrm>
            <a:off x="2885226" y="669043"/>
            <a:ext cx="1266733" cy="1222692"/>
          </a:xfrm>
          <a:prstGeom prst="rect">
            <a:avLst/>
          </a:prstGeom>
          <a:ln>
            <a:noFill/>
          </a:ln>
          <a:effectLst/>
        </p:spPr>
      </p:pic>
      <p:sp>
        <p:nvSpPr>
          <p:cNvPr id="7" name="TextBox 6">
            <a:extLst>
              <a:ext uri="{FF2B5EF4-FFF2-40B4-BE49-F238E27FC236}">
                <a16:creationId xmlns:a16="http://schemas.microsoft.com/office/drawing/2014/main" id="{B7C3E809-A3A0-082F-EF74-FEBC771D2328}"/>
              </a:ext>
            </a:extLst>
          </p:cNvPr>
          <p:cNvSpPr txBox="1"/>
          <p:nvPr/>
        </p:nvSpPr>
        <p:spPr>
          <a:xfrm>
            <a:off x="4086510" y="92333"/>
            <a:ext cx="1431735" cy="584775"/>
          </a:xfrm>
          <a:prstGeom prst="rect">
            <a:avLst/>
          </a:prstGeom>
          <a:noFill/>
        </p:spPr>
        <p:txBody>
          <a:bodyPr wrap="square" lIns="91440" tIns="45720" rIns="91440" bIns="45720" anchor="t">
            <a:spAutoFit/>
          </a:bodyPr>
          <a:lstStyle/>
          <a:p>
            <a:pPr algn="ctr"/>
            <a:r>
              <a:rPr lang="en-US" sz="1600" b="1"/>
              <a:t>Stable </a:t>
            </a:r>
          </a:p>
          <a:p>
            <a:pPr algn="ctr"/>
            <a:r>
              <a:rPr lang="en-US" sz="1600" b="1"/>
              <a:t>Diffusion XL</a:t>
            </a:r>
          </a:p>
        </p:txBody>
      </p:sp>
      <p:sp>
        <p:nvSpPr>
          <p:cNvPr id="9" name="TextBox 8">
            <a:extLst>
              <a:ext uri="{FF2B5EF4-FFF2-40B4-BE49-F238E27FC236}">
                <a16:creationId xmlns:a16="http://schemas.microsoft.com/office/drawing/2014/main" id="{8459C650-D417-5269-0E48-EA1125680CB5}"/>
              </a:ext>
            </a:extLst>
          </p:cNvPr>
          <p:cNvSpPr txBox="1"/>
          <p:nvPr/>
        </p:nvSpPr>
        <p:spPr>
          <a:xfrm>
            <a:off x="2772554" y="92333"/>
            <a:ext cx="1594601" cy="584775"/>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Blended</a:t>
            </a:r>
          </a:p>
          <a:p>
            <a:pPr algn="ctr"/>
            <a:r>
              <a:rPr lang="en-US" sz="1600" b="1">
                <a:latin typeface="Aptos"/>
                <a:ea typeface="Helvetica Neue Medium" panose="02000503000000020004" pitchFamily="2" charset="0"/>
                <a:cs typeface="Helvetica Neue Medium" panose="02000503000000020004" pitchFamily="2" charset="0"/>
              </a:rPr>
              <a:t>Diffusion</a:t>
            </a:r>
          </a:p>
        </p:txBody>
      </p:sp>
      <p:pic>
        <p:nvPicPr>
          <p:cNvPr id="11" name="Picture 10">
            <a:extLst>
              <a:ext uri="{FF2B5EF4-FFF2-40B4-BE49-F238E27FC236}">
                <a16:creationId xmlns:a16="http://schemas.microsoft.com/office/drawing/2014/main" id="{5731D9D1-CEBA-E73A-D370-858FF55E5C03}"/>
              </a:ext>
            </a:extLst>
          </p:cNvPr>
          <p:cNvPicPr>
            <a:picLocks noChangeAspect="1"/>
          </p:cNvPicPr>
          <p:nvPr/>
        </p:nvPicPr>
        <p:blipFill rotWithShape="1">
          <a:blip r:embed="rId7"/>
          <a:srcRect l="1157" t="75275" r="312" b="-235"/>
          <a:stretch/>
        </p:blipFill>
        <p:spPr>
          <a:xfrm>
            <a:off x="5449602" y="677108"/>
            <a:ext cx="1257617" cy="1222115"/>
          </a:xfrm>
          <a:prstGeom prst="rect">
            <a:avLst/>
          </a:prstGeom>
          <a:ln>
            <a:noFill/>
          </a:ln>
          <a:effectLst/>
        </p:spPr>
      </p:pic>
      <p:sp>
        <p:nvSpPr>
          <p:cNvPr id="15" name="TextBox 14">
            <a:extLst>
              <a:ext uri="{FF2B5EF4-FFF2-40B4-BE49-F238E27FC236}">
                <a16:creationId xmlns:a16="http://schemas.microsoft.com/office/drawing/2014/main" id="{6FAADC45-49C0-72DC-2078-33FE92EE8C5B}"/>
              </a:ext>
            </a:extLst>
          </p:cNvPr>
          <p:cNvSpPr txBox="1"/>
          <p:nvPr/>
        </p:nvSpPr>
        <p:spPr>
          <a:xfrm>
            <a:off x="5457658" y="92333"/>
            <a:ext cx="1257380" cy="584775"/>
          </a:xfrm>
          <a:prstGeom prst="rect">
            <a:avLst/>
          </a:prstGeom>
          <a:noFill/>
        </p:spPr>
        <p:txBody>
          <a:bodyPr wrap="square">
            <a:spAutoFit/>
          </a:bodyPr>
          <a:lstStyle/>
          <a:p>
            <a:pPr algn="ctr"/>
            <a:r>
              <a:rPr lang="en-US" sz="1600" b="1"/>
              <a:t>Adobe</a:t>
            </a:r>
          </a:p>
          <a:p>
            <a:pPr algn="ctr"/>
            <a:r>
              <a:rPr lang="en-US" sz="1600" b="1"/>
              <a:t>Firefly</a:t>
            </a:r>
          </a:p>
        </p:txBody>
      </p:sp>
      <p:pic>
        <p:nvPicPr>
          <p:cNvPr id="17" name="Picture 16">
            <a:extLst>
              <a:ext uri="{FF2B5EF4-FFF2-40B4-BE49-F238E27FC236}">
                <a16:creationId xmlns:a16="http://schemas.microsoft.com/office/drawing/2014/main" id="{3BC41367-F14D-8868-1C42-A86097DDCB5B}"/>
              </a:ext>
            </a:extLst>
          </p:cNvPr>
          <p:cNvPicPr>
            <a:picLocks noChangeAspect="1"/>
          </p:cNvPicPr>
          <p:nvPr/>
        </p:nvPicPr>
        <p:blipFill rotWithShape="1">
          <a:blip r:embed="rId7"/>
          <a:srcRect l="907" t="50208" r="-372" b="24809"/>
          <a:stretch/>
        </p:blipFill>
        <p:spPr>
          <a:xfrm>
            <a:off x="6722546" y="669043"/>
            <a:ext cx="1269538" cy="1223268"/>
          </a:xfrm>
          <a:prstGeom prst="rect">
            <a:avLst/>
          </a:prstGeom>
          <a:ln>
            <a:noFill/>
          </a:ln>
          <a:effectLst/>
        </p:spPr>
      </p:pic>
      <p:sp>
        <p:nvSpPr>
          <p:cNvPr id="19" name="TextBox 18">
            <a:extLst>
              <a:ext uri="{FF2B5EF4-FFF2-40B4-BE49-F238E27FC236}">
                <a16:creationId xmlns:a16="http://schemas.microsoft.com/office/drawing/2014/main" id="{8BF5832B-5460-0504-6616-898B960BDE56}"/>
              </a:ext>
            </a:extLst>
          </p:cNvPr>
          <p:cNvSpPr txBox="1"/>
          <p:nvPr/>
        </p:nvSpPr>
        <p:spPr>
          <a:xfrm>
            <a:off x="6857387" y="338554"/>
            <a:ext cx="1045224" cy="338554"/>
          </a:xfrm>
          <a:prstGeom prst="rect">
            <a:avLst/>
          </a:prstGeom>
          <a:noFill/>
        </p:spPr>
        <p:txBody>
          <a:bodyPr wrap="square" rtlCol="0">
            <a:spAutoFit/>
          </a:bodyPr>
          <a:lstStyle/>
          <a:p>
            <a:pPr algn="ctr"/>
            <a:r>
              <a:rPr lang="en-US" sz="1600" b="1">
                <a:latin typeface="Aptos"/>
              </a:rPr>
              <a:t>DALL·E2 </a:t>
            </a:r>
            <a:endParaRPr lang="en-US" sz="1600" b="1">
              <a:latin typeface="Aptos"/>
              <a:ea typeface="Helvetica Neue Medium" panose="02000503000000020004" pitchFamily="2" charset="0"/>
              <a:cs typeface="Helvetica Neue Medium" panose="02000503000000020004" pitchFamily="2" charset="0"/>
            </a:endParaRPr>
          </a:p>
        </p:txBody>
      </p:sp>
      <p:pic>
        <p:nvPicPr>
          <p:cNvPr id="21" name="Picture 20">
            <a:extLst>
              <a:ext uri="{FF2B5EF4-FFF2-40B4-BE49-F238E27FC236}">
                <a16:creationId xmlns:a16="http://schemas.microsoft.com/office/drawing/2014/main" id="{D63462C3-372D-D1C4-B8E8-A5B57A250A5C}"/>
              </a:ext>
            </a:extLst>
          </p:cNvPr>
          <p:cNvPicPr>
            <a:picLocks noChangeAspect="1"/>
          </p:cNvPicPr>
          <p:nvPr/>
        </p:nvPicPr>
        <p:blipFill rotWithShape="1">
          <a:blip r:embed="rId7"/>
          <a:srcRect l="535" t="127" b="74890"/>
          <a:stretch/>
        </p:blipFill>
        <p:spPr>
          <a:xfrm>
            <a:off x="8007411" y="669043"/>
            <a:ext cx="1269538" cy="1223268"/>
          </a:xfrm>
          <a:prstGeom prst="rect">
            <a:avLst/>
          </a:prstGeom>
          <a:ln>
            <a:noFill/>
          </a:ln>
          <a:effectLst/>
        </p:spPr>
      </p:pic>
      <p:sp>
        <p:nvSpPr>
          <p:cNvPr id="23" name="TextBox 22">
            <a:extLst>
              <a:ext uri="{FF2B5EF4-FFF2-40B4-BE49-F238E27FC236}">
                <a16:creationId xmlns:a16="http://schemas.microsoft.com/office/drawing/2014/main" id="{B2604BE1-9226-2DA0-8DDB-21F610E0FC5F}"/>
              </a:ext>
            </a:extLst>
          </p:cNvPr>
          <p:cNvSpPr txBox="1"/>
          <p:nvPr/>
        </p:nvSpPr>
        <p:spPr>
          <a:xfrm>
            <a:off x="7864207" y="92333"/>
            <a:ext cx="1660745" cy="584775"/>
          </a:xfrm>
          <a:prstGeom prst="rect">
            <a:avLst/>
          </a:prstGeom>
          <a:noFill/>
        </p:spPr>
        <p:txBody>
          <a:bodyPr wrap="square" lIns="91440" tIns="45720" rIns="91440" bIns="45720" rtlCol="0" anchor="t">
            <a:spAutoFit/>
          </a:bodyPr>
          <a:lstStyle/>
          <a:p>
            <a:pPr algn="ctr"/>
            <a:r>
              <a:rPr lang="en-US" sz="1600" b="1">
                <a:latin typeface="Aptos"/>
                <a:ea typeface="Helvetica Neue Medium" panose="02000503000000020004" pitchFamily="2" charset="0"/>
                <a:cs typeface="Helvetica Neue Medium" panose="02000503000000020004" pitchFamily="2" charset="0"/>
              </a:rPr>
              <a:t>Paint-By-</a:t>
            </a:r>
          </a:p>
          <a:p>
            <a:pPr algn="ctr"/>
            <a:r>
              <a:rPr lang="en-US" sz="1600" b="1">
                <a:latin typeface="Aptos"/>
                <a:ea typeface="Helvetica Neue Medium" panose="02000503000000020004" pitchFamily="2" charset="0"/>
                <a:cs typeface="Helvetica Neue Medium" panose="02000503000000020004" pitchFamily="2" charset="0"/>
              </a:rPr>
              <a:t>Example</a:t>
            </a:r>
          </a:p>
        </p:txBody>
      </p:sp>
      <p:pic>
        <p:nvPicPr>
          <p:cNvPr id="26" name="Picture 25">
            <a:extLst>
              <a:ext uri="{FF2B5EF4-FFF2-40B4-BE49-F238E27FC236}">
                <a16:creationId xmlns:a16="http://schemas.microsoft.com/office/drawing/2014/main" id="{2C37F6D4-D677-6E7A-B3EC-AB7CD9854561}"/>
              </a:ext>
            </a:extLst>
          </p:cNvPr>
          <p:cNvPicPr>
            <a:picLocks noChangeAspect="1"/>
          </p:cNvPicPr>
          <p:nvPr/>
        </p:nvPicPr>
        <p:blipFill rotWithShape="1">
          <a:blip r:embed="rId7"/>
          <a:srcRect l="563" t="25173" r="-28" b="49844"/>
          <a:stretch/>
        </p:blipFill>
        <p:spPr>
          <a:xfrm>
            <a:off x="9292274" y="669043"/>
            <a:ext cx="1269539" cy="1223269"/>
          </a:xfrm>
          <a:prstGeom prst="rect">
            <a:avLst/>
          </a:prstGeom>
          <a:ln>
            <a:noFill/>
          </a:ln>
          <a:effectLst/>
        </p:spPr>
      </p:pic>
      <p:sp>
        <p:nvSpPr>
          <p:cNvPr id="28" name="TextBox 27">
            <a:extLst>
              <a:ext uri="{FF2B5EF4-FFF2-40B4-BE49-F238E27FC236}">
                <a16:creationId xmlns:a16="http://schemas.microsoft.com/office/drawing/2014/main" id="{E48E8252-8450-3788-4DA7-FB32D3785AF6}"/>
              </a:ext>
            </a:extLst>
          </p:cNvPr>
          <p:cNvSpPr txBox="1"/>
          <p:nvPr/>
        </p:nvSpPr>
        <p:spPr>
          <a:xfrm>
            <a:off x="9243103" y="338554"/>
            <a:ext cx="1367880"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IP-Adapter</a:t>
            </a:r>
          </a:p>
        </p:txBody>
      </p:sp>
      <p:sp>
        <p:nvSpPr>
          <p:cNvPr id="30" name="TextBox 29">
            <a:extLst>
              <a:ext uri="{FF2B5EF4-FFF2-40B4-BE49-F238E27FC236}">
                <a16:creationId xmlns:a16="http://schemas.microsoft.com/office/drawing/2014/main" id="{DCFA8C68-B313-4F09-D4C1-DFA3ECBA5821}"/>
              </a:ext>
            </a:extLst>
          </p:cNvPr>
          <p:cNvSpPr txBox="1"/>
          <p:nvPr/>
        </p:nvSpPr>
        <p:spPr>
          <a:xfrm>
            <a:off x="563597" y="176264"/>
            <a:ext cx="1883365"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Input image</a:t>
            </a:r>
          </a:p>
        </p:txBody>
      </p:sp>
      <p:pic>
        <p:nvPicPr>
          <p:cNvPr id="3074" name="Picture 2" descr="Taj Mahal India Pictures | Download Free Images on Unsplash">
            <a:extLst>
              <a:ext uri="{FF2B5EF4-FFF2-40B4-BE49-F238E27FC236}">
                <a16:creationId xmlns:a16="http://schemas.microsoft.com/office/drawing/2014/main" id="{366096E9-BCF8-316B-032E-67F23CBCBF6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9992" y="509023"/>
            <a:ext cx="2270582" cy="1514422"/>
          </a:xfrm>
          <a:prstGeom prst="rect">
            <a:avLst/>
          </a:prstGeom>
          <a:noFill/>
          <a:extLst>
            <a:ext uri="{909E8E84-426E-40DD-AFC4-6F175D3DCCD1}">
              <a14:hiddenFill xmlns:a14="http://schemas.microsoft.com/office/drawing/2010/main">
                <a:solidFill>
                  <a:srgbClr val="FFFFFF"/>
                </a:solidFill>
              </a14:hiddenFill>
            </a:ext>
          </a:extLst>
        </p:spPr>
      </p:pic>
      <p:sp>
        <p:nvSpPr>
          <p:cNvPr id="48" name="Oval 47">
            <a:extLst>
              <a:ext uri="{FF2B5EF4-FFF2-40B4-BE49-F238E27FC236}">
                <a16:creationId xmlns:a16="http://schemas.microsoft.com/office/drawing/2014/main" id="{7AD2F35F-15CC-57DE-EDA4-F3E21E618A5D}"/>
              </a:ext>
            </a:extLst>
          </p:cNvPr>
          <p:cNvSpPr/>
          <p:nvPr/>
        </p:nvSpPr>
        <p:spPr>
          <a:xfrm>
            <a:off x="1227251" y="967175"/>
            <a:ext cx="560474" cy="560474"/>
          </a:xfrm>
          <a:prstGeom prst="ellipse">
            <a:avLst/>
          </a:prstGeom>
          <a:noFill/>
          <a:ln>
            <a:solidFill>
              <a:srgbClr val="F804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0" name="Rectangle 49">
            <a:extLst>
              <a:ext uri="{FF2B5EF4-FFF2-40B4-BE49-F238E27FC236}">
                <a16:creationId xmlns:a16="http://schemas.microsoft.com/office/drawing/2014/main" id="{AB89FCBF-0304-255F-734C-877F5B357487}"/>
              </a:ext>
            </a:extLst>
          </p:cNvPr>
          <p:cNvSpPr/>
          <p:nvPr/>
        </p:nvSpPr>
        <p:spPr>
          <a:xfrm>
            <a:off x="1186865" y="924249"/>
            <a:ext cx="648908" cy="648908"/>
          </a:xfrm>
          <a:prstGeom prst="rect">
            <a:avLst/>
          </a:prstGeom>
          <a:noFill/>
          <a:ln>
            <a:solidFill>
              <a:srgbClr val="0400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pic>
        <p:nvPicPr>
          <p:cNvPr id="8" name="Picture 7" descr="A room with chairs and tables&#10;&#10;Description automatically generated">
            <a:extLst>
              <a:ext uri="{FF2B5EF4-FFF2-40B4-BE49-F238E27FC236}">
                <a16:creationId xmlns:a16="http://schemas.microsoft.com/office/drawing/2014/main" id="{5E19C460-8F9A-ACDC-992C-E09C68A85EC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9991" y="2063967"/>
            <a:ext cx="2270582" cy="1512242"/>
          </a:xfrm>
          <a:prstGeom prst="rect">
            <a:avLst/>
          </a:prstGeom>
        </p:spPr>
      </p:pic>
      <p:pic>
        <p:nvPicPr>
          <p:cNvPr id="10" name="Picture 9" descr="A close-up of a statue&#10;&#10;Description automatically generated">
            <a:extLst>
              <a:ext uri="{FF2B5EF4-FFF2-40B4-BE49-F238E27FC236}">
                <a16:creationId xmlns:a16="http://schemas.microsoft.com/office/drawing/2014/main" id="{B196B61C-A194-AE61-5DB1-DE84CD26664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9990" y="3616730"/>
            <a:ext cx="2270582" cy="1512243"/>
          </a:xfrm>
          <a:prstGeom prst="rect">
            <a:avLst/>
          </a:prstGeom>
        </p:spPr>
      </p:pic>
      <p:pic>
        <p:nvPicPr>
          <p:cNvPr id="12" name="Picture 11" descr="A train on the tracks with trees in the background&#10;&#10;Description automatically generated">
            <a:extLst>
              <a:ext uri="{FF2B5EF4-FFF2-40B4-BE49-F238E27FC236}">
                <a16:creationId xmlns:a16="http://schemas.microsoft.com/office/drawing/2014/main" id="{0FD963D1-A962-1067-5B20-A08FDE2D12D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69990" y="5169494"/>
            <a:ext cx="2270581" cy="1512242"/>
          </a:xfrm>
          <a:prstGeom prst="rect">
            <a:avLst/>
          </a:prstGeom>
        </p:spPr>
      </p:pic>
      <p:pic>
        <p:nvPicPr>
          <p:cNvPr id="14" name="Picture 13" descr="A group of silver objects on a table&#10;&#10;Description automatically generated">
            <a:extLst>
              <a:ext uri="{FF2B5EF4-FFF2-40B4-BE49-F238E27FC236}">
                <a16:creationId xmlns:a16="http://schemas.microsoft.com/office/drawing/2014/main" id="{B6CCB857-31B3-140C-90E2-18BCC450FA06}"/>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885226" y="2195909"/>
            <a:ext cx="1270800" cy="1270800"/>
          </a:xfrm>
          <a:prstGeom prst="rect">
            <a:avLst/>
          </a:prstGeom>
        </p:spPr>
      </p:pic>
      <p:pic>
        <p:nvPicPr>
          <p:cNvPr id="16" name="Picture 15" descr="A room with a table and chairs&#10;&#10;Description automatically generated">
            <a:extLst>
              <a:ext uri="{FF2B5EF4-FFF2-40B4-BE49-F238E27FC236}">
                <a16:creationId xmlns:a16="http://schemas.microsoft.com/office/drawing/2014/main" id="{70848020-4DE1-4F09-AFC7-2BE53CD978F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738696" y="2195909"/>
            <a:ext cx="1270800" cy="1270800"/>
          </a:xfrm>
          <a:prstGeom prst="rect">
            <a:avLst/>
          </a:prstGeom>
        </p:spPr>
      </p:pic>
      <p:pic>
        <p:nvPicPr>
          <p:cNvPr id="18" name="Picture 17" descr="A mirror ball on a chair&#10;&#10;Description automatically generated">
            <a:extLst>
              <a:ext uri="{FF2B5EF4-FFF2-40B4-BE49-F238E27FC236}">
                <a16:creationId xmlns:a16="http://schemas.microsoft.com/office/drawing/2014/main" id="{27061317-39E4-8CDA-DA85-2E452977016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454206" y="2195909"/>
            <a:ext cx="1270800" cy="1270800"/>
          </a:xfrm>
          <a:prstGeom prst="rect">
            <a:avLst/>
          </a:prstGeom>
        </p:spPr>
      </p:pic>
      <p:pic>
        <p:nvPicPr>
          <p:cNvPr id="20" name="Picture 19" descr="A large grey ball in a room&#10;&#10;Description automatically generated">
            <a:extLst>
              <a:ext uri="{FF2B5EF4-FFF2-40B4-BE49-F238E27FC236}">
                <a16:creationId xmlns:a16="http://schemas.microsoft.com/office/drawing/2014/main" id="{0B3E6865-DF87-7082-7A30-87C0E2689404}"/>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9307676" y="2195909"/>
            <a:ext cx="1270800" cy="1270800"/>
          </a:xfrm>
          <a:prstGeom prst="rect">
            <a:avLst/>
          </a:prstGeom>
        </p:spPr>
      </p:pic>
      <p:pic>
        <p:nvPicPr>
          <p:cNvPr id="22" name="Picture 21" descr="A room with a round table and chairs&#10;&#10;Description automatically generated">
            <a:extLst>
              <a:ext uri="{FF2B5EF4-FFF2-40B4-BE49-F238E27FC236}">
                <a16:creationId xmlns:a16="http://schemas.microsoft.com/office/drawing/2014/main" id="{5204C326-E841-38BB-E23F-0D51B4A5C3F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8023186" y="2195909"/>
            <a:ext cx="1270800" cy="1270800"/>
          </a:xfrm>
          <a:prstGeom prst="rect">
            <a:avLst/>
          </a:prstGeom>
        </p:spPr>
      </p:pic>
      <p:pic>
        <p:nvPicPr>
          <p:cNvPr id="24" name="Picture 23" descr="A mirror ball on a table&#10;&#10;Description automatically generated">
            <a:extLst>
              <a:ext uri="{FF2B5EF4-FFF2-40B4-BE49-F238E27FC236}">
                <a16:creationId xmlns:a16="http://schemas.microsoft.com/office/drawing/2014/main" id="{1E56AF2F-1C27-B021-F022-CFD64764D00D}"/>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4169716" y="2195909"/>
            <a:ext cx="1270800" cy="1270800"/>
          </a:xfrm>
          <a:prstGeom prst="rect">
            <a:avLst/>
          </a:prstGeom>
        </p:spPr>
      </p:pic>
      <p:pic>
        <p:nvPicPr>
          <p:cNvPr id="27" name="Picture 26" descr="A circular object with a circular frame&#10;&#10;Description automatically generated with medium confidence">
            <a:extLst>
              <a:ext uri="{FF2B5EF4-FFF2-40B4-BE49-F238E27FC236}">
                <a16:creationId xmlns:a16="http://schemas.microsoft.com/office/drawing/2014/main" id="{F8544D2F-4392-F6CB-36B4-B8710E7BE3C1}"/>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885226" y="3747390"/>
            <a:ext cx="1270800" cy="1270800"/>
          </a:xfrm>
          <a:prstGeom prst="rect">
            <a:avLst/>
          </a:prstGeom>
        </p:spPr>
      </p:pic>
      <p:pic>
        <p:nvPicPr>
          <p:cNvPr id="29" name="Picture 28" descr="A close-up of a statue&#10;&#10;Description automatically generated">
            <a:extLst>
              <a:ext uri="{FF2B5EF4-FFF2-40B4-BE49-F238E27FC236}">
                <a16:creationId xmlns:a16="http://schemas.microsoft.com/office/drawing/2014/main" id="{E0FA46BB-37C8-19D4-4083-1FB17EF4CA32}"/>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6738696" y="3747390"/>
            <a:ext cx="1270800" cy="1270800"/>
          </a:xfrm>
          <a:prstGeom prst="rect">
            <a:avLst/>
          </a:prstGeom>
        </p:spPr>
      </p:pic>
      <p:pic>
        <p:nvPicPr>
          <p:cNvPr id="31" name="Picture 30" descr="A close-up of a metal ball&#10;&#10;Description automatically generated">
            <a:extLst>
              <a:ext uri="{FF2B5EF4-FFF2-40B4-BE49-F238E27FC236}">
                <a16:creationId xmlns:a16="http://schemas.microsoft.com/office/drawing/2014/main" id="{C3E8A31F-BBD2-E366-8459-46525AF22210}"/>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5454206" y="3747390"/>
            <a:ext cx="1270800" cy="1270800"/>
          </a:xfrm>
          <a:prstGeom prst="rect">
            <a:avLst/>
          </a:prstGeom>
        </p:spPr>
      </p:pic>
      <p:pic>
        <p:nvPicPr>
          <p:cNvPr id="32" name="Picture 31" descr="A circular object with a building in the middle&#10;&#10;Description automatically generated">
            <a:extLst>
              <a:ext uri="{FF2B5EF4-FFF2-40B4-BE49-F238E27FC236}">
                <a16:creationId xmlns:a16="http://schemas.microsoft.com/office/drawing/2014/main" id="{A080B3D7-BC26-1F68-D72D-F7ED5F1C8F08}"/>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9307676" y="3747390"/>
            <a:ext cx="1270800" cy="1270800"/>
          </a:xfrm>
          <a:prstGeom prst="rect">
            <a:avLst/>
          </a:prstGeom>
        </p:spPr>
      </p:pic>
      <p:pic>
        <p:nvPicPr>
          <p:cNvPr id="33" name="Picture 32" descr="A golden ball with a red circle around it&#10;&#10;Description automatically generated">
            <a:extLst>
              <a:ext uri="{FF2B5EF4-FFF2-40B4-BE49-F238E27FC236}">
                <a16:creationId xmlns:a16="http://schemas.microsoft.com/office/drawing/2014/main" id="{61AF5EC1-B851-3AFE-2B4A-7E67BCD85785}"/>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8023186" y="3747390"/>
            <a:ext cx="1270800" cy="1270800"/>
          </a:xfrm>
          <a:prstGeom prst="rect">
            <a:avLst/>
          </a:prstGeom>
        </p:spPr>
      </p:pic>
      <p:pic>
        <p:nvPicPr>
          <p:cNvPr id="34" name="Picture 33" descr="A close-up of a sphere&#10;&#10;Description automatically generated">
            <a:extLst>
              <a:ext uri="{FF2B5EF4-FFF2-40B4-BE49-F238E27FC236}">
                <a16:creationId xmlns:a16="http://schemas.microsoft.com/office/drawing/2014/main" id="{86D255FF-48E3-803A-7C61-7643CD36C49D}"/>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4169716" y="3747390"/>
            <a:ext cx="1270800" cy="1270800"/>
          </a:xfrm>
          <a:prstGeom prst="rect">
            <a:avLst/>
          </a:prstGeom>
        </p:spPr>
      </p:pic>
      <p:pic>
        <p:nvPicPr>
          <p:cNvPr id="36" name="Picture 35" descr="A mirror ball with trees in the background&#10;&#10;Description automatically generated">
            <a:extLst>
              <a:ext uri="{FF2B5EF4-FFF2-40B4-BE49-F238E27FC236}">
                <a16:creationId xmlns:a16="http://schemas.microsoft.com/office/drawing/2014/main" id="{96DCD9F6-4E35-957E-C76A-E326C3328E35}"/>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2885226" y="5349750"/>
            <a:ext cx="1270800" cy="1270800"/>
          </a:xfrm>
          <a:prstGeom prst="rect">
            <a:avLst/>
          </a:prstGeom>
        </p:spPr>
      </p:pic>
      <p:pic>
        <p:nvPicPr>
          <p:cNvPr id="38" name="Picture 37" descr="A tree with orange and yellow leaves&#10;&#10;Description automatically generated">
            <a:extLst>
              <a:ext uri="{FF2B5EF4-FFF2-40B4-BE49-F238E27FC236}">
                <a16:creationId xmlns:a16="http://schemas.microsoft.com/office/drawing/2014/main" id="{3A22D4F2-AD63-16AF-CE1A-E87E47BEAEDC}"/>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6738696" y="5349750"/>
            <a:ext cx="1270800" cy="1270800"/>
          </a:xfrm>
          <a:prstGeom prst="rect">
            <a:avLst/>
          </a:prstGeom>
        </p:spPr>
      </p:pic>
      <p:pic>
        <p:nvPicPr>
          <p:cNvPr id="39" name="Picture 38" descr="A silver ball with a red circle around it&#10;&#10;Description automatically generated">
            <a:extLst>
              <a:ext uri="{FF2B5EF4-FFF2-40B4-BE49-F238E27FC236}">
                <a16:creationId xmlns:a16="http://schemas.microsoft.com/office/drawing/2014/main" id="{2BEA06B1-9F80-4904-5218-B449A731B040}"/>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5454206" y="5349750"/>
            <a:ext cx="1270800" cy="1270800"/>
          </a:xfrm>
          <a:prstGeom prst="rect">
            <a:avLst/>
          </a:prstGeom>
        </p:spPr>
      </p:pic>
      <p:pic>
        <p:nvPicPr>
          <p:cNvPr id="40" name="Picture 39" descr="A reflection of a blue sky in a circle&#10;&#10;Description automatically generated">
            <a:extLst>
              <a:ext uri="{FF2B5EF4-FFF2-40B4-BE49-F238E27FC236}">
                <a16:creationId xmlns:a16="http://schemas.microsoft.com/office/drawing/2014/main" id="{4F075B98-A716-5F52-5369-C5EF948982E0}"/>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9307676" y="5349750"/>
            <a:ext cx="1270800" cy="1270800"/>
          </a:xfrm>
          <a:prstGeom prst="rect">
            <a:avLst/>
          </a:prstGeom>
        </p:spPr>
      </p:pic>
      <p:pic>
        <p:nvPicPr>
          <p:cNvPr id="41" name="Picture 40" descr="A mirror ball in a tunnel of trees&#10;&#10;Description automatically generated">
            <a:extLst>
              <a:ext uri="{FF2B5EF4-FFF2-40B4-BE49-F238E27FC236}">
                <a16:creationId xmlns:a16="http://schemas.microsoft.com/office/drawing/2014/main" id="{DE7D161E-140C-93CF-6FDE-77402899B8FE}"/>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8023186" y="5349750"/>
            <a:ext cx="1270800" cy="1270800"/>
          </a:xfrm>
          <a:prstGeom prst="rect">
            <a:avLst/>
          </a:prstGeom>
        </p:spPr>
      </p:pic>
      <p:pic>
        <p:nvPicPr>
          <p:cNvPr id="42" name="Picture 41" descr="A reflection of a reflection of a tree in a mirror&#10;&#10;Description automatically generated">
            <a:extLst>
              <a:ext uri="{FF2B5EF4-FFF2-40B4-BE49-F238E27FC236}">
                <a16:creationId xmlns:a16="http://schemas.microsoft.com/office/drawing/2014/main" id="{D13D325B-B26E-DED7-4492-4F1046799D63}"/>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4169716" y="5349750"/>
            <a:ext cx="1270800" cy="1270800"/>
          </a:xfrm>
          <a:prstGeom prst="rect">
            <a:avLst/>
          </a:prstGeom>
        </p:spPr>
      </p:pic>
      <p:sp>
        <p:nvSpPr>
          <p:cNvPr id="2" name="Slide Number Placeholder 1">
            <a:extLst>
              <a:ext uri="{FF2B5EF4-FFF2-40B4-BE49-F238E27FC236}">
                <a16:creationId xmlns:a16="http://schemas.microsoft.com/office/drawing/2014/main" id="{2681E722-E4F6-AA0B-C1F2-E4F31BDF8C72}"/>
              </a:ext>
            </a:extLst>
          </p:cNvPr>
          <p:cNvSpPr>
            <a:spLocks noGrp="1"/>
          </p:cNvSpPr>
          <p:nvPr>
            <p:ph type="sldNum" sz="quarter" idx="12"/>
          </p:nvPr>
        </p:nvSpPr>
        <p:spPr/>
        <p:txBody>
          <a:bodyPr/>
          <a:lstStyle/>
          <a:p>
            <a:fld id="{E394BC53-F50D-41DF-BD71-678A190C5E2B}" type="slidenum">
              <a:rPr lang="en-US" smtClean="0"/>
              <a:t>7</a:t>
            </a:fld>
            <a:endParaRPr lang="en-US"/>
          </a:p>
        </p:txBody>
      </p:sp>
      <p:sp>
        <p:nvSpPr>
          <p:cNvPr id="46" name="TextBox 45">
            <a:extLst>
              <a:ext uri="{FF2B5EF4-FFF2-40B4-BE49-F238E27FC236}">
                <a16:creationId xmlns:a16="http://schemas.microsoft.com/office/drawing/2014/main" id="{80303AF2-F03A-B9DE-0A2F-BD603FF86381}"/>
              </a:ext>
            </a:extLst>
          </p:cNvPr>
          <p:cNvSpPr txBox="1"/>
          <p:nvPr/>
        </p:nvSpPr>
        <p:spPr>
          <a:xfrm>
            <a:off x="10682421" y="276998"/>
            <a:ext cx="1090294" cy="400110"/>
          </a:xfrm>
          <a:prstGeom prst="rect">
            <a:avLst/>
          </a:prstGeom>
          <a:noFill/>
        </p:spPr>
        <p:txBody>
          <a:bodyPr wrap="square" rtlCol="0">
            <a:spAutoFit/>
          </a:bodyPr>
          <a:lstStyle/>
          <a:p>
            <a:pPr algn="ctr"/>
            <a:r>
              <a:rPr lang="en-US" sz="2000" b="1">
                <a:solidFill>
                  <a:srgbClr val="FF0000"/>
                </a:solidFill>
                <a:latin typeface="Aptos"/>
                <a:ea typeface="Helvetica Neue Medium" panose="02000503000000020004" pitchFamily="2" charset="0"/>
                <a:cs typeface="Helvetica Neue Medium" panose="02000503000000020004" pitchFamily="2" charset="0"/>
              </a:rPr>
              <a:t>Ours</a:t>
            </a:r>
          </a:p>
        </p:txBody>
      </p:sp>
      <p:pic>
        <p:nvPicPr>
          <p:cNvPr id="47" name="Picture 46" descr="A mirror ball in a room&#10;&#10;Description automatically generated">
            <a:extLst>
              <a:ext uri="{FF2B5EF4-FFF2-40B4-BE49-F238E27FC236}">
                <a16:creationId xmlns:a16="http://schemas.microsoft.com/office/drawing/2014/main" id="{7BE119FB-70B1-6D71-20E2-463382E1E49A}"/>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10592168" y="2195909"/>
            <a:ext cx="1270800" cy="1270800"/>
          </a:xfrm>
          <a:prstGeom prst="rect">
            <a:avLst/>
          </a:prstGeom>
        </p:spPr>
      </p:pic>
      <p:pic>
        <p:nvPicPr>
          <p:cNvPr id="49" name="Picture 48" descr="A close-up of a reflection of a desert landscape&#10;&#10;Description automatically generated">
            <a:extLst>
              <a:ext uri="{FF2B5EF4-FFF2-40B4-BE49-F238E27FC236}">
                <a16:creationId xmlns:a16="http://schemas.microsoft.com/office/drawing/2014/main" id="{6AB9B7EA-EC4A-017F-98DA-CBE5F72075DA}"/>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0592168" y="3747390"/>
            <a:ext cx="1270800" cy="1270800"/>
          </a:xfrm>
          <a:prstGeom prst="rect">
            <a:avLst/>
          </a:prstGeom>
        </p:spPr>
      </p:pic>
      <p:pic>
        <p:nvPicPr>
          <p:cNvPr id="51" name="Picture 50" descr="A mirror ball with trees in the background&#10;&#10;Description automatically generated">
            <a:extLst>
              <a:ext uri="{FF2B5EF4-FFF2-40B4-BE49-F238E27FC236}">
                <a16:creationId xmlns:a16="http://schemas.microsoft.com/office/drawing/2014/main" id="{58C1171B-A964-BCAA-AB57-8AB6F8C28C5F}"/>
              </a:ext>
            </a:extLst>
          </p:cNvPr>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10592168" y="5349750"/>
            <a:ext cx="1270800" cy="1270800"/>
          </a:xfrm>
          <a:prstGeom prst="rect">
            <a:avLst/>
          </a:prstGeom>
        </p:spPr>
      </p:pic>
      <p:pic>
        <p:nvPicPr>
          <p:cNvPr id="54" name="Picture 53" descr="A reflection of a building in a mirror&#10;&#10;Description automatically generated">
            <a:extLst>
              <a:ext uri="{FF2B5EF4-FFF2-40B4-BE49-F238E27FC236}">
                <a16:creationId xmlns:a16="http://schemas.microsoft.com/office/drawing/2014/main" id="{3B28869C-D658-B935-40EA-9A2C7BECA394}"/>
              </a:ext>
            </a:extLst>
          </p:cNvPr>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10577138" y="672361"/>
            <a:ext cx="1269537" cy="1219373"/>
          </a:xfrm>
          <a:prstGeom prst="rect">
            <a:avLst/>
          </a:prstGeom>
        </p:spPr>
      </p:pic>
      <p:pic>
        <p:nvPicPr>
          <p:cNvPr id="4" name="mp3-output-ttsfree(dot)com (59)">
            <a:hlinkClick r:id="" action="ppaction://media"/>
            <a:extLst>
              <a:ext uri="{FF2B5EF4-FFF2-40B4-BE49-F238E27FC236}">
                <a16:creationId xmlns:a16="http://schemas.microsoft.com/office/drawing/2014/main" id="{7CEEBF66-1A9D-F14B-4C44-3DBFB47E24AD}"/>
              </a:ext>
            </a:extLst>
          </p:cNvPr>
          <p:cNvPicPr>
            <a:picLocks noChangeAspect="1"/>
          </p:cNvPicPr>
          <p:nvPr>
            <a:audioFile r:link="rId2"/>
            <p:extLst>
              <p:ext uri="{DAA4B4D4-6D71-4841-9C94-3DE7FCFB9230}">
                <p14:media xmlns:p14="http://schemas.microsoft.com/office/powerpoint/2010/main" r:embed="rId1"/>
              </p:ext>
            </p:extLst>
          </p:nvPr>
        </p:nvPicPr>
        <p:blipFill>
          <a:blip r:embed="rId34"/>
          <a:stretch>
            <a:fillRect/>
          </a:stretch>
        </p:blipFill>
        <p:spPr>
          <a:xfrm>
            <a:off x="0" y="7489825"/>
            <a:ext cx="609600" cy="609600"/>
          </a:xfrm>
          <a:prstGeom prst="rect">
            <a:avLst/>
          </a:prstGeom>
        </p:spPr>
      </p:pic>
    </p:spTree>
    <p:extLst>
      <p:ext uri="{BB962C8B-B14F-4D97-AF65-F5344CB8AC3E}">
        <p14:creationId xmlns:p14="http://schemas.microsoft.com/office/powerpoint/2010/main" val="2187471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161F21-2209-0C8A-A1B9-85A4BA31638C}"/>
              </a:ext>
            </a:extLst>
          </p:cNvPr>
          <p:cNvPicPr>
            <a:picLocks noChangeAspect="1"/>
          </p:cNvPicPr>
          <p:nvPr/>
        </p:nvPicPr>
        <p:blipFill rotWithShape="1">
          <a:blip r:embed="rId5"/>
          <a:srcRect l="751" t="457" r="743" b="50046"/>
          <a:stretch/>
        </p:blipFill>
        <p:spPr>
          <a:xfrm>
            <a:off x="4167285" y="669043"/>
            <a:ext cx="1266990" cy="1222692"/>
          </a:xfrm>
          <a:prstGeom prst="rect">
            <a:avLst/>
          </a:prstGeom>
          <a:ln>
            <a:noFill/>
          </a:ln>
          <a:effectLst/>
        </p:spPr>
      </p:pic>
      <p:pic>
        <p:nvPicPr>
          <p:cNvPr id="5" name="Picture 4">
            <a:extLst>
              <a:ext uri="{FF2B5EF4-FFF2-40B4-BE49-F238E27FC236}">
                <a16:creationId xmlns:a16="http://schemas.microsoft.com/office/drawing/2014/main" id="{F0277E72-DE54-2C67-E6B0-DB2AC75BAAE7}"/>
              </a:ext>
            </a:extLst>
          </p:cNvPr>
          <p:cNvPicPr>
            <a:picLocks noChangeAspect="1"/>
          </p:cNvPicPr>
          <p:nvPr/>
        </p:nvPicPr>
        <p:blipFill rotWithShape="1">
          <a:blip r:embed="rId6"/>
          <a:srcRect l="655" t="464" r="50252"/>
          <a:stretch/>
        </p:blipFill>
        <p:spPr>
          <a:xfrm>
            <a:off x="2885226" y="669043"/>
            <a:ext cx="1266733" cy="1222692"/>
          </a:xfrm>
          <a:prstGeom prst="rect">
            <a:avLst/>
          </a:prstGeom>
          <a:ln>
            <a:noFill/>
          </a:ln>
          <a:effectLst/>
        </p:spPr>
      </p:pic>
      <p:sp>
        <p:nvSpPr>
          <p:cNvPr id="7" name="TextBox 6">
            <a:extLst>
              <a:ext uri="{FF2B5EF4-FFF2-40B4-BE49-F238E27FC236}">
                <a16:creationId xmlns:a16="http://schemas.microsoft.com/office/drawing/2014/main" id="{B7C3E809-A3A0-082F-EF74-FEBC771D2328}"/>
              </a:ext>
            </a:extLst>
          </p:cNvPr>
          <p:cNvSpPr txBox="1"/>
          <p:nvPr/>
        </p:nvSpPr>
        <p:spPr>
          <a:xfrm>
            <a:off x="4086510" y="92333"/>
            <a:ext cx="1431735" cy="584775"/>
          </a:xfrm>
          <a:prstGeom prst="rect">
            <a:avLst/>
          </a:prstGeom>
          <a:noFill/>
        </p:spPr>
        <p:txBody>
          <a:bodyPr wrap="square" lIns="91440" tIns="45720" rIns="91440" bIns="45720" anchor="t">
            <a:spAutoFit/>
          </a:bodyPr>
          <a:lstStyle/>
          <a:p>
            <a:pPr algn="ctr"/>
            <a:r>
              <a:rPr lang="en-US" sz="1600" b="1">
                <a:solidFill>
                  <a:schemeClr val="accent4"/>
                </a:solidFill>
              </a:rPr>
              <a:t>Stable </a:t>
            </a:r>
          </a:p>
          <a:p>
            <a:pPr algn="ctr"/>
            <a:r>
              <a:rPr lang="en-US" sz="1600" b="1">
                <a:solidFill>
                  <a:schemeClr val="accent4"/>
                </a:solidFill>
              </a:rPr>
              <a:t>Diffusion XL</a:t>
            </a:r>
          </a:p>
        </p:txBody>
      </p:sp>
      <p:sp>
        <p:nvSpPr>
          <p:cNvPr id="9" name="TextBox 8">
            <a:extLst>
              <a:ext uri="{FF2B5EF4-FFF2-40B4-BE49-F238E27FC236}">
                <a16:creationId xmlns:a16="http://schemas.microsoft.com/office/drawing/2014/main" id="{8459C650-D417-5269-0E48-EA1125680CB5}"/>
              </a:ext>
            </a:extLst>
          </p:cNvPr>
          <p:cNvSpPr txBox="1"/>
          <p:nvPr/>
        </p:nvSpPr>
        <p:spPr>
          <a:xfrm>
            <a:off x="2772554" y="92333"/>
            <a:ext cx="1594601" cy="584775"/>
          </a:xfrm>
          <a:prstGeom prst="rect">
            <a:avLst/>
          </a:prstGeom>
          <a:noFill/>
        </p:spPr>
        <p:txBody>
          <a:bodyPr wrap="square" rtlCol="0">
            <a:spAutoFit/>
          </a:bodyPr>
          <a:lstStyle/>
          <a:p>
            <a:pPr algn="ctr"/>
            <a:r>
              <a:rPr lang="en-US" sz="1600" b="1">
                <a:solidFill>
                  <a:schemeClr val="accent4"/>
                </a:solidFill>
                <a:latin typeface="Aptos"/>
                <a:ea typeface="Helvetica Neue Medium" panose="02000503000000020004" pitchFamily="2" charset="0"/>
                <a:cs typeface="Helvetica Neue Medium" panose="02000503000000020004" pitchFamily="2" charset="0"/>
              </a:rPr>
              <a:t>Blended</a:t>
            </a:r>
          </a:p>
          <a:p>
            <a:pPr algn="ctr"/>
            <a:r>
              <a:rPr lang="en-US" sz="1600" b="1">
                <a:solidFill>
                  <a:schemeClr val="accent4"/>
                </a:solidFill>
                <a:latin typeface="Aptos"/>
                <a:ea typeface="Helvetica Neue Medium" panose="02000503000000020004" pitchFamily="2" charset="0"/>
                <a:cs typeface="Helvetica Neue Medium" panose="02000503000000020004" pitchFamily="2" charset="0"/>
              </a:rPr>
              <a:t>Diffusion</a:t>
            </a:r>
          </a:p>
        </p:txBody>
      </p:sp>
      <p:pic>
        <p:nvPicPr>
          <p:cNvPr id="11" name="Picture 10">
            <a:extLst>
              <a:ext uri="{FF2B5EF4-FFF2-40B4-BE49-F238E27FC236}">
                <a16:creationId xmlns:a16="http://schemas.microsoft.com/office/drawing/2014/main" id="{5731D9D1-CEBA-E73A-D370-858FF55E5C03}"/>
              </a:ext>
            </a:extLst>
          </p:cNvPr>
          <p:cNvPicPr>
            <a:picLocks noChangeAspect="1"/>
          </p:cNvPicPr>
          <p:nvPr/>
        </p:nvPicPr>
        <p:blipFill rotWithShape="1">
          <a:blip r:embed="rId7"/>
          <a:srcRect l="1157" t="75275" r="312" b="-235"/>
          <a:stretch/>
        </p:blipFill>
        <p:spPr>
          <a:xfrm>
            <a:off x="5449602" y="677108"/>
            <a:ext cx="1257617" cy="1222115"/>
          </a:xfrm>
          <a:prstGeom prst="rect">
            <a:avLst/>
          </a:prstGeom>
          <a:ln>
            <a:noFill/>
          </a:ln>
          <a:effectLst/>
        </p:spPr>
      </p:pic>
      <p:sp>
        <p:nvSpPr>
          <p:cNvPr id="15" name="TextBox 14">
            <a:extLst>
              <a:ext uri="{FF2B5EF4-FFF2-40B4-BE49-F238E27FC236}">
                <a16:creationId xmlns:a16="http://schemas.microsoft.com/office/drawing/2014/main" id="{6FAADC45-49C0-72DC-2078-33FE92EE8C5B}"/>
              </a:ext>
            </a:extLst>
          </p:cNvPr>
          <p:cNvSpPr txBox="1"/>
          <p:nvPr/>
        </p:nvSpPr>
        <p:spPr>
          <a:xfrm>
            <a:off x="5457658" y="92333"/>
            <a:ext cx="1257380" cy="584775"/>
          </a:xfrm>
          <a:prstGeom prst="rect">
            <a:avLst/>
          </a:prstGeom>
          <a:noFill/>
        </p:spPr>
        <p:txBody>
          <a:bodyPr wrap="square">
            <a:spAutoFit/>
          </a:bodyPr>
          <a:lstStyle/>
          <a:p>
            <a:pPr algn="ctr"/>
            <a:r>
              <a:rPr lang="en-US" sz="1600" b="1"/>
              <a:t>Adobe</a:t>
            </a:r>
          </a:p>
          <a:p>
            <a:pPr algn="ctr"/>
            <a:r>
              <a:rPr lang="en-US" sz="1600" b="1"/>
              <a:t>Firefly</a:t>
            </a:r>
          </a:p>
        </p:txBody>
      </p:sp>
      <p:pic>
        <p:nvPicPr>
          <p:cNvPr id="17" name="Picture 16">
            <a:extLst>
              <a:ext uri="{FF2B5EF4-FFF2-40B4-BE49-F238E27FC236}">
                <a16:creationId xmlns:a16="http://schemas.microsoft.com/office/drawing/2014/main" id="{3BC41367-F14D-8868-1C42-A86097DDCB5B}"/>
              </a:ext>
            </a:extLst>
          </p:cNvPr>
          <p:cNvPicPr>
            <a:picLocks noChangeAspect="1"/>
          </p:cNvPicPr>
          <p:nvPr/>
        </p:nvPicPr>
        <p:blipFill rotWithShape="1">
          <a:blip r:embed="rId7"/>
          <a:srcRect l="907" t="50208" r="-372" b="24809"/>
          <a:stretch/>
        </p:blipFill>
        <p:spPr>
          <a:xfrm>
            <a:off x="6722546" y="669043"/>
            <a:ext cx="1269538" cy="1223268"/>
          </a:xfrm>
          <a:prstGeom prst="rect">
            <a:avLst/>
          </a:prstGeom>
          <a:ln>
            <a:noFill/>
          </a:ln>
          <a:effectLst/>
        </p:spPr>
      </p:pic>
      <p:sp>
        <p:nvSpPr>
          <p:cNvPr id="19" name="TextBox 18">
            <a:extLst>
              <a:ext uri="{FF2B5EF4-FFF2-40B4-BE49-F238E27FC236}">
                <a16:creationId xmlns:a16="http://schemas.microsoft.com/office/drawing/2014/main" id="{8BF5832B-5460-0504-6616-898B960BDE56}"/>
              </a:ext>
            </a:extLst>
          </p:cNvPr>
          <p:cNvSpPr txBox="1"/>
          <p:nvPr/>
        </p:nvSpPr>
        <p:spPr>
          <a:xfrm>
            <a:off x="6857387" y="338554"/>
            <a:ext cx="1045224" cy="338554"/>
          </a:xfrm>
          <a:prstGeom prst="rect">
            <a:avLst/>
          </a:prstGeom>
          <a:noFill/>
        </p:spPr>
        <p:txBody>
          <a:bodyPr wrap="square" rtlCol="0">
            <a:spAutoFit/>
          </a:bodyPr>
          <a:lstStyle/>
          <a:p>
            <a:pPr algn="ctr"/>
            <a:r>
              <a:rPr lang="en-US" sz="1600" b="1">
                <a:latin typeface="Aptos"/>
              </a:rPr>
              <a:t>DALL·E2 </a:t>
            </a:r>
            <a:endParaRPr lang="en-US" sz="1600" b="1">
              <a:latin typeface="Aptos"/>
              <a:ea typeface="Helvetica Neue Medium" panose="02000503000000020004" pitchFamily="2" charset="0"/>
              <a:cs typeface="Helvetica Neue Medium" panose="02000503000000020004" pitchFamily="2" charset="0"/>
            </a:endParaRPr>
          </a:p>
        </p:txBody>
      </p:sp>
      <p:pic>
        <p:nvPicPr>
          <p:cNvPr id="21" name="Picture 20">
            <a:extLst>
              <a:ext uri="{FF2B5EF4-FFF2-40B4-BE49-F238E27FC236}">
                <a16:creationId xmlns:a16="http://schemas.microsoft.com/office/drawing/2014/main" id="{D63462C3-372D-D1C4-B8E8-A5B57A250A5C}"/>
              </a:ext>
            </a:extLst>
          </p:cNvPr>
          <p:cNvPicPr>
            <a:picLocks noChangeAspect="1"/>
          </p:cNvPicPr>
          <p:nvPr/>
        </p:nvPicPr>
        <p:blipFill rotWithShape="1">
          <a:blip r:embed="rId7"/>
          <a:srcRect l="535" t="127" b="74890"/>
          <a:stretch/>
        </p:blipFill>
        <p:spPr>
          <a:xfrm>
            <a:off x="8007411" y="669043"/>
            <a:ext cx="1269538" cy="1223268"/>
          </a:xfrm>
          <a:prstGeom prst="rect">
            <a:avLst/>
          </a:prstGeom>
          <a:ln>
            <a:noFill/>
          </a:ln>
          <a:effectLst/>
        </p:spPr>
      </p:pic>
      <p:sp>
        <p:nvSpPr>
          <p:cNvPr id="23" name="TextBox 22">
            <a:extLst>
              <a:ext uri="{FF2B5EF4-FFF2-40B4-BE49-F238E27FC236}">
                <a16:creationId xmlns:a16="http://schemas.microsoft.com/office/drawing/2014/main" id="{B2604BE1-9226-2DA0-8DDB-21F610E0FC5F}"/>
              </a:ext>
            </a:extLst>
          </p:cNvPr>
          <p:cNvSpPr txBox="1"/>
          <p:nvPr/>
        </p:nvSpPr>
        <p:spPr>
          <a:xfrm>
            <a:off x="7864207" y="92333"/>
            <a:ext cx="1660745" cy="584775"/>
          </a:xfrm>
          <a:prstGeom prst="rect">
            <a:avLst/>
          </a:prstGeom>
          <a:noFill/>
        </p:spPr>
        <p:txBody>
          <a:bodyPr wrap="square" lIns="91440" tIns="45720" rIns="91440" bIns="45720" rtlCol="0" anchor="t">
            <a:spAutoFit/>
          </a:bodyPr>
          <a:lstStyle/>
          <a:p>
            <a:pPr algn="ctr"/>
            <a:r>
              <a:rPr lang="en-US" sz="1600" b="1">
                <a:latin typeface="Aptos"/>
                <a:ea typeface="Helvetica Neue Medium" panose="02000503000000020004" pitchFamily="2" charset="0"/>
                <a:cs typeface="Helvetica Neue Medium" panose="02000503000000020004" pitchFamily="2" charset="0"/>
              </a:rPr>
              <a:t>Paint-By-</a:t>
            </a:r>
          </a:p>
          <a:p>
            <a:pPr algn="ctr"/>
            <a:r>
              <a:rPr lang="en-US" sz="1600" b="1">
                <a:latin typeface="Aptos"/>
                <a:ea typeface="Helvetica Neue Medium" panose="02000503000000020004" pitchFamily="2" charset="0"/>
                <a:cs typeface="Helvetica Neue Medium" panose="02000503000000020004" pitchFamily="2" charset="0"/>
              </a:rPr>
              <a:t>Example</a:t>
            </a:r>
          </a:p>
        </p:txBody>
      </p:sp>
      <p:pic>
        <p:nvPicPr>
          <p:cNvPr id="26" name="Picture 25">
            <a:extLst>
              <a:ext uri="{FF2B5EF4-FFF2-40B4-BE49-F238E27FC236}">
                <a16:creationId xmlns:a16="http://schemas.microsoft.com/office/drawing/2014/main" id="{2C37F6D4-D677-6E7A-B3EC-AB7CD9854561}"/>
              </a:ext>
            </a:extLst>
          </p:cNvPr>
          <p:cNvPicPr>
            <a:picLocks noChangeAspect="1"/>
          </p:cNvPicPr>
          <p:nvPr/>
        </p:nvPicPr>
        <p:blipFill rotWithShape="1">
          <a:blip r:embed="rId7"/>
          <a:srcRect l="563" t="25173" r="-28" b="49844"/>
          <a:stretch/>
        </p:blipFill>
        <p:spPr>
          <a:xfrm>
            <a:off x="9292274" y="669043"/>
            <a:ext cx="1269539" cy="1223269"/>
          </a:xfrm>
          <a:prstGeom prst="rect">
            <a:avLst/>
          </a:prstGeom>
          <a:ln>
            <a:noFill/>
          </a:ln>
          <a:effectLst/>
        </p:spPr>
      </p:pic>
      <p:sp>
        <p:nvSpPr>
          <p:cNvPr id="28" name="TextBox 27">
            <a:extLst>
              <a:ext uri="{FF2B5EF4-FFF2-40B4-BE49-F238E27FC236}">
                <a16:creationId xmlns:a16="http://schemas.microsoft.com/office/drawing/2014/main" id="{E48E8252-8450-3788-4DA7-FB32D3785AF6}"/>
              </a:ext>
            </a:extLst>
          </p:cNvPr>
          <p:cNvSpPr txBox="1"/>
          <p:nvPr/>
        </p:nvSpPr>
        <p:spPr>
          <a:xfrm>
            <a:off x="9243103" y="338554"/>
            <a:ext cx="1367880"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IP-Adapter</a:t>
            </a:r>
          </a:p>
        </p:txBody>
      </p:sp>
      <p:sp>
        <p:nvSpPr>
          <p:cNvPr id="30" name="TextBox 29">
            <a:extLst>
              <a:ext uri="{FF2B5EF4-FFF2-40B4-BE49-F238E27FC236}">
                <a16:creationId xmlns:a16="http://schemas.microsoft.com/office/drawing/2014/main" id="{DCFA8C68-B313-4F09-D4C1-DFA3ECBA5821}"/>
              </a:ext>
            </a:extLst>
          </p:cNvPr>
          <p:cNvSpPr txBox="1"/>
          <p:nvPr/>
        </p:nvSpPr>
        <p:spPr>
          <a:xfrm>
            <a:off x="563597" y="176264"/>
            <a:ext cx="1883365"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Input image</a:t>
            </a:r>
          </a:p>
        </p:txBody>
      </p:sp>
      <p:pic>
        <p:nvPicPr>
          <p:cNvPr id="3074" name="Picture 2" descr="Taj Mahal India Pictures | Download Free Images on Unsplash">
            <a:extLst>
              <a:ext uri="{FF2B5EF4-FFF2-40B4-BE49-F238E27FC236}">
                <a16:creationId xmlns:a16="http://schemas.microsoft.com/office/drawing/2014/main" id="{366096E9-BCF8-316B-032E-67F23CBCBF6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9992" y="509023"/>
            <a:ext cx="2270582" cy="1514422"/>
          </a:xfrm>
          <a:prstGeom prst="rect">
            <a:avLst/>
          </a:prstGeom>
          <a:noFill/>
          <a:extLst>
            <a:ext uri="{909E8E84-426E-40DD-AFC4-6F175D3DCCD1}">
              <a14:hiddenFill xmlns:a14="http://schemas.microsoft.com/office/drawing/2010/main">
                <a:solidFill>
                  <a:srgbClr val="FFFFFF"/>
                </a:solidFill>
              </a14:hiddenFill>
            </a:ext>
          </a:extLst>
        </p:spPr>
      </p:pic>
      <p:sp>
        <p:nvSpPr>
          <p:cNvPr id="48" name="Oval 47">
            <a:extLst>
              <a:ext uri="{FF2B5EF4-FFF2-40B4-BE49-F238E27FC236}">
                <a16:creationId xmlns:a16="http://schemas.microsoft.com/office/drawing/2014/main" id="{7AD2F35F-15CC-57DE-EDA4-F3E21E618A5D}"/>
              </a:ext>
            </a:extLst>
          </p:cNvPr>
          <p:cNvSpPr/>
          <p:nvPr/>
        </p:nvSpPr>
        <p:spPr>
          <a:xfrm>
            <a:off x="1227251" y="967175"/>
            <a:ext cx="560474" cy="560474"/>
          </a:xfrm>
          <a:prstGeom prst="ellipse">
            <a:avLst/>
          </a:prstGeom>
          <a:noFill/>
          <a:ln>
            <a:solidFill>
              <a:srgbClr val="F804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0" name="Rectangle 49">
            <a:extLst>
              <a:ext uri="{FF2B5EF4-FFF2-40B4-BE49-F238E27FC236}">
                <a16:creationId xmlns:a16="http://schemas.microsoft.com/office/drawing/2014/main" id="{AB89FCBF-0304-255F-734C-877F5B357487}"/>
              </a:ext>
            </a:extLst>
          </p:cNvPr>
          <p:cNvSpPr/>
          <p:nvPr/>
        </p:nvSpPr>
        <p:spPr>
          <a:xfrm>
            <a:off x="1186865" y="924249"/>
            <a:ext cx="648908" cy="648908"/>
          </a:xfrm>
          <a:prstGeom prst="rect">
            <a:avLst/>
          </a:prstGeom>
          <a:noFill/>
          <a:ln>
            <a:solidFill>
              <a:srgbClr val="0400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pic>
        <p:nvPicPr>
          <p:cNvPr id="8" name="Picture 7" descr="A room with chairs and tables&#10;&#10;Description automatically generated">
            <a:extLst>
              <a:ext uri="{FF2B5EF4-FFF2-40B4-BE49-F238E27FC236}">
                <a16:creationId xmlns:a16="http://schemas.microsoft.com/office/drawing/2014/main" id="{5E19C460-8F9A-ACDC-992C-E09C68A85EC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9991" y="2063967"/>
            <a:ext cx="2270582" cy="1512242"/>
          </a:xfrm>
          <a:prstGeom prst="rect">
            <a:avLst/>
          </a:prstGeom>
        </p:spPr>
      </p:pic>
      <p:pic>
        <p:nvPicPr>
          <p:cNvPr id="10" name="Picture 9" descr="A close-up of a statue&#10;&#10;Description automatically generated">
            <a:extLst>
              <a:ext uri="{FF2B5EF4-FFF2-40B4-BE49-F238E27FC236}">
                <a16:creationId xmlns:a16="http://schemas.microsoft.com/office/drawing/2014/main" id="{B196B61C-A194-AE61-5DB1-DE84CD26664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9990" y="3616730"/>
            <a:ext cx="2270582" cy="1512243"/>
          </a:xfrm>
          <a:prstGeom prst="rect">
            <a:avLst/>
          </a:prstGeom>
        </p:spPr>
      </p:pic>
      <p:pic>
        <p:nvPicPr>
          <p:cNvPr id="12" name="Picture 11" descr="A train on the tracks with trees in the background&#10;&#10;Description automatically generated">
            <a:extLst>
              <a:ext uri="{FF2B5EF4-FFF2-40B4-BE49-F238E27FC236}">
                <a16:creationId xmlns:a16="http://schemas.microsoft.com/office/drawing/2014/main" id="{0FD963D1-A962-1067-5B20-A08FDE2D12D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69990" y="5169494"/>
            <a:ext cx="2270581" cy="1512242"/>
          </a:xfrm>
          <a:prstGeom prst="rect">
            <a:avLst/>
          </a:prstGeom>
        </p:spPr>
      </p:pic>
      <p:pic>
        <p:nvPicPr>
          <p:cNvPr id="14" name="Picture 13" descr="A group of silver objects on a table&#10;&#10;Description automatically generated">
            <a:extLst>
              <a:ext uri="{FF2B5EF4-FFF2-40B4-BE49-F238E27FC236}">
                <a16:creationId xmlns:a16="http://schemas.microsoft.com/office/drawing/2014/main" id="{B6CCB857-31B3-140C-90E2-18BCC450FA06}"/>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885226" y="2195909"/>
            <a:ext cx="1270800" cy="1270800"/>
          </a:xfrm>
          <a:prstGeom prst="rect">
            <a:avLst/>
          </a:prstGeom>
        </p:spPr>
      </p:pic>
      <p:pic>
        <p:nvPicPr>
          <p:cNvPr id="16" name="Picture 15" descr="A room with a table and chairs&#10;&#10;Description automatically generated">
            <a:extLst>
              <a:ext uri="{FF2B5EF4-FFF2-40B4-BE49-F238E27FC236}">
                <a16:creationId xmlns:a16="http://schemas.microsoft.com/office/drawing/2014/main" id="{70848020-4DE1-4F09-AFC7-2BE53CD978F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738696" y="2195909"/>
            <a:ext cx="1270800" cy="1270800"/>
          </a:xfrm>
          <a:prstGeom prst="rect">
            <a:avLst/>
          </a:prstGeom>
        </p:spPr>
      </p:pic>
      <p:pic>
        <p:nvPicPr>
          <p:cNvPr id="18" name="Picture 17" descr="A mirror ball on a chair&#10;&#10;Description automatically generated">
            <a:extLst>
              <a:ext uri="{FF2B5EF4-FFF2-40B4-BE49-F238E27FC236}">
                <a16:creationId xmlns:a16="http://schemas.microsoft.com/office/drawing/2014/main" id="{27061317-39E4-8CDA-DA85-2E452977016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454206" y="2195909"/>
            <a:ext cx="1270800" cy="1270800"/>
          </a:xfrm>
          <a:prstGeom prst="rect">
            <a:avLst/>
          </a:prstGeom>
        </p:spPr>
      </p:pic>
      <p:pic>
        <p:nvPicPr>
          <p:cNvPr id="20" name="Picture 19" descr="A large grey ball in a room&#10;&#10;Description automatically generated">
            <a:extLst>
              <a:ext uri="{FF2B5EF4-FFF2-40B4-BE49-F238E27FC236}">
                <a16:creationId xmlns:a16="http://schemas.microsoft.com/office/drawing/2014/main" id="{0B3E6865-DF87-7082-7A30-87C0E2689404}"/>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9307676" y="2195909"/>
            <a:ext cx="1270800" cy="1270800"/>
          </a:xfrm>
          <a:prstGeom prst="rect">
            <a:avLst/>
          </a:prstGeom>
        </p:spPr>
      </p:pic>
      <p:pic>
        <p:nvPicPr>
          <p:cNvPr id="22" name="Picture 21" descr="A room with a round table and chairs&#10;&#10;Description automatically generated">
            <a:extLst>
              <a:ext uri="{FF2B5EF4-FFF2-40B4-BE49-F238E27FC236}">
                <a16:creationId xmlns:a16="http://schemas.microsoft.com/office/drawing/2014/main" id="{5204C326-E841-38BB-E23F-0D51B4A5C3F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8023186" y="2195909"/>
            <a:ext cx="1270800" cy="1270800"/>
          </a:xfrm>
          <a:prstGeom prst="rect">
            <a:avLst/>
          </a:prstGeom>
        </p:spPr>
      </p:pic>
      <p:pic>
        <p:nvPicPr>
          <p:cNvPr id="24" name="Picture 23" descr="A mirror ball on a table&#10;&#10;Description automatically generated">
            <a:extLst>
              <a:ext uri="{FF2B5EF4-FFF2-40B4-BE49-F238E27FC236}">
                <a16:creationId xmlns:a16="http://schemas.microsoft.com/office/drawing/2014/main" id="{1E56AF2F-1C27-B021-F022-CFD64764D00D}"/>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4169716" y="2195909"/>
            <a:ext cx="1270800" cy="1270800"/>
          </a:xfrm>
          <a:prstGeom prst="rect">
            <a:avLst/>
          </a:prstGeom>
        </p:spPr>
      </p:pic>
      <p:pic>
        <p:nvPicPr>
          <p:cNvPr id="27" name="Picture 26" descr="A circular object with a circular frame&#10;&#10;Description automatically generated with medium confidence">
            <a:extLst>
              <a:ext uri="{FF2B5EF4-FFF2-40B4-BE49-F238E27FC236}">
                <a16:creationId xmlns:a16="http://schemas.microsoft.com/office/drawing/2014/main" id="{F8544D2F-4392-F6CB-36B4-B8710E7BE3C1}"/>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885226" y="3747390"/>
            <a:ext cx="1270800" cy="1270800"/>
          </a:xfrm>
          <a:prstGeom prst="rect">
            <a:avLst/>
          </a:prstGeom>
        </p:spPr>
      </p:pic>
      <p:pic>
        <p:nvPicPr>
          <p:cNvPr id="29" name="Picture 28" descr="A close-up of a statue&#10;&#10;Description automatically generated">
            <a:extLst>
              <a:ext uri="{FF2B5EF4-FFF2-40B4-BE49-F238E27FC236}">
                <a16:creationId xmlns:a16="http://schemas.microsoft.com/office/drawing/2014/main" id="{E0FA46BB-37C8-19D4-4083-1FB17EF4CA32}"/>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6738696" y="3747390"/>
            <a:ext cx="1270800" cy="1270800"/>
          </a:xfrm>
          <a:prstGeom prst="rect">
            <a:avLst/>
          </a:prstGeom>
        </p:spPr>
      </p:pic>
      <p:pic>
        <p:nvPicPr>
          <p:cNvPr id="31" name="Picture 30" descr="A close-up of a metal ball&#10;&#10;Description automatically generated">
            <a:extLst>
              <a:ext uri="{FF2B5EF4-FFF2-40B4-BE49-F238E27FC236}">
                <a16:creationId xmlns:a16="http://schemas.microsoft.com/office/drawing/2014/main" id="{C3E8A31F-BBD2-E366-8459-46525AF22210}"/>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5454206" y="3747390"/>
            <a:ext cx="1270800" cy="1270800"/>
          </a:xfrm>
          <a:prstGeom prst="rect">
            <a:avLst/>
          </a:prstGeom>
        </p:spPr>
      </p:pic>
      <p:pic>
        <p:nvPicPr>
          <p:cNvPr id="32" name="Picture 31" descr="A circular object with a building in the middle&#10;&#10;Description automatically generated">
            <a:extLst>
              <a:ext uri="{FF2B5EF4-FFF2-40B4-BE49-F238E27FC236}">
                <a16:creationId xmlns:a16="http://schemas.microsoft.com/office/drawing/2014/main" id="{A080B3D7-BC26-1F68-D72D-F7ED5F1C8F08}"/>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9307676" y="3747390"/>
            <a:ext cx="1270800" cy="1270800"/>
          </a:xfrm>
          <a:prstGeom prst="rect">
            <a:avLst/>
          </a:prstGeom>
        </p:spPr>
      </p:pic>
      <p:pic>
        <p:nvPicPr>
          <p:cNvPr id="33" name="Picture 32" descr="A golden ball with a red circle around it&#10;&#10;Description automatically generated">
            <a:extLst>
              <a:ext uri="{FF2B5EF4-FFF2-40B4-BE49-F238E27FC236}">
                <a16:creationId xmlns:a16="http://schemas.microsoft.com/office/drawing/2014/main" id="{61AF5EC1-B851-3AFE-2B4A-7E67BCD85785}"/>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8023186" y="3747390"/>
            <a:ext cx="1270800" cy="1270800"/>
          </a:xfrm>
          <a:prstGeom prst="rect">
            <a:avLst/>
          </a:prstGeom>
        </p:spPr>
      </p:pic>
      <p:pic>
        <p:nvPicPr>
          <p:cNvPr id="34" name="Picture 33" descr="A close-up of a sphere&#10;&#10;Description automatically generated">
            <a:extLst>
              <a:ext uri="{FF2B5EF4-FFF2-40B4-BE49-F238E27FC236}">
                <a16:creationId xmlns:a16="http://schemas.microsoft.com/office/drawing/2014/main" id="{86D255FF-48E3-803A-7C61-7643CD36C49D}"/>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4169716" y="3747390"/>
            <a:ext cx="1270800" cy="1270800"/>
          </a:xfrm>
          <a:prstGeom prst="rect">
            <a:avLst/>
          </a:prstGeom>
        </p:spPr>
      </p:pic>
      <p:pic>
        <p:nvPicPr>
          <p:cNvPr id="36" name="Picture 35" descr="A mirror ball with trees in the background&#10;&#10;Description automatically generated">
            <a:extLst>
              <a:ext uri="{FF2B5EF4-FFF2-40B4-BE49-F238E27FC236}">
                <a16:creationId xmlns:a16="http://schemas.microsoft.com/office/drawing/2014/main" id="{96DCD9F6-4E35-957E-C76A-E326C3328E35}"/>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2885226" y="5349750"/>
            <a:ext cx="1270800" cy="1270800"/>
          </a:xfrm>
          <a:prstGeom prst="rect">
            <a:avLst/>
          </a:prstGeom>
        </p:spPr>
      </p:pic>
      <p:pic>
        <p:nvPicPr>
          <p:cNvPr id="38" name="Picture 37" descr="A tree with orange and yellow leaves&#10;&#10;Description automatically generated">
            <a:extLst>
              <a:ext uri="{FF2B5EF4-FFF2-40B4-BE49-F238E27FC236}">
                <a16:creationId xmlns:a16="http://schemas.microsoft.com/office/drawing/2014/main" id="{3A22D4F2-AD63-16AF-CE1A-E87E47BEAEDC}"/>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6738696" y="5349750"/>
            <a:ext cx="1270800" cy="1270800"/>
          </a:xfrm>
          <a:prstGeom prst="rect">
            <a:avLst/>
          </a:prstGeom>
        </p:spPr>
      </p:pic>
      <p:pic>
        <p:nvPicPr>
          <p:cNvPr id="39" name="Picture 38" descr="A silver ball with a red circle around it&#10;&#10;Description automatically generated">
            <a:extLst>
              <a:ext uri="{FF2B5EF4-FFF2-40B4-BE49-F238E27FC236}">
                <a16:creationId xmlns:a16="http://schemas.microsoft.com/office/drawing/2014/main" id="{2BEA06B1-9F80-4904-5218-B449A731B040}"/>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5454206" y="5349750"/>
            <a:ext cx="1270800" cy="1270800"/>
          </a:xfrm>
          <a:prstGeom prst="rect">
            <a:avLst/>
          </a:prstGeom>
        </p:spPr>
      </p:pic>
      <p:pic>
        <p:nvPicPr>
          <p:cNvPr id="40" name="Picture 39" descr="A reflection of a blue sky in a circle&#10;&#10;Description automatically generated">
            <a:extLst>
              <a:ext uri="{FF2B5EF4-FFF2-40B4-BE49-F238E27FC236}">
                <a16:creationId xmlns:a16="http://schemas.microsoft.com/office/drawing/2014/main" id="{4F075B98-A716-5F52-5369-C5EF948982E0}"/>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9307676" y="5349750"/>
            <a:ext cx="1270800" cy="1270800"/>
          </a:xfrm>
          <a:prstGeom prst="rect">
            <a:avLst/>
          </a:prstGeom>
        </p:spPr>
      </p:pic>
      <p:pic>
        <p:nvPicPr>
          <p:cNvPr id="41" name="Picture 40" descr="A mirror ball in a tunnel of trees&#10;&#10;Description automatically generated">
            <a:extLst>
              <a:ext uri="{FF2B5EF4-FFF2-40B4-BE49-F238E27FC236}">
                <a16:creationId xmlns:a16="http://schemas.microsoft.com/office/drawing/2014/main" id="{DE7D161E-140C-93CF-6FDE-77402899B8FE}"/>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8023186" y="5349750"/>
            <a:ext cx="1270800" cy="1270800"/>
          </a:xfrm>
          <a:prstGeom prst="rect">
            <a:avLst/>
          </a:prstGeom>
        </p:spPr>
      </p:pic>
      <p:pic>
        <p:nvPicPr>
          <p:cNvPr id="42" name="Picture 41" descr="A reflection of a reflection of a tree in a mirror&#10;&#10;Description automatically generated">
            <a:extLst>
              <a:ext uri="{FF2B5EF4-FFF2-40B4-BE49-F238E27FC236}">
                <a16:creationId xmlns:a16="http://schemas.microsoft.com/office/drawing/2014/main" id="{D13D325B-B26E-DED7-4492-4F1046799D63}"/>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4169716" y="5349750"/>
            <a:ext cx="1270800" cy="1270800"/>
          </a:xfrm>
          <a:prstGeom prst="rect">
            <a:avLst/>
          </a:prstGeom>
        </p:spPr>
      </p:pic>
      <p:sp>
        <p:nvSpPr>
          <p:cNvPr id="2" name="Slide Number Placeholder 1">
            <a:extLst>
              <a:ext uri="{FF2B5EF4-FFF2-40B4-BE49-F238E27FC236}">
                <a16:creationId xmlns:a16="http://schemas.microsoft.com/office/drawing/2014/main" id="{2681E722-E4F6-AA0B-C1F2-E4F31BDF8C72}"/>
              </a:ext>
            </a:extLst>
          </p:cNvPr>
          <p:cNvSpPr>
            <a:spLocks noGrp="1"/>
          </p:cNvSpPr>
          <p:nvPr>
            <p:ph type="sldNum" sz="quarter" idx="12"/>
          </p:nvPr>
        </p:nvSpPr>
        <p:spPr/>
        <p:txBody>
          <a:bodyPr/>
          <a:lstStyle/>
          <a:p>
            <a:fld id="{E394BC53-F50D-41DF-BD71-678A190C5E2B}" type="slidenum">
              <a:rPr lang="en-US" smtClean="0"/>
              <a:t>8</a:t>
            </a:fld>
            <a:endParaRPr lang="en-US"/>
          </a:p>
        </p:txBody>
      </p:sp>
      <p:sp>
        <p:nvSpPr>
          <p:cNvPr id="46" name="TextBox 45">
            <a:extLst>
              <a:ext uri="{FF2B5EF4-FFF2-40B4-BE49-F238E27FC236}">
                <a16:creationId xmlns:a16="http://schemas.microsoft.com/office/drawing/2014/main" id="{80303AF2-F03A-B9DE-0A2F-BD603FF86381}"/>
              </a:ext>
            </a:extLst>
          </p:cNvPr>
          <p:cNvSpPr txBox="1"/>
          <p:nvPr/>
        </p:nvSpPr>
        <p:spPr>
          <a:xfrm>
            <a:off x="10682421" y="276998"/>
            <a:ext cx="1090294" cy="400110"/>
          </a:xfrm>
          <a:prstGeom prst="rect">
            <a:avLst/>
          </a:prstGeom>
          <a:noFill/>
        </p:spPr>
        <p:txBody>
          <a:bodyPr wrap="square" rtlCol="0">
            <a:spAutoFit/>
          </a:bodyPr>
          <a:lstStyle/>
          <a:p>
            <a:pPr algn="ctr"/>
            <a:r>
              <a:rPr lang="en-US" sz="2000" b="1">
                <a:solidFill>
                  <a:srgbClr val="FF0000"/>
                </a:solidFill>
                <a:latin typeface="Aptos"/>
                <a:ea typeface="Helvetica Neue Medium" panose="02000503000000020004" pitchFamily="2" charset="0"/>
                <a:cs typeface="Helvetica Neue Medium" panose="02000503000000020004" pitchFamily="2" charset="0"/>
              </a:rPr>
              <a:t>Ours</a:t>
            </a:r>
          </a:p>
        </p:txBody>
      </p:sp>
      <p:pic>
        <p:nvPicPr>
          <p:cNvPr id="47" name="Picture 46" descr="A mirror ball in a room&#10;&#10;Description automatically generated">
            <a:extLst>
              <a:ext uri="{FF2B5EF4-FFF2-40B4-BE49-F238E27FC236}">
                <a16:creationId xmlns:a16="http://schemas.microsoft.com/office/drawing/2014/main" id="{7BE119FB-70B1-6D71-20E2-463382E1E49A}"/>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10592168" y="2195909"/>
            <a:ext cx="1270800" cy="1270800"/>
          </a:xfrm>
          <a:prstGeom prst="rect">
            <a:avLst/>
          </a:prstGeom>
        </p:spPr>
      </p:pic>
      <p:pic>
        <p:nvPicPr>
          <p:cNvPr id="49" name="Picture 48" descr="A close-up of a reflection of a desert landscape&#10;&#10;Description automatically generated">
            <a:extLst>
              <a:ext uri="{FF2B5EF4-FFF2-40B4-BE49-F238E27FC236}">
                <a16:creationId xmlns:a16="http://schemas.microsoft.com/office/drawing/2014/main" id="{6AB9B7EA-EC4A-017F-98DA-CBE5F72075DA}"/>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0592168" y="3747390"/>
            <a:ext cx="1270800" cy="1270800"/>
          </a:xfrm>
          <a:prstGeom prst="rect">
            <a:avLst/>
          </a:prstGeom>
        </p:spPr>
      </p:pic>
      <p:pic>
        <p:nvPicPr>
          <p:cNvPr id="51" name="Picture 50" descr="A mirror ball with trees in the background&#10;&#10;Description automatically generated">
            <a:extLst>
              <a:ext uri="{FF2B5EF4-FFF2-40B4-BE49-F238E27FC236}">
                <a16:creationId xmlns:a16="http://schemas.microsoft.com/office/drawing/2014/main" id="{58C1171B-A964-BCAA-AB57-8AB6F8C28C5F}"/>
              </a:ext>
            </a:extLst>
          </p:cNvPr>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10592168" y="5349750"/>
            <a:ext cx="1270800" cy="1270800"/>
          </a:xfrm>
          <a:prstGeom prst="rect">
            <a:avLst/>
          </a:prstGeom>
        </p:spPr>
      </p:pic>
      <p:sp>
        <p:nvSpPr>
          <p:cNvPr id="53" name="Rectangle 52">
            <a:extLst>
              <a:ext uri="{FF2B5EF4-FFF2-40B4-BE49-F238E27FC236}">
                <a16:creationId xmlns:a16="http://schemas.microsoft.com/office/drawing/2014/main" id="{2F2DD399-B8B3-D0D7-E9CE-944577862C4C}"/>
              </a:ext>
            </a:extLst>
          </p:cNvPr>
          <p:cNvSpPr/>
          <p:nvPr/>
        </p:nvSpPr>
        <p:spPr>
          <a:xfrm>
            <a:off x="2873915" y="92333"/>
            <a:ext cx="2549049" cy="6528217"/>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solidFill>
                <a:srgbClr val="4775E7"/>
              </a:solidFill>
            </a:endParaRPr>
          </a:p>
        </p:txBody>
      </p:sp>
      <p:pic>
        <p:nvPicPr>
          <p:cNvPr id="54" name="Picture 53" descr="A reflection of a building in a mirror&#10;&#10;Description automatically generated">
            <a:extLst>
              <a:ext uri="{FF2B5EF4-FFF2-40B4-BE49-F238E27FC236}">
                <a16:creationId xmlns:a16="http://schemas.microsoft.com/office/drawing/2014/main" id="{3B28869C-D658-B935-40EA-9A2C7BECA394}"/>
              </a:ext>
            </a:extLst>
          </p:cNvPr>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10577138" y="672361"/>
            <a:ext cx="1269537" cy="1219373"/>
          </a:xfrm>
          <a:prstGeom prst="rect">
            <a:avLst/>
          </a:prstGeom>
        </p:spPr>
      </p:pic>
      <p:pic>
        <p:nvPicPr>
          <p:cNvPr id="4" name="mp3-output-ttsfree(dot)com (60)">
            <a:hlinkClick r:id="" action="ppaction://media"/>
            <a:extLst>
              <a:ext uri="{FF2B5EF4-FFF2-40B4-BE49-F238E27FC236}">
                <a16:creationId xmlns:a16="http://schemas.microsoft.com/office/drawing/2014/main" id="{7CE4905A-16F4-67E5-0EFE-9095AB0CAB57}"/>
              </a:ext>
            </a:extLst>
          </p:cNvPr>
          <p:cNvPicPr>
            <a:picLocks noChangeAspect="1"/>
          </p:cNvPicPr>
          <p:nvPr>
            <a:audioFile r:link="rId2"/>
            <p:extLst>
              <p:ext uri="{DAA4B4D4-6D71-4841-9C94-3DE7FCFB9230}">
                <p14:media xmlns:p14="http://schemas.microsoft.com/office/powerpoint/2010/main" r:embed="rId1"/>
              </p:ext>
            </p:extLst>
          </p:nvPr>
        </p:nvPicPr>
        <p:blipFill>
          <a:blip r:embed="rId34"/>
          <a:stretch>
            <a:fillRect/>
          </a:stretch>
        </p:blipFill>
        <p:spPr>
          <a:xfrm>
            <a:off x="-304800" y="7718425"/>
            <a:ext cx="609600" cy="609600"/>
          </a:xfrm>
          <a:prstGeom prst="rect">
            <a:avLst/>
          </a:prstGeom>
        </p:spPr>
      </p:pic>
    </p:spTree>
    <p:extLst>
      <p:ext uri="{BB962C8B-B14F-4D97-AF65-F5344CB8AC3E}">
        <p14:creationId xmlns:p14="http://schemas.microsoft.com/office/powerpoint/2010/main" val="12549450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wipe(up)">
                                      <p:cBhvr>
                                        <p:cTn id="7"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8" fill="hold" display="0">
                  <p:stCondLst>
                    <p:cond delay="indefinite"/>
                  </p:stCondLst>
                  <p:endCondLst>
                    <p:cond evt="onStopAudio" delay="0">
                      <p:tgtEl>
                        <p:sldTgt/>
                      </p:tgtEl>
                    </p:cond>
                  </p:endCondLst>
                </p:cTn>
                <p:tgtEl>
                  <p:spTgt spid="4"/>
                </p:tgtEl>
              </p:cMediaNode>
            </p:audio>
          </p:childTnLst>
        </p:cTn>
      </p:par>
    </p:tnLst>
    <p:bldLst>
      <p:bldP spid="5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161F21-2209-0C8A-A1B9-85A4BA31638C}"/>
              </a:ext>
            </a:extLst>
          </p:cNvPr>
          <p:cNvPicPr>
            <a:picLocks noChangeAspect="1"/>
          </p:cNvPicPr>
          <p:nvPr/>
        </p:nvPicPr>
        <p:blipFill rotWithShape="1">
          <a:blip r:embed="rId5"/>
          <a:srcRect l="751" t="457" r="743" b="50046"/>
          <a:stretch/>
        </p:blipFill>
        <p:spPr>
          <a:xfrm>
            <a:off x="4167285" y="669043"/>
            <a:ext cx="1266990" cy="1222692"/>
          </a:xfrm>
          <a:prstGeom prst="rect">
            <a:avLst/>
          </a:prstGeom>
          <a:ln>
            <a:noFill/>
          </a:ln>
          <a:effectLst/>
        </p:spPr>
      </p:pic>
      <p:pic>
        <p:nvPicPr>
          <p:cNvPr id="5" name="Picture 4">
            <a:extLst>
              <a:ext uri="{FF2B5EF4-FFF2-40B4-BE49-F238E27FC236}">
                <a16:creationId xmlns:a16="http://schemas.microsoft.com/office/drawing/2014/main" id="{F0277E72-DE54-2C67-E6B0-DB2AC75BAAE7}"/>
              </a:ext>
            </a:extLst>
          </p:cNvPr>
          <p:cNvPicPr>
            <a:picLocks noChangeAspect="1"/>
          </p:cNvPicPr>
          <p:nvPr/>
        </p:nvPicPr>
        <p:blipFill rotWithShape="1">
          <a:blip r:embed="rId6"/>
          <a:srcRect l="655" t="464" r="50252"/>
          <a:stretch/>
        </p:blipFill>
        <p:spPr>
          <a:xfrm>
            <a:off x="2885226" y="669043"/>
            <a:ext cx="1266733" cy="1222692"/>
          </a:xfrm>
          <a:prstGeom prst="rect">
            <a:avLst/>
          </a:prstGeom>
          <a:ln>
            <a:noFill/>
          </a:ln>
          <a:effectLst/>
        </p:spPr>
      </p:pic>
      <p:sp>
        <p:nvSpPr>
          <p:cNvPr id="9" name="TextBox 8">
            <a:extLst>
              <a:ext uri="{FF2B5EF4-FFF2-40B4-BE49-F238E27FC236}">
                <a16:creationId xmlns:a16="http://schemas.microsoft.com/office/drawing/2014/main" id="{8459C650-D417-5269-0E48-EA1125680CB5}"/>
              </a:ext>
            </a:extLst>
          </p:cNvPr>
          <p:cNvSpPr txBox="1"/>
          <p:nvPr/>
        </p:nvSpPr>
        <p:spPr>
          <a:xfrm>
            <a:off x="2772554" y="92333"/>
            <a:ext cx="1594601" cy="584775"/>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Blended</a:t>
            </a:r>
          </a:p>
          <a:p>
            <a:pPr algn="ctr"/>
            <a:r>
              <a:rPr lang="en-US" sz="1600" b="1">
                <a:latin typeface="Aptos"/>
                <a:ea typeface="Helvetica Neue Medium" panose="02000503000000020004" pitchFamily="2" charset="0"/>
                <a:cs typeface="Helvetica Neue Medium" panose="02000503000000020004" pitchFamily="2" charset="0"/>
              </a:rPr>
              <a:t>Diffusion</a:t>
            </a:r>
          </a:p>
        </p:txBody>
      </p:sp>
      <p:pic>
        <p:nvPicPr>
          <p:cNvPr id="11" name="Picture 10">
            <a:extLst>
              <a:ext uri="{FF2B5EF4-FFF2-40B4-BE49-F238E27FC236}">
                <a16:creationId xmlns:a16="http://schemas.microsoft.com/office/drawing/2014/main" id="{5731D9D1-CEBA-E73A-D370-858FF55E5C03}"/>
              </a:ext>
            </a:extLst>
          </p:cNvPr>
          <p:cNvPicPr>
            <a:picLocks noChangeAspect="1"/>
          </p:cNvPicPr>
          <p:nvPr/>
        </p:nvPicPr>
        <p:blipFill rotWithShape="1">
          <a:blip r:embed="rId7"/>
          <a:srcRect l="1157" t="75275" r="312" b="-235"/>
          <a:stretch/>
        </p:blipFill>
        <p:spPr>
          <a:xfrm>
            <a:off x="5449602" y="677108"/>
            <a:ext cx="1257617" cy="1222115"/>
          </a:xfrm>
          <a:prstGeom prst="rect">
            <a:avLst/>
          </a:prstGeom>
          <a:ln>
            <a:noFill/>
          </a:ln>
          <a:effectLst/>
        </p:spPr>
      </p:pic>
      <p:sp>
        <p:nvSpPr>
          <p:cNvPr id="15" name="TextBox 14">
            <a:extLst>
              <a:ext uri="{FF2B5EF4-FFF2-40B4-BE49-F238E27FC236}">
                <a16:creationId xmlns:a16="http://schemas.microsoft.com/office/drawing/2014/main" id="{6FAADC45-49C0-72DC-2078-33FE92EE8C5B}"/>
              </a:ext>
            </a:extLst>
          </p:cNvPr>
          <p:cNvSpPr txBox="1"/>
          <p:nvPr/>
        </p:nvSpPr>
        <p:spPr>
          <a:xfrm>
            <a:off x="5457658" y="92333"/>
            <a:ext cx="1257380" cy="584775"/>
          </a:xfrm>
          <a:prstGeom prst="rect">
            <a:avLst/>
          </a:prstGeom>
          <a:noFill/>
        </p:spPr>
        <p:txBody>
          <a:bodyPr wrap="square">
            <a:spAutoFit/>
          </a:bodyPr>
          <a:lstStyle/>
          <a:p>
            <a:pPr algn="ctr"/>
            <a:r>
              <a:rPr lang="en-US" sz="1600" b="1">
                <a:solidFill>
                  <a:schemeClr val="accent4"/>
                </a:solidFill>
              </a:rPr>
              <a:t>Adobe</a:t>
            </a:r>
          </a:p>
          <a:p>
            <a:pPr algn="ctr"/>
            <a:r>
              <a:rPr lang="en-US" sz="1600" b="1">
                <a:solidFill>
                  <a:schemeClr val="accent4"/>
                </a:solidFill>
              </a:rPr>
              <a:t>Firefly</a:t>
            </a:r>
          </a:p>
        </p:txBody>
      </p:sp>
      <p:pic>
        <p:nvPicPr>
          <p:cNvPr id="17" name="Picture 16">
            <a:extLst>
              <a:ext uri="{FF2B5EF4-FFF2-40B4-BE49-F238E27FC236}">
                <a16:creationId xmlns:a16="http://schemas.microsoft.com/office/drawing/2014/main" id="{3BC41367-F14D-8868-1C42-A86097DDCB5B}"/>
              </a:ext>
            </a:extLst>
          </p:cNvPr>
          <p:cNvPicPr>
            <a:picLocks noChangeAspect="1"/>
          </p:cNvPicPr>
          <p:nvPr/>
        </p:nvPicPr>
        <p:blipFill rotWithShape="1">
          <a:blip r:embed="rId7"/>
          <a:srcRect l="907" t="50208" r="-372" b="24809"/>
          <a:stretch/>
        </p:blipFill>
        <p:spPr>
          <a:xfrm>
            <a:off x="6722546" y="669043"/>
            <a:ext cx="1269538" cy="1223268"/>
          </a:xfrm>
          <a:prstGeom prst="rect">
            <a:avLst/>
          </a:prstGeom>
          <a:ln>
            <a:noFill/>
          </a:ln>
          <a:effectLst/>
        </p:spPr>
      </p:pic>
      <p:sp>
        <p:nvSpPr>
          <p:cNvPr id="19" name="TextBox 18">
            <a:extLst>
              <a:ext uri="{FF2B5EF4-FFF2-40B4-BE49-F238E27FC236}">
                <a16:creationId xmlns:a16="http://schemas.microsoft.com/office/drawing/2014/main" id="{8BF5832B-5460-0504-6616-898B960BDE56}"/>
              </a:ext>
            </a:extLst>
          </p:cNvPr>
          <p:cNvSpPr txBox="1"/>
          <p:nvPr/>
        </p:nvSpPr>
        <p:spPr>
          <a:xfrm>
            <a:off x="6857387" y="338554"/>
            <a:ext cx="1045224" cy="338554"/>
          </a:xfrm>
          <a:prstGeom prst="rect">
            <a:avLst/>
          </a:prstGeom>
          <a:noFill/>
        </p:spPr>
        <p:txBody>
          <a:bodyPr wrap="square" rtlCol="0">
            <a:spAutoFit/>
          </a:bodyPr>
          <a:lstStyle/>
          <a:p>
            <a:pPr algn="ctr"/>
            <a:r>
              <a:rPr lang="en-US" sz="1600" b="1">
                <a:solidFill>
                  <a:schemeClr val="accent4"/>
                </a:solidFill>
                <a:latin typeface="Aptos"/>
              </a:rPr>
              <a:t>DALL·E2 </a:t>
            </a:r>
            <a:endParaRPr lang="en-US" sz="1600" b="1">
              <a:solidFill>
                <a:schemeClr val="accent4"/>
              </a:solidFill>
              <a:latin typeface="Aptos"/>
              <a:ea typeface="Helvetica Neue Medium" panose="02000503000000020004" pitchFamily="2" charset="0"/>
              <a:cs typeface="Helvetica Neue Medium" panose="02000503000000020004" pitchFamily="2" charset="0"/>
            </a:endParaRPr>
          </a:p>
        </p:txBody>
      </p:sp>
      <p:pic>
        <p:nvPicPr>
          <p:cNvPr id="21" name="Picture 20">
            <a:extLst>
              <a:ext uri="{FF2B5EF4-FFF2-40B4-BE49-F238E27FC236}">
                <a16:creationId xmlns:a16="http://schemas.microsoft.com/office/drawing/2014/main" id="{D63462C3-372D-D1C4-B8E8-A5B57A250A5C}"/>
              </a:ext>
            </a:extLst>
          </p:cNvPr>
          <p:cNvPicPr>
            <a:picLocks noChangeAspect="1"/>
          </p:cNvPicPr>
          <p:nvPr/>
        </p:nvPicPr>
        <p:blipFill rotWithShape="1">
          <a:blip r:embed="rId7"/>
          <a:srcRect l="535" t="127" b="74890"/>
          <a:stretch/>
        </p:blipFill>
        <p:spPr>
          <a:xfrm>
            <a:off x="8007411" y="669043"/>
            <a:ext cx="1269538" cy="1223268"/>
          </a:xfrm>
          <a:prstGeom prst="rect">
            <a:avLst/>
          </a:prstGeom>
          <a:ln>
            <a:noFill/>
          </a:ln>
          <a:effectLst/>
        </p:spPr>
      </p:pic>
      <p:sp>
        <p:nvSpPr>
          <p:cNvPr id="23" name="TextBox 22">
            <a:extLst>
              <a:ext uri="{FF2B5EF4-FFF2-40B4-BE49-F238E27FC236}">
                <a16:creationId xmlns:a16="http://schemas.microsoft.com/office/drawing/2014/main" id="{B2604BE1-9226-2DA0-8DDB-21F610E0FC5F}"/>
              </a:ext>
            </a:extLst>
          </p:cNvPr>
          <p:cNvSpPr txBox="1"/>
          <p:nvPr/>
        </p:nvSpPr>
        <p:spPr>
          <a:xfrm>
            <a:off x="7864207" y="92333"/>
            <a:ext cx="1660745" cy="584775"/>
          </a:xfrm>
          <a:prstGeom prst="rect">
            <a:avLst/>
          </a:prstGeom>
          <a:noFill/>
        </p:spPr>
        <p:txBody>
          <a:bodyPr wrap="square" lIns="91440" tIns="45720" rIns="91440" bIns="45720" rtlCol="0" anchor="t">
            <a:spAutoFit/>
          </a:bodyPr>
          <a:lstStyle/>
          <a:p>
            <a:pPr algn="ctr"/>
            <a:r>
              <a:rPr lang="en-US" sz="1600" b="1">
                <a:latin typeface="Aptos"/>
                <a:ea typeface="Helvetica Neue Medium" panose="02000503000000020004" pitchFamily="2" charset="0"/>
                <a:cs typeface="Helvetica Neue Medium" panose="02000503000000020004" pitchFamily="2" charset="0"/>
              </a:rPr>
              <a:t>Paint-By-</a:t>
            </a:r>
          </a:p>
          <a:p>
            <a:pPr algn="ctr"/>
            <a:r>
              <a:rPr lang="en-US" sz="1600" b="1">
                <a:latin typeface="Aptos"/>
                <a:ea typeface="Helvetica Neue Medium" panose="02000503000000020004" pitchFamily="2" charset="0"/>
                <a:cs typeface="Helvetica Neue Medium" panose="02000503000000020004" pitchFamily="2" charset="0"/>
              </a:rPr>
              <a:t>Example</a:t>
            </a:r>
          </a:p>
        </p:txBody>
      </p:sp>
      <p:pic>
        <p:nvPicPr>
          <p:cNvPr id="26" name="Picture 25">
            <a:extLst>
              <a:ext uri="{FF2B5EF4-FFF2-40B4-BE49-F238E27FC236}">
                <a16:creationId xmlns:a16="http://schemas.microsoft.com/office/drawing/2014/main" id="{2C37F6D4-D677-6E7A-B3EC-AB7CD9854561}"/>
              </a:ext>
            </a:extLst>
          </p:cNvPr>
          <p:cNvPicPr>
            <a:picLocks noChangeAspect="1"/>
          </p:cNvPicPr>
          <p:nvPr/>
        </p:nvPicPr>
        <p:blipFill rotWithShape="1">
          <a:blip r:embed="rId7"/>
          <a:srcRect l="563" t="25173" r="-28" b="49844"/>
          <a:stretch/>
        </p:blipFill>
        <p:spPr>
          <a:xfrm>
            <a:off x="9292274" y="669043"/>
            <a:ext cx="1269539" cy="1223269"/>
          </a:xfrm>
          <a:prstGeom prst="rect">
            <a:avLst/>
          </a:prstGeom>
          <a:ln>
            <a:noFill/>
          </a:ln>
          <a:effectLst/>
        </p:spPr>
      </p:pic>
      <p:sp>
        <p:nvSpPr>
          <p:cNvPr id="28" name="TextBox 27">
            <a:extLst>
              <a:ext uri="{FF2B5EF4-FFF2-40B4-BE49-F238E27FC236}">
                <a16:creationId xmlns:a16="http://schemas.microsoft.com/office/drawing/2014/main" id="{E48E8252-8450-3788-4DA7-FB32D3785AF6}"/>
              </a:ext>
            </a:extLst>
          </p:cNvPr>
          <p:cNvSpPr txBox="1"/>
          <p:nvPr/>
        </p:nvSpPr>
        <p:spPr>
          <a:xfrm>
            <a:off x="9243103" y="338554"/>
            <a:ext cx="1367880"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IP-Adapter</a:t>
            </a:r>
          </a:p>
        </p:txBody>
      </p:sp>
      <p:sp>
        <p:nvSpPr>
          <p:cNvPr id="30" name="TextBox 29">
            <a:extLst>
              <a:ext uri="{FF2B5EF4-FFF2-40B4-BE49-F238E27FC236}">
                <a16:creationId xmlns:a16="http://schemas.microsoft.com/office/drawing/2014/main" id="{DCFA8C68-B313-4F09-D4C1-DFA3ECBA5821}"/>
              </a:ext>
            </a:extLst>
          </p:cNvPr>
          <p:cNvSpPr txBox="1"/>
          <p:nvPr/>
        </p:nvSpPr>
        <p:spPr>
          <a:xfrm>
            <a:off x="563597" y="176264"/>
            <a:ext cx="1883365"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Input image</a:t>
            </a:r>
          </a:p>
        </p:txBody>
      </p:sp>
      <p:pic>
        <p:nvPicPr>
          <p:cNvPr id="3074" name="Picture 2" descr="Taj Mahal India Pictures | Download Free Images on Unsplash">
            <a:extLst>
              <a:ext uri="{FF2B5EF4-FFF2-40B4-BE49-F238E27FC236}">
                <a16:creationId xmlns:a16="http://schemas.microsoft.com/office/drawing/2014/main" id="{366096E9-BCF8-316B-032E-67F23CBCBF6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9992" y="509023"/>
            <a:ext cx="2270582" cy="1514422"/>
          </a:xfrm>
          <a:prstGeom prst="rect">
            <a:avLst/>
          </a:prstGeom>
          <a:noFill/>
          <a:extLst>
            <a:ext uri="{909E8E84-426E-40DD-AFC4-6F175D3DCCD1}">
              <a14:hiddenFill xmlns:a14="http://schemas.microsoft.com/office/drawing/2010/main">
                <a:solidFill>
                  <a:srgbClr val="FFFFFF"/>
                </a:solidFill>
              </a14:hiddenFill>
            </a:ext>
          </a:extLst>
        </p:spPr>
      </p:pic>
      <p:sp>
        <p:nvSpPr>
          <p:cNvPr id="48" name="Oval 47">
            <a:extLst>
              <a:ext uri="{FF2B5EF4-FFF2-40B4-BE49-F238E27FC236}">
                <a16:creationId xmlns:a16="http://schemas.microsoft.com/office/drawing/2014/main" id="{7AD2F35F-15CC-57DE-EDA4-F3E21E618A5D}"/>
              </a:ext>
            </a:extLst>
          </p:cNvPr>
          <p:cNvSpPr/>
          <p:nvPr/>
        </p:nvSpPr>
        <p:spPr>
          <a:xfrm>
            <a:off x="1227251" y="967175"/>
            <a:ext cx="560474" cy="560474"/>
          </a:xfrm>
          <a:prstGeom prst="ellipse">
            <a:avLst/>
          </a:prstGeom>
          <a:noFill/>
          <a:ln>
            <a:solidFill>
              <a:srgbClr val="F804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0" name="Rectangle 49">
            <a:extLst>
              <a:ext uri="{FF2B5EF4-FFF2-40B4-BE49-F238E27FC236}">
                <a16:creationId xmlns:a16="http://schemas.microsoft.com/office/drawing/2014/main" id="{AB89FCBF-0304-255F-734C-877F5B357487}"/>
              </a:ext>
            </a:extLst>
          </p:cNvPr>
          <p:cNvSpPr/>
          <p:nvPr/>
        </p:nvSpPr>
        <p:spPr>
          <a:xfrm>
            <a:off x="1186865" y="924249"/>
            <a:ext cx="648908" cy="648908"/>
          </a:xfrm>
          <a:prstGeom prst="rect">
            <a:avLst/>
          </a:prstGeom>
          <a:noFill/>
          <a:ln>
            <a:solidFill>
              <a:srgbClr val="0400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pic>
        <p:nvPicPr>
          <p:cNvPr id="8" name="Picture 7" descr="A room with chairs and tables&#10;&#10;Description automatically generated">
            <a:extLst>
              <a:ext uri="{FF2B5EF4-FFF2-40B4-BE49-F238E27FC236}">
                <a16:creationId xmlns:a16="http://schemas.microsoft.com/office/drawing/2014/main" id="{5E19C460-8F9A-ACDC-992C-E09C68A85EC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9991" y="2063967"/>
            <a:ext cx="2270582" cy="1512242"/>
          </a:xfrm>
          <a:prstGeom prst="rect">
            <a:avLst/>
          </a:prstGeom>
        </p:spPr>
      </p:pic>
      <p:pic>
        <p:nvPicPr>
          <p:cNvPr id="10" name="Picture 9" descr="A close-up of a statue&#10;&#10;Description automatically generated">
            <a:extLst>
              <a:ext uri="{FF2B5EF4-FFF2-40B4-BE49-F238E27FC236}">
                <a16:creationId xmlns:a16="http://schemas.microsoft.com/office/drawing/2014/main" id="{B196B61C-A194-AE61-5DB1-DE84CD26664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9990" y="3616730"/>
            <a:ext cx="2270582" cy="1512243"/>
          </a:xfrm>
          <a:prstGeom prst="rect">
            <a:avLst/>
          </a:prstGeom>
        </p:spPr>
      </p:pic>
      <p:pic>
        <p:nvPicPr>
          <p:cNvPr id="12" name="Picture 11" descr="A train on the tracks with trees in the background&#10;&#10;Description automatically generated">
            <a:extLst>
              <a:ext uri="{FF2B5EF4-FFF2-40B4-BE49-F238E27FC236}">
                <a16:creationId xmlns:a16="http://schemas.microsoft.com/office/drawing/2014/main" id="{0FD963D1-A962-1067-5B20-A08FDE2D12D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69990" y="5169494"/>
            <a:ext cx="2270581" cy="1512242"/>
          </a:xfrm>
          <a:prstGeom prst="rect">
            <a:avLst/>
          </a:prstGeom>
        </p:spPr>
      </p:pic>
      <p:pic>
        <p:nvPicPr>
          <p:cNvPr id="14" name="Picture 13" descr="A group of silver objects on a table&#10;&#10;Description automatically generated">
            <a:extLst>
              <a:ext uri="{FF2B5EF4-FFF2-40B4-BE49-F238E27FC236}">
                <a16:creationId xmlns:a16="http://schemas.microsoft.com/office/drawing/2014/main" id="{B6CCB857-31B3-140C-90E2-18BCC450FA06}"/>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885226" y="2195909"/>
            <a:ext cx="1270800" cy="1270800"/>
          </a:xfrm>
          <a:prstGeom prst="rect">
            <a:avLst/>
          </a:prstGeom>
        </p:spPr>
      </p:pic>
      <p:pic>
        <p:nvPicPr>
          <p:cNvPr id="16" name="Picture 15" descr="A room with a table and chairs&#10;&#10;Description automatically generated">
            <a:extLst>
              <a:ext uri="{FF2B5EF4-FFF2-40B4-BE49-F238E27FC236}">
                <a16:creationId xmlns:a16="http://schemas.microsoft.com/office/drawing/2014/main" id="{70848020-4DE1-4F09-AFC7-2BE53CD978F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738696" y="2195909"/>
            <a:ext cx="1270800" cy="1270800"/>
          </a:xfrm>
          <a:prstGeom prst="rect">
            <a:avLst/>
          </a:prstGeom>
        </p:spPr>
      </p:pic>
      <p:pic>
        <p:nvPicPr>
          <p:cNvPr id="18" name="Picture 17" descr="A mirror ball on a chair&#10;&#10;Description automatically generated">
            <a:extLst>
              <a:ext uri="{FF2B5EF4-FFF2-40B4-BE49-F238E27FC236}">
                <a16:creationId xmlns:a16="http://schemas.microsoft.com/office/drawing/2014/main" id="{27061317-39E4-8CDA-DA85-2E452977016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454206" y="2195909"/>
            <a:ext cx="1270800" cy="1270800"/>
          </a:xfrm>
          <a:prstGeom prst="rect">
            <a:avLst/>
          </a:prstGeom>
        </p:spPr>
      </p:pic>
      <p:pic>
        <p:nvPicPr>
          <p:cNvPr id="20" name="Picture 19" descr="A large grey ball in a room&#10;&#10;Description automatically generated">
            <a:extLst>
              <a:ext uri="{FF2B5EF4-FFF2-40B4-BE49-F238E27FC236}">
                <a16:creationId xmlns:a16="http://schemas.microsoft.com/office/drawing/2014/main" id="{0B3E6865-DF87-7082-7A30-87C0E2689404}"/>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9307676" y="2195909"/>
            <a:ext cx="1270800" cy="1270800"/>
          </a:xfrm>
          <a:prstGeom prst="rect">
            <a:avLst/>
          </a:prstGeom>
        </p:spPr>
      </p:pic>
      <p:pic>
        <p:nvPicPr>
          <p:cNvPr id="22" name="Picture 21" descr="A room with a round table and chairs&#10;&#10;Description automatically generated">
            <a:extLst>
              <a:ext uri="{FF2B5EF4-FFF2-40B4-BE49-F238E27FC236}">
                <a16:creationId xmlns:a16="http://schemas.microsoft.com/office/drawing/2014/main" id="{5204C326-E841-38BB-E23F-0D51B4A5C3F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8023186" y="2195909"/>
            <a:ext cx="1270800" cy="1270800"/>
          </a:xfrm>
          <a:prstGeom prst="rect">
            <a:avLst/>
          </a:prstGeom>
        </p:spPr>
      </p:pic>
      <p:pic>
        <p:nvPicPr>
          <p:cNvPr id="24" name="Picture 23" descr="A mirror ball on a table&#10;&#10;Description automatically generated">
            <a:extLst>
              <a:ext uri="{FF2B5EF4-FFF2-40B4-BE49-F238E27FC236}">
                <a16:creationId xmlns:a16="http://schemas.microsoft.com/office/drawing/2014/main" id="{1E56AF2F-1C27-B021-F022-CFD64764D00D}"/>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4169716" y="2195909"/>
            <a:ext cx="1270800" cy="1270800"/>
          </a:xfrm>
          <a:prstGeom prst="rect">
            <a:avLst/>
          </a:prstGeom>
        </p:spPr>
      </p:pic>
      <p:pic>
        <p:nvPicPr>
          <p:cNvPr id="27" name="Picture 26" descr="A circular object with a circular frame&#10;&#10;Description automatically generated with medium confidence">
            <a:extLst>
              <a:ext uri="{FF2B5EF4-FFF2-40B4-BE49-F238E27FC236}">
                <a16:creationId xmlns:a16="http://schemas.microsoft.com/office/drawing/2014/main" id="{F8544D2F-4392-F6CB-36B4-B8710E7BE3C1}"/>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885226" y="3747390"/>
            <a:ext cx="1270800" cy="1270800"/>
          </a:xfrm>
          <a:prstGeom prst="rect">
            <a:avLst/>
          </a:prstGeom>
        </p:spPr>
      </p:pic>
      <p:pic>
        <p:nvPicPr>
          <p:cNvPr id="29" name="Picture 28" descr="A close-up of a statue&#10;&#10;Description automatically generated">
            <a:extLst>
              <a:ext uri="{FF2B5EF4-FFF2-40B4-BE49-F238E27FC236}">
                <a16:creationId xmlns:a16="http://schemas.microsoft.com/office/drawing/2014/main" id="{E0FA46BB-37C8-19D4-4083-1FB17EF4CA32}"/>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6738696" y="3747390"/>
            <a:ext cx="1270800" cy="1270800"/>
          </a:xfrm>
          <a:prstGeom prst="rect">
            <a:avLst/>
          </a:prstGeom>
        </p:spPr>
      </p:pic>
      <p:pic>
        <p:nvPicPr>
          <p:cNvPr id="31" name="Picture 30" descr="A close-up of a metal ball&#10;&#10;Description automatically generated">
            <a:extLst>
              <a:ext uri="{FF2B5EF4-FFF2-40B4-BE49-F238E27FC236}">
                <a16:creationId xmlns:a16="http://schemas.microsoft.com/office/drawing/2014/main" id="{C3E8A31F-BBD2-E366-8459-46525AF22210}"/>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5454206" y="3747390"/>
            <a:ext cx="1270800" cy="1270800"/>
          </a:xfrm>
          <a:prstGeom prst="rect">
            <a:avLst/>
          </a:prstGeom>
        </p:spPr>
      </p:pic>
      <p:pic>
        <p:nvPicPr>
          <p:cNvPr id="32" name="Picture 31" descr="A circular object with a building in the middle&#10;&#10;Description automatically generated">
            <a:extLst>
              <a:ext uri="{FF2B5EF4-FFF2-40B4-BE49-F238E27FC236}">
                <a16:creationId xmlns:a16="http://schemas.microsoft.com/office/drawing/2014/main" id="{A080B3D7-BC26-1F68-D72D-F7ED5F1C8F08}"/>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9307676" y="3747390"/>
            <a:ext cx="1270800" cy="1270800"/>
          </a:xfrm>
          <a:prstGeom prst="rect">
            <a:avLst/>
          </a:prstGeom>
        </p:spPr>
      </p:pic>
      <p:pic>
        <p:nvPicPr>
          <p:cNvPr id="33" name="Picture 32" descr="A golden ball with a red circle around it&#10;&#10;Description automatically generated">
            <a:extLst>
              <a:ext uri="{FF2B5EF4-FFF2-40B4-BE49-F238E27FC236}">
                <a16:creationId xmlns:a16="http://schemas.microsoft.com/office/drawing/2014/main" id="{61AF5EC1-B851-3AFE-2B4A-7E67BCD85785}"/>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8023186" y="3747390"/>
            <a:ext cx="1270800" cy="1270800"/>
          </a:xfrm>
          <a:prstGeom prst="rect">
            <a:avLst/>
          </a:prstGeom>
        </p:spPr>
      </p:pic>
      <p:pic>
        <p:nvPicPr>
          <p:cNvPr id="34" name="Picture 33" descr="A close-up of a sphere&#10;&#10;Description automatically generated">
            <a:extLst>
              <a:ext uri="{FF2B5EF4-FFF2-40B4-BE49-F238E27FC236}">
                <a16:creationId xmlns:a16="http://schemas.microsoft.com/office/drawing/2014/main" id="{86D255FF-48E3-803A-7C61-7643CD36C49D}"/>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4169716" y="3747390"/>
            <a:ext cx="1270800" cy="1270800"/>
          </a:xfrm>
          <a:prstGeom prst="rect">
            <a:avLst/>
          </a:prstGeom>
        </p:spPr>
      </p:pic>
      <p:pic>
        <p:nvPicPr>
          <p:cNvPr id="36" name="Picture 35" descr="A mirror ball with trees in the background&#10;&#10;Description automatically generated">
            <a:extLst>
              <a:ext uri="{FF2B5EF4-FFF2-40B4-BE49-F238E27FC236}">
                <a16:creationId xmlns:a16="http://schemas.microsoft.com/office/drawing/2014/main" id="{96DCD9F6-4E35-957E-C76A-E326C3328E35}"/>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2885226" y="5349750"/>
            <a:ext cx="1270800" cy="1270800"/>
          </a:xfrm>
          <a:prstGeom prst="rect">
            <a:avLst/>
          </a:prstGeom>
        </p:spPr>
      </p:pic>
      <p:pic>
        <p:nvPicPr>
          <p:cNvPr id="38" name="Picture 37" descr="A tree with orange and yellow leaves&#10;&#10;Description automatically generated">
            <a:extLst>
              <a:ext uri="{FF2B5EF4-FFF2-40B4-BE49-F238E27FC236}">
                <a16:creationId xmlns:a16="http://schemas.microsoft.com/office/drawing/2014/main" id="{3A22D4F2-AD63-16AF-CE1A-E87E47BEAEDC}"/>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6738696" y="5349750"/>
            <a:ext cx="1270800" cy="1270800"/>
          </a:xfrm>
          <a:prstGeom prst="rect">
            <a:avLst/>
          </a:prstGeom>
        </p:spPr>
      </p:pic>
      <p:pic>
        <p:nvPicPr>
          <p:cNvPr id="39" name="Picture 38" descr="A silver ball with a red circle around it&#10;&#10;Description automatically generated">
            <a:extLst>
              <a:ext uri="{FF2B5EF4-FFF2-40B4-BE49-F238E27FC236}">
                <a16:creationId xmlns:a16="http://schemas.microsoft.com/office/drawing/2014/main" id="{2BEA06B1-9F80-4904-5218-B449A731B040}"/>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5454206" y="5349750"/>
            <a:ext cx="1270800" cy="1270800"/>
          </a:xfrm>
          <a:prstGeom prst="rect">
            <a:avLst/>
          </a:prstGeom>
        </p:spPr>
      </p:pic>
      <p:pic>
        <p:nvPicPr>
          <p:cNvPr id="40" name="Picture 39" descr="A reflection of a blue sky in a circle&#10;&#10;Description automatically generated">
            <a:extLst>
              <a:ext uri="{FF2B5EF4-FFF2-40B4-BE49-F238E27FC236}">
                <a16:creationId xmlns:a16="http://schemas.microsoft.com/office/drawing/2014/main" id="{4F075B98-A716-5F52-5369-C5EF948982E0}"/>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9307676" y="5349750"/>
            <a:ext cx="1270800" cy="1270800"/>
          </a:xfrm>
          <a:prstGeom prst="rect">
            <a:avLst/>
          </a:prstGeom>
        </p:spPr>
      </p:pic>
      <p:pic>
        <p:nvPicPr>
          <p:cNvPr id="41" name="Picture 40" descr="A mirror ball in a tunnel of trees&#10;&#10;Description automatically generated">
            <a:extLst>
              <a:ext uri="{FF2B5EF4-FFF2-40B4-BE49-F238E27FC236}">
                <a16:creationId xmlns:a16="http://schemas.microsoft.com/office/drawing/2014/main" id="{DE7D161E-140C-93CF-6FDE-77402899B8FE}"/>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8023186" y="5349750"/>
            <a:ext cx="1270800" cy="1270800"/>
          </a:xfrm>
          <a:prstGeom prst="rect">
            <a:avLst/>
          </a:prstGeom>
        </p:spPr>
      </p:pic>
      <p:pic>
        <p:nvPicPr>
          <p:cNvPr id="42" name="Picture 41" descr="A reflection of a reflection of a tree in a mirror&#10;&#10;Description automatically generated">
            <a:extLst>
              <a:ext uri="{FF2B5EF4-FFF2-40B4-BE49-F238E27FC236}">
                <a16:creationId xmlns:a16="http://schemas.microsoft.com/office/drawing/2014/main" id="{D13D325B-B26E-DED7-4492-4F1046799D63}"/>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4169716" y="5349750"/>
            <a:ext cx="1270800" cy="1270800"/>
          </a:xfrm>
          <a:prstGeom prst="rect">
            <a:avLst/>
          </a:prstGeom>
        </p:spPr>
      </p:pic>
      <p:sp>
        <p:nvSpPr>
          <p:cNvPr id="2" name="Slide Number Placeholder 1">
            <a:extLst>
              <a:ext uri="{FF2B5EF4-FFF2-40B4-BE49-F238E27FC236}">
                <a16:creationId xmlns:a16="http://schemas.microsoft.com/office/drawing/2014/main" id="{2681E722-E4F6-AA0B-C1F2-E4F31BDF8C72}"/>
              </a:ext>
            </a:extLst>
          </p:cNvPr>
          <p:cNvSpPr>
            <a:spLocks noGrp="1"/>
          </p:cNvSpPr>
          <p:nvPr>
            <p:ph type="sldNum" sz="quarter" idx="12"/>
          </p:nvPr>
        </p:nvSpPr>
        <p:spPr/>
        <p:txBody>
          <a:bodyPr/>
          <a:lstStyle/>
          <a:p>
            <a:fld id="{E394BC53-F50D-41DF-BD71-678A190C5E2B}" type="slidenum">
              <a:rPr lang="en-US" smtClean="0"/>
              <a:t>9</a:t>
            </a:fld>
            <a:endParaRPr lang="en-US"/>
          </a:p>
        </p:txBody>
      </p:sp>
      <p:sp>
        <p:nvSpPr>
          <p:cNvPr id="45" name="Rectangle 44">
            <a:extLst>
              <a:ext uri="{FF2B5EF4-FFF2-40B4-BE49-F238E27FC236}">
                <a16:creationId xmlns:a16="http://schemas.microsoft.com/office/drawing/2014/main" id="{41AF81D5-D1A3-9021-EC6E-03B30FADB7DE}"/>
              </a:ext>
            </a:extLst>
          </p:cNvPr>
          <p:cNvSpPr/>
          <p:nvPr/>
        </p:nvSpPr>
        <p:spPr>
          <a:xfrm>
            <a:off x="5449275" y="92333"/>
            <a:ext cx="2549049" cy="6528217"/>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7" name="TextBox 46">
            <a:extLst>
              <a:ext uri="{FF2B5EF4-FFF2-40B4-BE49-F238E27FC236}">
                <a16:creationId xmlns:a16="http://schemas.microsoft.com/office/drawing/2014/main" id="{4401A494-4DCB-C9C7-FDD5-7ECA8DC0B654}"/>
              </a:ext>
            </a:extLst>
          </p:cNvPr>
          <p:cNvSpPr txBox="1"/>
          <p:nvPr/>
        </p:nvSpPr>
        <p:spPr>
          <a:xfrm>
            <a:off x="10682421" y="276998"/>
            <a:ext cx="1090294" cy="400110"/>
          </a:xfrm>
          <a:prstGeom prst="rect">
            <a:avLst/>
          </a:prstGeom>
          <a:noFill/>
        </p:spPr>
        <p:txBody>
          <a:bodyPr wrap="square" rtlCol="0">
            <a:spAutoFit/>
          </a:bodyPr>
          <a:lstStyle/>
          <a:p>
            <a:pPr algn="ctr"/>
            <a:r>
              <a:rPr lang="en-US" sz="2000" b="1">
                <a:solidFill>
                  <a:srgbClr val="FF0000"/>
                </a:solidFill>
                <a:latin typeface="Aptos"/>
                <a:ea typeface="Helvetica Neue Medium" panose="02000503000000020004" pitchFamily="2" charset="0"/>
                <a:cs typeface="Helvetica Neue Medium" panose="02000503000000020004" pitchFamily="2" charset="0"/>
              </a:rPr>
              <a:t>Ours</a:t>
            </a:r>
          </a:p>
        </p:txBody>
      </p:sp>
      <p:pic>
        <p:nvPicPr>
          <p:cNvPr id="49" name="Picture 48" descr="A mirror ball in a room&#10;&#10;Description automatically generated">
            <a:extLst>
              <a:ext uri="{FF2B5EF4-FFF2-40B4-BE49-F238E27FC236}">
                <a16:creationId xmlns:a16="http://schemas.microsoft.com/office/drawing/2014/main" id="{96B5306E-038C-6D81-0D9B-B059531D7D17}"/>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10592168" y="2195909"/>
            <a:ext cx="1270800" cy="1270800"/>
          </a:xfrm>
          <a:prstGeom prst="rect">
            <a:avLst/>
          </a:prstGeom>
        </p:spPr>
      </p:pic>
      <p:pic>
        <p:nvPicPr>
          <p:cNvPr id="51" name="Picture 50" descr="A close-up of a reflection of a desert landscape&#10;&#10;Description automatically generated">
            <a:extLst>
              <a:ext uri="{FF2B5EF4-FFF2-40B4-BE49-F238E27FC236}">
                <a16:creationId xmlns:a16="http://schemas.microsoft.com/office/drawing/2014/main" id="{64970B9D-8789-553A-B4C5-744360BEDE88}"/>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0592168" y="3747390"/>
            <a:ext cx="1270800" cy="1270800"/>
          </a:xfrm>
          <a:prstGeom prst="rect">
            <a:avLst/>
          </a:prstGeom>
        </p:spPr>
      </p:pic>
      <p:pic>
        <p:nvPicPr>
          <p:cNvPr id="52" name="Picture 51" descr="A mirror ball with trees in the background&#10;&#10;Description automatically generated">
            <a:extLst>
              <a:ext uri="{FF2B5EF4-FFF2-40B4-BE49-F238E27FC236}">
                <a16:creationId xmlns:a16="http://schemas.microsoft.com/office/drawing/2014/main" id="{77BFB01D-8263-29B1-814C-3AAF4B75EB38}"/>
              </a:ext>
            </a:extLst>
          </p:cNvPr>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10592168" y="5349750"/>
            <a:ext cx="1270800" cy="1270800"/>
          </a:xfrm>
          <a:prstGeom prst="rect">
            <a:avLst/>
          </a:prstGeom>
        </p:spPr>
      </p:pic>
      <p:pic>
        <p:nvPicPr>
          <p:cNvPr id="54" name="Picture 53" descr="A reflection of a building in a mirror&#10;&#10;Description automatically generated">
            <a:extLst>
              <a:ext uri="{FF2B5EF4-FFF2-40B4-BE49-F238E27FC236}">
                <a16:creationId xmlns:a16="http://schemas.microsoft.com/office/drawing/2014/main" id="{FA43A992-84F8-82EA-40E0-4CC7AFB3D69D}"/>
              </a:ext>
            </a:extLst>
          </p:cNvPr>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10577138" y="672361"/>
            <a:ext cx="1269537" cy="1219373"/>
          </a:xfrm>
          <a:prstGeom prst="rect">
            <a:avLst/>
          </a:prstGeom>
        </p:spPr>
      </p:pic>
      <p:sp>
        <p:nvSpPr>
          <p:cNvPr id="55" name="TextBox 54">
            <a:extLst>
              <a:ext uri="{FF2B5EF4-FFF2-40B4-BE49-F238E27FC236}">
                <a16:creationId xmlns:a16="http://schemas.microsoft.com/office/drawing/2014/main" id="{118E9BC3-AB68-FD08-C3B2-7A74DD4B3C24}"/>
              </a:ext>
            </a:extLst>
          </p:cNvPr>
          <p:cNvSpPr txBox="1"/>
          <p:nvPr/>
        </p:nvSpPr>
        <p:spPr>
          <a:xfrm>
            <a:off x="4086510" y="92333"/>
            <a:ext cx="1431735" cy="584775"/>
          </a:xfrm>
          <a:prstGeom prst="rect">
            <a:avLst/>
          </a:prstGeom>
          <a:noFill/>
        </p:spPr>
        <p:txBody>
          <a:bodyPr wrap="square" lIns="91440" tIns="45720" rIns="91440" bIns="45720" anchor="t">
            <a:spAutoFit/>
          </a:bodyPr>
          <a:lstStyle/>
          <a:p>
            <a:pPr algn="ctr"/>
            <a:r>
              <a:rPr lang="en-US" sz="1600" b="1"/>
              <a:t>Stable </a:t>
            </a:r>
          </a:p>
          <a:p>
            <a:pPr algn="ctr"/>
            <a:r>
              <a:rPr lang="en-US" sz="1600" b="1"/>
              <a:t>Diffusion XL</a:t>
            </a:r>
          </a:p>
        </p:txBody>
      </p:sp>
      <p:pic>
        <p:nvPicPr>
          <p:cNvPr id="4" name="mp3-output-ttsfree(dot)com (61)">
            <a:hlinkClick r:id="" action="ppaction://media"/>
            <a:extLst>
              <a:ext uri="{FF2B5EF4-FFF2-40B4-BE49-F238E27FC236}">
                <a16:creationId xmlns:a16="http://schemas.microsoft.com/office/drawing/2014/main" id="{63C5047D-D870-EF12-BDE2-3CA3C598A8BD}"/>
              </a:ext>
            </a:extLst>
          </p:cNvPr>
          <p:cNvPicPr>
            <a:picLocks noChangeAspect="1"/>
          </p:cNvPicPr>
          <p:nvPr>
            <a:audioFile r:link="rId2"/>
            <p:extLst>
              <p:ext uri="{DAA4B4D4-6D71-4841-9C94-3DE7FCFB9230}">
                <p14:media xmlns:p14="http://schemas.microsoft.com/office/powerpoint/2010/main" r:embed="rId1"/>
              </p:ext>
            </p:extLst>
          </p:nvPr>
        </p:nvPicPr>
        <p:blipFill>
          <a:blip r:embed="rId34"/>
          <a:stretch>
            <a:fillRect/>
          </a:stretch>
        </p:blipFill>
        <p:spPr>
          <a:xfrm>
            <a:off x="258797" y="7756525"/>
            <a:ext cx="609600" cy="609600"/>
          </a:xfrm>
          <a:prstGeom prst="rect">
            <a:avLst/>
          </a:prstGeom>
        </p:spPr>
      </p:pic>
    </p:spTree>
    <p:extLst>
      <p:ext uri="{BB962C8B-B14F-4D97-AF65-F5344CB8AC3E}">
        <p14:creationId xmlns:p14="http://schemas.microsoft.com/office/powerpoint/2010/main" val="697931560"/>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descr="A reflection of a building in a mirror&#10;&#10;Description automatically generated">
            <a:extLst>
              <a:ext uri="{FF2B5EF4-FFF2-40B4-BE49-F238E27FC236}">
                <a16:creationId xmlns:a16="http://schemas.microsoft.com/office/drawing/2014/main" id="{DC41436B-6C04-8600-7D1D-91C874A819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77138" y="672361"/>
            <a:ext cx="1269537" cy="1219373"/>
          </a:xfrm>
          <a:prstGeom prst="rect">
            <a:avLst/>
          </a:prstGeom>
        </p:spPr>
      </p:pic>
      <p:pic>
        <p:nvPicPr>
          <p:cNvPr id="3" name="Picture 2">
            <a:extLst>
              <a:ext uri="{FF2B5EF4-FFF2-40B4-BE49-F238E27FC236}">
                <a16:creationId xmlns:a16="http://schemas.microsoft.com/office/drawing/2014/main" id="{D7161F21-2209-0C8A-A1B9-85A4BA31638C}"/>
              </a:ext>
            </a:extLst>
          </p:cNvPr>
          <p:cNvPicPr>
            <a:picLocks noChangeAspect="1"/>
          </p:cNvPicPr>
          <p:nvPr/>
        </p:nvPicPr>
        <p:blipFill rotWithShape="1">
          <a:blip r:embed="rId6"/>
          <a:srcRect l="751" t="457" r="743" b="50046"/>
          <a:stretch/>
        </p:blipFill>
        <p:spPr>
          <a:xfrm>
            <a:off x="4167285" y="669043"/>
            <a:ext cx="1266990" cy="1222692"/>
          </a:xfrm>
          <a:prstGeom prst="rect">
            <a:avLst/>
          </a:prstGeom>
          <a:ln>
            <a:noFill/>
          </a:ln>
          <a:effectLst/>
        </p:spPr>
      </p:pic>
      <p:pic>
        <p:nvPicPr>
          <p:cNvPr id="5" name="Picture 4">
            <a:extLst>
              <a:ext uri="{FF2B5EF4-FFF2-40B4-BE49-F238E27FC236}">
                <a16:creationId xmlns:a16="http://schemas.microsoft.com/office/drawing/2014/main" id="{F0277E72-DE54-2C67-E6B0-DB2AC75BAAE7}"/>
              </a:ext>
            </a:extLst>
          </p:cNvPr>
          <p:cNvPicPr>
            <a:picLocks noChangeAspect="1"/>
          </p:cNvPicPr>
          <p:nvPr/>
        </p:nvPicPr>
        <p:blipFill rotWithShape="1">
          <a:blip r:embed="rId7"/>
          <a:srcRect l="655" t="464" r="50252"/>
          <a:stretch/>
        </p:blipFill>
        <p:spPr>
          <a:xfrm>
            <a:off x="2885226" y="669043"/>
            <a:ext cx="1266733" cy="1222692"/>
          </a:xfrm>
          <a:prstGeom prst="rect">
            <a:avLst/>
          </a:prstGeom>
          <a:ln>
            <a:noFill/>
          </a:ln>
          <a:effectLst/>
        </p:spPr>
      </p:pic>
      <p:sp>
        <p:nvSpPr>
          <p:cNvPr id="9" name="TextBox 8">
            <a:extLst>
              <a:ext uri="{FF2B5EF4-FFF2-40B4-BE49-F238E27FC236}">
                <a16:creationId xmlns:a16="http://schemas.microsoft.com/office/drawing/2014/main" id="{8459C650-D417-5269-0E48-EA1125680CB5}"/>
              </a:ext>
            </a:extLst>
          </p:cNvPr>
          <p:cNvSpPr txBox="1"/>
          <p:nvPr/>
        </p:nvSpPr>
        <p:spPr>
          <a:xfrm>
            <a:off x="2772554" y="92333"/>
            <a:ext cx="1594601" cy="584775"/>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Blended</a:t>
            </a:r>
          </a:p>
          <a:p>
            <a:pPr algn="ctr"/>
            <a:r>
              <a:rPr lang="en-US" sz="1600" b="1">
                <a:latin typeface="Aptos"/>
                <a:ea typeface="Helvetica Neue Medium" panose="02000503000000020004" pitchFamily="2" charset="0"/>
                <a:cs typeface="Helvetica Neue Medium" panose="02000503000000020004" pitchFamily="2" charset="0"/>
              </a:rPr>
              <a:t>Diffusion</a:t>
            </a:r>
          </a:p>
        </p:txBody>
      </p:sp>
      <p:pic>
        <p:nvPicPr>
          <p:cNvPr id="11" name="Picture 10">
            <a:extLst>
              <a:ext uri="{FF2B5EF4-FFF2-40B4-BE49-F238E27FC236}">
                <a16:creationId xmlns:a16="http://schemas.microsoft.com/office/drawing/2014/main" id="{5731D9D1-CEBA-E73A-D370-858FF55E5C03}"/>
              </a:ext>
            </a:extLst>
          </p:cNvPr>
          <p:cNvPicPr>
            <a:picLocks noChangeAspect="1"/>
          </p:cNvPicPr>
          <p:nvPr/>
        </p:nvPicPr>
        <p:blipFill rotWithShape="1">
          <a:blip r:embed="rId8"/>
          <a:srcRect l="1157" t="75275" r="312" b="-235"/>
          <a:stretch/>
        </p:blipFill>
        <p:spPr>
          <a:xfrm>
            <a:off x="5449602" y="677108"/>
            <a:ext cx="1257617" cy="1222115"/>
          </a:xfrm>
          <a:prstGeom prst="rect">
            <a:avLst/>
          </a:prstGeom>
          <a:ln>
            <a:noFill/>
          </a:ln>
          <a:effectLst/>
        </p:spPr>
      </p:pic>
      <p:sp>
        <p:nvSpPr>
          <p:cNvPr id="15" name="TextBox 14">
            <a:extLst>
              <a:ext uri="{FF2B5EF4-FFF2-40B4-BE49-F238E27FC236}">
                <a16:creationId xmlns:a16="http://schemas.microsoft.com/office/drawing/2014/main" id="{6FAADC45-49C0-72DC-2078-33FE92EE8C5B}"/>
              </a:ext>
            </a:extLst>
          </p:cNvPr>
          <p:cNvSpPr txBox="1"/>
          <p:nvPr/>
        </p:nvSpPr>
        <p:spPr>
          <a:xfrm>
            <a:off x="5457658" y="92333"/>
            <a:ext cx="1257380" cy="584775"/>
          </a:xfrm>
          <a:prstGeom prst="rect">
            <a:avLst/>
          </a:prstGeom>
          <a:noFill/>
        </p:spPr>
        <p:txBody>
          <a:bodyPr wrap="square">
            <a:spAutoFit/>
          </a:bodyPr>
          <a:lstStyle/>
          <a:p>
            <a:pPr algn="ctr"/>
            <a:r>
              <a:rPr lang="en-US" sz="1600" b="1"/>
              <a:t>Adobe</a:t>
            </a:r>
          </a:p>
          <a:p>
            <a:pPr algn="ctr"/>
            <a:r>
              <a:rPr lang="en-US" sz="1600" b="1"/>
              <a:t>Firefly</a:t>
            </a:r>
          </a:p>
        </p:txBody>
      </p:sp>
      <p:pic>
        <p:nvPicPr>
          <p:cNvPr id="17" name="Picture 16">
            <a:extLst>
              <a:ext uri="{FF2B5EF4-FFF2-40B4-BE49-F238E27FC236}">
                <a16:creationId xmlns:a16="http://schemas.microsoft.com/office/drawing/2014/main" id="{3BC41367-F14D-8868-1C42-A86097DDCB5B}"/>
              </a:ext>
            </a:extLst>
          </p:cNvPr>
          <p:cNvPicPr>
            <a:picLocks noChangeAspect="1"/>
          </p:cNvPicPr>
          <p:nvPr/>
        </p:nvPicPr>
        <p:blipFill rotWithShape="1">
          <a:blip r:embed="rId8"/>
          <a:srcRect l="907" t="50208" r="-372" b="24809"/>
          <a:stretch/>
        </p:blipFill>
        <p:spPr>
          <a:xfrm>
            <a:off x="6722546" y="669043"/>
            <a:ext cx="1269538" cy="1223268"/>
          </a:xfrm>
          <a:prstGeom prst="rect">
            <a:avLst/>
          </a:prstGeom>
          <a:ln>
            <a:noFill/>
          </a:ln>
          <a:effectLst/>
        </p:spPr>
      </p:pic>
      <p:sp>
        <p:nvSpPr>
          <p:cNvPr id="19" name="TextBox 18">
            <a:extLst>
              <a:ext uri="{FF2B5EF4-FFF2-40B4-BE49-F238E27FC236}">
                <a16:creationId xmlns:a16="http://schemas.microsoft.com/office/drawing/2014/main" id="{8BF5832B-5460-0504-6616-898B960BDE56}"/>
              </a:ext>
            </a:extLst>
          </p:cNvPr>
          <p:cNvSpPr txBox="1"/>
          <p:nvPr/>
        </p:nvSpPr>
        <p:spPr>
          <a:xfrm>
            <a:off x="6857387" y="338554"/>
            <a:ext cx="1045224" cy="338554"/>
          </a:xfrm>
          <a:prstGeom prst="rect">
            <a:avLst/>
          </a:prstGeom>
          <a:noFill/>
        </p:spPr>
        <p:txBody>
          <a:bodyPr wrap="square" rtlCol="0">
            <a:spAutoFit/>
          </a:bodyPr>
          <a:lstStyle/>
          <a:p>
            <a:pPr algn="ctr"/>
            <a:r>
              <a:rPr lang="en-US" sz="1600" b="1">
                <a:latin typeface="Aptos"/>
              </a:rPr>
              <a:t>DALL·E2 </a:t>
            </a:r>
            <a:endParaRPr lang="en-US" sz="1600" b="1">
              <a:latin typeface="Aptos"/>
              <a:ea typeface="Helvetica Neue Medium" panose="02000503000000020004" pitchFamily="2" charset="0"/>
              <a:cs typeface="Helvetica Neue Medium" panose="02000503000000020004" pitchFamily="2" charset="0"/>
            </a:endParaRPr>
          </a:p>
        </p:txBody>
      </p:sp>
      <p:pic>
        <p:nvPicPr>
          <p:cNvPr id="21" name="Picture 20">
            <a:extLst>
              <a:ext uri="{FF2B5EF4-FFF2-40B4-BE49-F238E27FC236}">
                <a16:creationId xmlns:a16="http://schemas.microsoft.com/office/drawing/2014/main" id="{D63462C3-372D-D1C4-B8E8-A5B57A250A5C}"/>
              </a:ext>
            </a:extLst>
          </p:cNvPr>
          <p:cNvPicPr>
            <a:picLocks noChangeAspect="1"/>
          </p:cNvPicPr>
          <p:nvPr/>
        </p:nvPicPr>
        <p:blipFill rotWithShape="1">
          <a:blip r:embed="rId8"/>
          <a:srcRect l="535" t="127" b="74890"/>
          <a:stretch/>
        </p:blipFill>
        <p:spPr>
          <a:xfrm>
            <a:off x="8007411" y="669043"/>
            <a:ext cx="1269538" cy="1223268"/>
          </a:xfrm>
          <a:prstGeom prst="rect">
            <a:avLst/>
          </a:prstGeom>
          <a:ln>
            <a:noFill/>
          </a:ln>
          <a:effectLst/>
        </p:spPr>
      </p:pic>
      <p:sp>
        <p:nvSpPr>
          <p:cNvPr id="23" name="TextBox 22">
            <a:extLst>
              <a:ext uri="{FF2B5EF4-FFF2-40B4-BE49-F238E27FC236}">
                <a16:creationId xmlns:a16="http://schemas.microsoft.com/office/drawing/2014/main" id="{B2604BE1-9226-2DA0-8DDB-21F610E0FC5F}"/>
              </a:ext>
            </a:extLst>
          </p:cNvPr>
          <p:cNvSpPr txBox="1"/>
          <p:nvPr/>
        </p:nvSpPr>
        <p:spPr>
          <a:xfrm>
            <a:off x="7864207" y="92333"/>
            <a:ext cx="1660745" cy="584775"/>
          </a:xfrm>
          <a:prstGeom prst="rect">
            <a:avLst/>
          </a:prstGeom>
          <a:noFill/>
        </p:spPr>
        <p:txBody>
          <a:bodyPr wrap="square" lIns="91440" tIns="45720" rIns="91440" bIns="45720" rtlCol="0" anchor="t">
            <a:spAutoFit/>
          </a:bodyPr>
          <a:lstStyle/>
          <a:p>
            <a:pPr algn="ctr"/>
            <a:r>
              <a:rPr lang="en-US" sz="1600" b="1">
                <a:solidFill>
                  <a:schemeClr val="accent4"/>
                </a:solidFill>
                <a:latin typeface="Aptos"/>
                <a:ea typeface="Helvetica Neue Medium" panose="02000503000000020004" pitchFamily="2" charset="0"/>
                <a:cs typeface="Helvetica Neue Medium" panose="02000503000000020004" pitchFamily="2" charset="0"/>
              </a:rPr>
              <a:t>Paint-By-</a:t>
            </a:r>
          </a:p>
          <a:p>
            <a:pPr algn="ctr"/>
            <a:r>
              <a:rPr lang="en-US" sz="1600" b="1">
                <a:solidFill>
                  <a:schemeClr val="accent4"/>
                </a:solidFill>
                <a:latin typeface="Aptos"/>
                <a:ea typeface="Helvetica Neue Medium" panose="02000503000000020004" pitchFamily="2" charset="0"/>
                <a:cs typeface="Helvetica Neue Medium" panose="02000503000000020004" pitchFamily="2" charset="0"/>
              </a:rPr>
              <a:t>Example</a:t>
            </a:r>
          </a:p>
        </p:txBody>
      </p:sp>
      <p:pic>
        <p:nvPicPr>
          <p:cNvPr id="26" name="Picture 25">
            <a:extLst>
              <a:ext uri="{FF2B5EF4-FFF2-40B4-BE49-F238E27FC236}">
                <a16:creationId xmlns:a16="http://schemas.microsoft.com/office/drawing/2014/main" id="{2C37F6D4-D677-6E7A-B3EC-AB7CD9854561}"/>
              </a:ext>
            </a:extLst>
          </p:cNvPr>
          <p:cNvPicPr>
            <a:picLocks noChangeAspect="1"/>
          </p:cNvPicPr>
          <p:nvPr/>
        </p:nvPicPr>
        <p:blipFill rotWithShape="1">
          <a:blip r:embed="rId8"/>
          <a:srcRect l="563" t="25173" r="-28" b="49844"/>
          <a:stretch/>
        </p:blipFill>
        <p:spPr>
          <a:xfrm>
            <a:off x="9292274" y="669043"/>
            <a:ext cx="1269539" cy="1223269"/>
          </a:xfrm>
          <a:prstGeom prst="rect">
            <a:avLst/>
          </a:prstGeom>
          <a:ln>
            <a:noFill/>
          </a:ln>
          <a:effectLst/>
        </p:spPr>
      </p:pic>
      <p:sp>
        <p:nvSpPr>
          <p:cNvPr id="28" name="TextBox 27">
            <a:extLst>
              <a:ext uri="{FF2B5EF4-FFF2-40B4-BE49-F238E27FC236}">
                <a16:creationId xmlns:a16="http://schemas.microsoft.com/office/drawing/2014/main" id="{E48E8252-8450-3788-4DA7-FB32D3785AF6}"/>
              </a:ext>
            </a:extLst>
          </p:cNvPr>
          <p:cNvSpPr txBox="1"/>
          <p:nvPr/>
        </p:nvSpPr>
        <p:spPr>
          <a:xfrm>
            <a:off x="9243103" y="338554"/>
            <a:ext cx="1367880" cy="338554"/>
          </a:xfrm>
          <a:prstGeom prst="rect">
            <a:avLst/>
          </a:prstGeom>
          <a:noFill/>
        </p:spPr>
        <p:txBody>
          <a:bodyPr wrap="square" rtlCol="0">
            <a:spAutoFit/>
          </a:bodyPr>
          <a:lstStyle/>
          <a:p>
            <a:pPr algn="ctr"/>
            <a:r>
              <a:rPr lang="en-US" sz="1600" b="1">
                <a:solidFill>
                  <a:schemeClr val="accent4"/>
                </a:solidFill>
                <a:latin typeface="Aptos"/>
                <a:ea typeface="Helvetica Neue Medium" panose="02000503000000020004" pitchFamily="2" charset="0"/>
                <a:cs typeface="Helvetica Neue Medium" panose="02000503000000020004" pitchFamily="2" charset="0"/>
              </a:rPr>
              <a:t>IP-Adapter</a:t>
            </a:r>
          </a:p>
        </p:txBody>
      </p:sp>
      <p:sp>
        <p:nvSpPr>
          <p:cNvPr id="30" name="TextBox 29">
            <a:extLst>
              <a:ext uri="{FF2B5EF4-FFF2-40B4-BE49-F238E27FC236}">
                <a16:creationId xmlns:a16="http://schemas.microsoft.com/office/drawing/2014/main" id="{DCFA8C68-B313-4F09-D4C1-DFA3ECBA5821}"/>
              </a:ext>
            </a:extLst>
          </p:cNvPr>
          <p:cNvSpPr txBox="1"/>
          <p:nvPr/>
        </p:nvSpPr>
        <p:spPr>
          <a:xfrm>
            <a:off x="563597" y="176264"/>
            <a:ext cx="1883365"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Input image</a:t>
            </a:r>
          </a:p>
        </p:txBody>
      </p:sp>
      <p:pic>
        <p:nvPicPr>
          <p:cNvPr id="3074" name="Picture 2" descr="Taj Mahal India Pictures | Download Free Images on Unsplash">
            <a:extLst>
              <a:ext uri="{FF2B5EF4-FFF2-40B4-BE49-F238E27FC236}">
                <a16:creationId xmlns:a16="http://schemas.microsoft.com/office/drawing/2014/main" id="{366096E9-BCF8-316B-032E-67F23CBCBF6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69992" y="509023"/>
            <a:ext cx="2270582" cy="1514422"/>
          </a:xfrm>
          <a:prstGeom prst="rect">
            <a:avLst/>
          </a:prstGeom>
          <a:noFill/>
          <a:extLst>
            <a:ext uri="{909E8E84-426E-40DD-AFC4-6F175D3DCCD1}">
              <a14:hiddenFill xmlns:a14="http://schemas.microsoft.com/office/drawing/2010/main">
                <a:solidFill>
                  <a:srgbClr val="FFFFFF"/>
                </a:solidFill>
              </a14:hiddenFill>
            </a:ext>
          </a:extLst>
        </p:spPr>
      </p:pic>
      <p:sp>
        <p:nvSpPr>
          <p:cNvPr id="48" name="Oval 47">
            <a:extLst>
              <a:ext uri="{FF2B5EF4-FFF2-40B4-BE49-F238E27FC236}">
                <a16:creationId xmlns:a16="http://schemas.microsoft.com/office/drawing/2014/main" id="{7AD2F35F-15CC-57DE-EDA4-F3E21E618A5D}"/>
              </a:ext>
            </a:extLst>
          </p:cNvPr>
          <p:cNvSpPr/>
          <p:nvPr/>
        </p:nvSpPr>
        <p:spPr>
          <a:xfrm>
            <a:off x="1227251" y="967175"/>
            <a:ext cx="560474" cy="560474"/>
          </a:xfrm>
          <a:prstGeom prst="ellipse">
            <a:avLst/>
          </a:prstGeom>
          <a:noFill/>
          <a:ln>
            <a:solidFill>
              <a:srgbClr val="F804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0" name="Rectangle 49">
            <a:extLst>
              <a:ext uri="{FF2B5EF4-FFF2-40B4-BE49-F238E27FC236}">
                <a16:creationId xmlns:a16="http://schemas.microsoft.com/office/drawing/2014/main" id="{AB89FCBF-0304-255F-734C-877F5B357487}"/>
              </a:ext>
            </a:extLst>
          </p:cNvPr>
          <p:cNvSpPr/>
          <p:nvPr/>
        </p:nvSpPr>
        <p:spPr>
          <a:xfrm>
            <a:off x="1186865" y="924249"/>
            <a:ext cx="648908" cy="648908"/>
          </a:xfrm>
          <a:prstGeom prst="rect">
            <a:avLst/>
          </a:prstGeom>
          <a:noFill/>
          <a:ln>
            <a:solidFill>
              <a:srgbClr val="0400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pic>
        <p:nvPicPr>
          <p:cNvPr id="8" name="Picture 7" descr="A room with chairs and tables&#10;&#10;Description automatically generated">
            <a:extLst>
              <a:ext uri="{FF2B5EF4-FFF2-40B4-BE49-F238E27FC236}">
                <a16:creationId xmlns:a16="http://schemas.microsoft.com/office/drawing/2014/main" id="{5E19C460-8F9A-ACDC-992C-E09C68A85EC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9991" y="2063967"/>
            <a:ext cx="2270582" cy="1512242"/>
          </a:xfrm>
          <a:prstGeom prst="rect">
            <a:avLst/>
          </a:prstGeom>
        </p:spPr>
      </p:pic>
      <p:pic>
        <p:nvPicPr>
          <p:cNvPr id="10" name="Picture 9" descr="A close-up of a statue&#10;&#10;Description automatically generated">
            <a:extLst>
              <a:ext uri="{FF2B5EF4-FFF2-40B4-BE49-F238E27FC236}">
                <a16:creationId xmlns:a16="http://schemas.microsoft.com/office/drawing/2014/main" id="{B196B61C-A194-AE61-5DB1-DE84CD26664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69990" y="3616730"/>
            <a:ext cx="2270582" cy="1512243"/>
          </a:xfrm>
          <a:prstGeom prst="rect">
            <a:avLst/>
          </a:prstGeom>
        </p:spPr>
      </p:pic>
      <p:pic>
        <p:nvPicPr>
          <p:cNvPr id="12" name="Picture 11" descr="A train on the tracks with trees in the background&#10;&#10;Description automatically generated">
            <a:extLst>
              <a:ext uri="{FF2B5EF4-FFF2-40B4-BE49-F238E27FC236}">
                <a16:creationId xmlns:a16="http://schemas.microsoft.com/office/drawing/2014/main" id="{0FD963D1-A962-1067-5B20-A08FDE2D12D6}"/>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69990" y="5169494"/>
            <a:ext cx="2270581" cy="1512242"/>
          </a:xfrm>
          <a:prstGeom prst="rect">
            <a:avLst/>
          </a:prstGeom>
        </p:spPr>
      </p:pic>
      <p:pic>
        <p:nvPicPr>
          <p:cNvPr id="14" name="Picture 13" descr="A group of silver objects on a table&#10;&#10;Description automatically generated">
            <a:extLst>
              <a:ext uri="{FF2B5EF4-FFF2-40B4-BE49-F238E27FC236}">
                <a16:creationId xmlns:a16="http://schemas.microsoft.com/office/drawing/2014/main" id="{B6CCB857-31B3-140C-90E2-18BCC450FA06}"/>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85226" y="2195909"/>
            <a:ext cx="1270800" cy="1270800"/>
          </a:xfrm>
          <a:prstGeom prst="rect">
            <a:avLst/>
          </a:prstGeom>
        </p:spPr>
      </p:pic>
      <p:pic>
        <p:nvPicPr>
          <p:cNvPr id="16" name="Picture 15" descr="A room with a table and chairs&#10;&#10;Description automatically generated">
            <a:extLst>
              <a:ext uri="{FF2B5EF4-FFF2-40B4-BE49-F238E27FC236}">
                <a16:creationId xmlns:a16="http://schemas.microsoft.com/office/drawing/2014/main" id="{70848020-4DE1-4F09-AFC7-2BE53CD978F0}"/>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738696" y="2195909"/>
            <a:ext cx="1270800" cy="1270800"/>
          </a:xfrm>
          <a:prstGeom prst="rect">
            <a:avLst/>
          </a:prstGeom>
        </p:spPr>
      </p:pic>
      <p:pic>
        <p:nvPicPr>
          <p:cNvPr id="18" name="Picture 17" descr="A mirror ball on a chair&#10;&#10;Description automatically generated">
            <a:extLst>
              <a:ext uri="{FF2B5EF4-FFF2-40B4-BE49-F238E27FC236}">
                <a16:creationId xmlns:a16="http://schemas.microsoft.com/office/drawing/2014/main" id="{27061317-39E4-8CDA-DA85-2E452977016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454206" y="2195909"/>
            <a:ext cx="1270800" cy="1270800"/>
          </a:xfrm>
          <a:prstGeom prst="rect">
            <a:avLst/>
          </a:prstGeom>
        </p:spPr>
      </p:pic>
      <p:pic>
        <p:nvPicPr>
          <p:cNvPr id="20" name="Picture 19" descr="A large grey ball in a room&#10;&#10;Description automatically generated">
            <a:extLst>
              <a:ext uri="{FF2B5EF4-FFF2-40B4-BE49-F238E27FC236}">
                <a16:creationId xmlns:a16="http://schemas.microsoft.com/office/drawing/2014/main" id="{0B3E6865-DF87-7082-7A30-87C0E2689404}"/>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307676" y="2195909"/>
            <a:ext cx="1270800" cy="1270800"/>
          </a:xfrm>
          <a:prstGeom prst="rect">
            <a:avLst/>
          </a:prstGeom>
        </p:spPr>
      </p:pic>
      <p:pic>
        <p:nvPicPr>
          <p:cNvPr id="22" name="Picture 21" descr="A room with a round table and chairs&#10;&#10;Description automatically generated">
            <a:extLst>
              <a:ext uri="{FF2B5EF4-FFF2-40B4-BE49-F238E27FC236}">
                <a16:creationId xmlns:a16="http://schemas.microsoft.com/office/drawing/2014/main" id="{5204C326-E841-38BB-E23F-0D51B4A5C3F8}"/>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8023186" y="2195909"/>
            <a:ext cx="1270800" cy="1270800"/>
          </a:xfrm>
          <a:prstGeom prst="rect">
            <a:avLst/>
          </a:prstGeom>
        </p:spPr>
      </p:pic>
      <p:pic>
        <p:nvPicPr>
          <p:cNvPr id="24" name="Picture 23" descr="A mirror ball on a table&#10;&#10;Description automatically generated">
            <a:extLst>
              <a:ext uri="{FF2B5EF4-FFF2-40B4-BE49-F238E27FC236}">
                <a16:creationId xmlns:a16="http://schemas.microsoft.com/office/drawing/2014/main" id="{1E56AF2F-1C27-B021-F022-CFD64764D00D}"/>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4169716" y="2195909"/>
            <a:ext cx="1270800" cy="1270800"/>
          </a:xfrm>
          <a:prstGeom prst="rect">
            <a:avLst/>
          </a:prstGeom>
        </p:spPr>
      </p:pic>
      <p:pic>
        <p:nvPicPr>
          <p:cNvPr id="27" name="Picture 26" descr="A circular object with a circular frame&#10;&#10;Description automatically generated with medium confidence">
            <a:extLst>
              <a:ext uri="{FF2B5EF4-FFF2-40B4-BE49-F238E27FC236}">
                <a16:creationId xmlns:a16="http://schemas.microsoft.com/office/drawing/2014/main" id="{F8544D2F-4392-F6CB-36B4-B8710E7BE3C1}"/>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2885226" y="3747390"/>
            <a:ext cx="1270800" cy="1270800"/>
          </a:xfrm>
          <a:prstGeom prst="rect">
            <a:avLst/>
          </a:prstGeom>
        </p:spPr>
      </p:pic>
      <p:pic>
        <p:nvPicPr>
          <p:cNvPr id="29" name="Picture 28" descr="A close-up of a statue&#10;&#10;Description automatically generated">
            <a:extLst>
              <a:ext uri="{FF2B5EF4-FFF2-40B4-BE49-F238E27FC236}">
                <a16:creationId xmlns:a16="http://schemas.microsoft.com/office/drawing/2014/main" id="{E0FA46BB-37C8-19D4-4083-1FB17EF4CA32}"/>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6738696" y="3747390"/>
            <a:ext cx="1270800" cy="1270800"/>
          </a:xfrm>
          <a:prstGeom prst="rect">
            <a:avLst/>
          </a:prstGeom>
        </p:spPr>
      </p:pic>
      <p:pic>
        <p:nvPicPr>
          <p:cNvPr id="31" name="Picture 30" descr="A close-up of a metal ball&#10;&#10;Description automatically generated">
            <a:extLst>
              <a:ext uri="{FF2B5EF4-FFF2-40B4-BE49-F238E27FC236}">
                <a16:creationId xmlns:a16="http://schemas.microsoft.com/office/drawing/2014/main" id="{C3E8A31F-BBD2-E366-8459-46525AF22210}"/>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5454206" y="3747390"/>
            <a:ext cx="1270800" cy="1270800"/>
          </a:xfrm>
          <a:prstGeom prst="rect">
            <a:avLst/>
          </a:prstGeom>
        </p:spPr>
      </p:pic>
      <p:pic>
        <p:nvPicPr>
          <p:cNvPr id="32" name="Picture 31" descr="A circular object with a building in the middle&#10;&#10;Description automatically generated">
            <a:extLst>
              <a:ext uri="{FF2B5EF4-FFF2-40B4-BE49-F238E27FC236}">
                <a16:creationId xmlns:a16="http://schemas.microsoft.com/office/drawing/2014/main" id="{A080B3D7-BC26-1F68-D72D-F7ED5F1C8F08}"/>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9307676" y="3747390"/>
            <a:ext cx="1270800" cy="1270800"/>
          </a:xfrm>
          <a:prstGeom prst="rect">
            <a:avLst/>
          </a:prstGeom>
        </p:spPr>
      </p:pic>
      <p:pic>
        <p:nvPicPr>
          <p:cNvPr id="33" name="Picture 32" descr="A golden ball with a red circle around it&#10;&#10;Description automatically generated">
            <a:extLst>
              <a:ext uri="{FF2B5EF4-FFF2-40B4-BE49-F238E27FC236}">
                <a16:creationId xmlns:a16="http://schemas.microsoft.com/office/drawing/2014/main" id="{61AF5EC1-B851-3AFE-2B4A-7E67BCD85785}"/>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8023186" y="3747390"/>
            <a:ext cx="1270800" cy="1270800"/>
          </a:xfrm>
          <a:prstGeom prst="rect">
            <a:avLst/>
          </a:prstGeom>
        </p:spPr>
      </p:pic>
      <p:pic>
        <p:nvPicPr>
          <p:cNvPr id="34" name="Picture 33" descr="A close-up of a sphere&#10;&#10;Description automatically generated">
            <a:extLst>
              <a:ext uri="{FF2B5EF4-FFF2-40B4-BE49-F238E27FC236}">
                <a16:creationId xmlns:a16="http://schemas.microsoft.com/office/drawing/2014/main" id="{86D255FF-48E3-803A-7C61-7643CD36C49D}"/>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4169716" y="3747390"/>
            <a:ext cx="1270800" cy="1270800"/>
          </a:xfrm>
          <a:prstGeom prst="rect">
            <a:avLst/>
          </a:prstGeom>
        </p:spPr>
      </p:pic>
      <p:pic>
        <p:nvPicPr>
          <p:cNvPr id="36" name="Picture 35" descr="A mirror ball with trees in the background&#10;&#10;Description automatically generated">
            <a:extLst>
              <a:ext uri="{FF2B5EF4-FFF2-40B4-BE49-F238E27FC236}">
                <a16:creationId xmlns:a16="http://schemas.microsoft.com/office/drawing/2014/main" id="{96DCD9F6-4E35-957E-C76A-E326C3328E35}"/>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2885226" y="5349750"/>
            <a:ext cx="1270800" cy="1270800"/>
          </a:xfrm>
          <a:prstGeom prst="rect">
            <a:avLst/>
          </a:prstGeom>
        </p:spPr>
      </p:pic>
      <p:pic>
        <p:nvPicPr>
          <p:cNvPr id="38" name="Picture 37" descr="A tree with orange and yellow leaves&#10;&#10;Description automatically generated">
            <a:extLst>
              <a:ext uri="{FF2B5EF4-FFF2-40B4-BE49-F238E27FC236}">
                <a16:creationId xmlns:a16="http://schemas.microsoft.com/office/drawing/2014/main" id="{3A22D4F2-AD63-16AF-CE1A-E87E47BEAEDC}"/>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6738696" y="5349750"/>
            <a:ext cx="1270800" cy="1270800"/>
          </a:xfrm>
          <a:prstGeom prst="rect">
            <a:avLst/>
          </a:prstGeom>
        </p:spPr>
      </p:pic>
      <p:pic>
        <p:nvPicPr>
          <p:cNvPr id="39" name="Picture 38" descr="A silver ball with a red circle around it&#10;&#10;Description automatically generated">
            <a:extLst>
              <a:ext uri="{FF2B5EF4-FFF2-40B4-BE49-F238E27FC236}">
                <a16:creationId xmlns:a16="http://schemas.microsoft.com/office/drawing/2014/main" id="{2BEA06B1-9F80-4904-5218-B449A731B040}"/>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5454206" y="5349750"/>
            <a:ext cx="1270800" cy="1270800"/>
          </a:xfrm>
          <a:prstGeom prst="rect">
            <a:avLst/>
          </a:prstGeom>
        </p:spPr>
      </p:pic>
      <p:pic>
        <p:nvPicPr>
          <p:cNvPr id="40" name="Picture 39" descr="A reflection of a blue sky in a circle&#10;&#10;Description automatically generated">
            <a:extLst>
              <a:ext uri="{FF2B5EF4-FFF2-40B4-BE49-F238E27FC236}">
                <a16:creationId xmlns:a16="http://schemas.microsoft.com/office/drawing/2014/main" id="{4F075B98-A716-5F52-5369-C5EF948982E0}"/>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9307676" y="5349750"/>
            <a:ext cx="1270800" cy="1270800"/>
          </a:xfrm>
          <a:prstGeom prst="rect">
            <a:avLst/>
          </a:prstGeom>
        </p:spPr>
      </p:pic>
      <p:pic>
        <p:nvPicPr>
          <p:cNvPr id="41" name="Picture 40" descr="A mirror ball in a tunnel of trees&#10;&#10;Description automatically generated">
            <a:extLst>
              <a:ext uri="{FF2B5EF4-FFF2-40B4-BE49-F238E27FC236}">
                <a16:creationId xmlns:a16="http://schemas.microsoft.com/office/drawing/2014/main" id="{DE7D161E-140C-93CF-6FDE-77402899B8FE}"/>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8023186" y="5349750"/>
            <a:ext cx="1270800" cy="1270800"/>
          </a:xfrm>
          <a:prstGeom prst="rect">
            <a:avLst/>
          </a:prstGeom>
        </p:spPr>
      </p:pic>
      <p:pic>
        <p:nvPicPr>
          <p:cNvPr id="42" name="Picture 41" descr="A reflection of a reflection of a tree in a mirror&#10;&#10;Description automatically generated">
            <a:extLst>
              <a:ext uri="{FF2B5EF4-FFF2-40B4-BE49-F238E27FC236}">
                <a16:creationId xmlns:a16="http://schemas.microsoft.com/office/drawing/2014/main" id="{D13D325B-B26E-DED7-4492-4F1046799D63}"/>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4169716" y="5349750"/>
            <a:ext cx="1270800" cy="1270800"/>
          </a:xfrm>
          <a:prstGeom prst="rect">
            <a:avLst/>
          </a:prstGeom>
        </p:spPr>
      </p:pic>
      <p:sp>
        <p:nvSpPr>
          <p:cNvPr id="2" name="Slide Number Placeholder 1">
            <a:extLst>
              <a:ext uri="{FF2B5EF4-FFF2-40B4-BE49-F238E27FC236}">
                <a16:creationId xmlns:a16="http://schemas.microsoft.com/office/drawing/2014/main" id="{2681E722-E4F6-AA0B-C1F2-E4F31BDF8C72}"/>
              </a:ext>
            </a:extLst>
          </p:cNvPr>
          <p:cNvSpPr>
            <a:spLocks noGrp="1"/>
          </p:cNvSpPr>
          <p:nvPr>
            <p:ph type="sldNum" sz="quarter" idx="12"/>
          </p:nvPr>
        </p:nvSpPr>
        <p:spPr/>
        <p:txBody>
          <a:bodyPr/>
          <a:lstStyle/>
          <a:p>
            <a:fld id="{E394BC53-F50D-41DF-BD71-678A190C5E2B}" type="slidenum">
              <a:rPr lang="en-US" smtClean="0"/>
              <a:t>10</a:t>
            </a:fld>
            <a:endParaRPr lang="en-US"/>
          </a:p>
        </p:txBody>
      </p:sp>
      <p:sp>
        <p:nvSpPr>
          <p:cNvPr id="25" name="TextBox 24">
            <a:extLst>
              <a:ext uri="{FF2B5EF4-FFF2-40B4-BE49-F238E27FC236}">
                <a16:creationId xmlns:a16="http://schemas.microsoft.com/office/drawing/2014/main" id="{FBA61A75-97E6-7E04-A5CE-D7DFDF91035B}"/>
              </a:ext>
            </a:extLst>
          </p:cNvPr>
          <p:cNvSpPr txBox="1"/>
          <p:nvPr/>
        </p:nvSpPr>
        <p:spPr>
          <a:xfrm>
            <a:off x="10682421" y="276998"/>
            <a:ext cx="1090294" cy="400110"/>
          </a:xfrm>
          <a:prstGeom prst="rect">
            <a:avLst/>
          </a:prstGeom>
          <a:noFill/>
        </p:spPr>
        <p:txBody>
          <a:bodyPr wrap="square" rtlCol="0">
            <a:spAutoFit/>
          </a:bodyPr>
          <a:lstStyle/>
          <a:p>
            <a:pPr algn="ctr"/>
            <a:r>
              <a:rPr lang="en-US" sz="2000" b="1">
                <a:solidFill>
                  <a:srgbClr val="FF0000"/>
                </a:solidFill>
                <a:latin typeface="Aptos"/>
                <a:ea typeface="Helvetica Neue Medium" panose="02000503000000020004" pitchFamily="2" charset="0"/>
                <a:cs typeface="Helvetica Neue Medium" panose="02000503000000020004" pitchFamily="2" charset="0"/>
              </a:rPr>
              <a:t>Ours</a:t>
            </a:r>
          </a:p>
        </p:txBody>
      </p:sp>
      <p:pic>
        <p:nvPicPr>
          <p:cNvPr id="35" name="Picture 34" descr="A mirror ball in a room&#10;&#10;Description automatically generated">
            <a:extLst>
              <a:ext uri="{FF2B5EF4-FFF2-40B4-BE49-F238E27FC236}">
                <a16:creationId xmlns:a16="http://schemas.microsoft.com/office/drawing/2014/main" id="{92407389-7E35-3FDF-A4F5-636249227E6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0592168" y="2195909"/>
            <a:ext cx="1270800" cy="1270800"/>
          </a:xfrm>
          <a:prstGeom prst="rect">
            <a:avLst/>
          </a:prstGeom>
        </p:spPr>
      </p:pic>
      <p:pic>
        <p:nvPicPr>
          <p:cNvPr id="37" name="Picture 36" descr="A close-up of a reflection of a desert landscape&#10;&#10;Description automatically generated">
            <a:extLst>
              <a:ext uri="{FF2B5EF4-FFF2-40B4-BE49-F238E27FC236}">
                <a16:creationId xmlns:a16="http://schemas.microsoft.com/office/drawing/2014/main" id="{7D7CE4D8-3598-7E14-EAA3-DFA61E3DF55E}"/>
              </a:ext>
            </a:extLst>
          </p:cNvPr>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10592168" y="3747390"/>
            <a:ext cx="1270800" cy="1270800"/>
          </a:xfrm>
          <a:prstGeom prst="rect">
            <a:avLst/>
          </a:prstGeom>
        </p:spPr>
      </p:pic>
      <p:pic>
        <p:nvPicPr>
          <p:cNvPr id="43" name="Picture 42" descr="A mirror ball with trees in the background&#10;&#10;Description automatically generated">
            <a:extLst>
              <a:ext uri="{FF2B5EF4-FFF2-40B4-BE49-F238E27FC236}">
                <a16:creationId xmlns:a16="http://schemas.microsoft.com/office/drawing/2014/main" id="{491F2988-E36E-C305-D4E9-652DED4CA9CB}"/>
              </a:ext>
            </a:extLst>
          </p:cNvPr>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10592168" y="5349750"/>
            <a:ext cx="1270800" cy="1270800"/>
          </a:xfrm>
          <a:prstGeom prst="rect">
            <a:avLst/>
          </a:prstGeom>
        </p:spPr>
      </p:pic>
      <p:sp>
        <p:nvSpPr>
          <p:cNvPr id="45" name="Rectangle 44">
            <a:extLst>
              <a:ext uri="{FF2B5EF4-FFF2-40B4-BE49-F238E27FC236}">
                <a16:creationId xmlns:a16="http://schemas.microsoft.com/office/drawing/2014/main" id="{A669D419-F591-9587-DBB4-55E8FA7C4068}"/>
              </a:ext>
            </a:extLst>
          </p:cNvPr>
          <p:cNvSpPr/>
          <p:nvPr/>
        </p:nvSpPr>
        <p:spPr>
          <a:xfrm>
            <a:off x="8013585" y="92333"/>
            <a:ext cx="2549049" cy="6528217"/>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7" name="TextBox 46">
            <a:extLst>
              <a:ext uri="{FF2B5EF4-FFF2-40B4-BE49-F238E27FC236}">
                <a16:creationId xmlns:a16="http://schemas.microsoft.com/office/drawing/2014/main" id="{A8A0091C-2823-6FE7-F051-90A0B43062D9}"/>
              </a:ext>
            </a:extLst>
          </p:cNvPr>
          <p:cNvSpPr txBox="1"/>
          <p:nvPr/>
        </p:nvSpPr>
        <p:spPr>
          <a:xfrm>
            <a:off x="4086510" y="92333"/>
            <a:ext cx="1431735" cy="584775"/>
          </a:xfrm>
          <a:prstGeom prst="rect">
            <a:avLst/>
          </a:prstGeom>
          <a:noFill/>
        </p:spPr>
        <p:txBody>
          <a:bodyPr wrap="square" lIns="91440" tIns="45720" rIns="91440" bIns="45720" anchor="t">
            <a:spAutoFit/>
          </a:bodyPr>
          <a:lstStyle/>
          <a:p>
            <a:pPr algn="ctr"/>
            <a:r>
              <a:rPr lang="en-US" sz="1600" b="1"/>
              <a:t>Stable </a:t>
            </a:r>
          </a:p>
          <a:p>
            <a:pPr algn="ctr"/>
            <a:r>
              <a:rPr lang="en-US" sz="1600" b="1"/>
              <a:t>Diffusion XL</a:t>
            </a:r>
          </a:p>
        </p:txBody>
      </p:sp>
      <p:pic>
        <p:nvPicPr>
          <p:cNvPr id="4" name="mp3-output-ttsfree(dot)com (62)">
            <a:hlinkClick r:id="" action="ppaction://media"/>
            <a:extLst>
              <a:ext uri="{FF2B5EF4-FFF2-40B4-BE49-F238E27FC236}">
                <a16:creationId xmlns:a16="http://schemas.microsoft.com/office/drawing/2014/main" id="{0032BEEC-2742-54EC-D6F0-FDAF8D1034E6}"/>
              </a:ext>
            </a:extLst>
          </p:cNvPr>
          <p:cNvPicPr>
            <a:picLocks noChangeAspect="1"/>
          </p:cNvPicPr>
          <p:nvPr>
            <a:audioFile r:link="rId2"/>
            <p:extLst>
              <p:ext uri="{DAA4B4D4-6D71-4841-9C94-3DE7FCFB9230}">
                <p14:media xmlns:p14="http://schemas.microsoft.com/office/powerpoint/2010/main" r:embed="rId1"/>
              </p:ext>
            </p:extLst>
          </p:nvPr>
        </p:nvPicPr>
        <p:blipFill>
          <a:blip r:embed="rId34"/>
          <a:stretch>
            <a:fillRect/>
          </a:stretch>
        </p:blipFill>
        <p:spPr>
          <a:xfrm>
            <a:off x="258797" y="7718425"/>
            <a:ext cx="609600" cy="609600"/>
          </a:xfrm>
          <a:prstGeom prst="rect">
            <a:avLst/>
          </a:prstGeom>
        </p:spPr>
      </p:pic>
    </p:spTree>
    <p:extLst>
      <p:ext uri="{BB962C8B-B14F-4D97-AF65-F5344CB8AC3E}">
        <p14:creationId xmlns:p14="http://schemas.microsoft.com/office/powerpoint/2010/main" val="1660582083"/>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 name="Picture 53" descr="A reflection of a building in a mirror&#10;&#10;Description automatically generated">
            <a:extLst>
              <a:ext uri="{FF2B5EF4-FFF2-40B4-BE49-F238E27FC236}">
                <a16:creationId xmlns:a16="http://schemas.microsoft.com/office/drawing/2014/main" id="{8B31030B-065B-1959-4CDC-3E7BEB8B03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77138" y="672361"/>
            <a:ext cx="1269537" cy="1219373"/>
          </a:xfrm>
          <a:prstGeom prst="rect">
            <a:avLst/>
          </a:prstGeom>
        </p:spPr>
      </p:pic>
      <p:pic>
        <p:nvPicPr>
          <p:cNvPr id="3" name="Picture 2">
            <a:extLst>
              <a:ext uri="{FF2B5EF4-FFF2-40B4-BE49-F238E27FC236}">
                <a16:creationId xmlns:a16="http://schemas.microsoft.com/office/drawing/2014/main" id="{D7161F21-2209-0C8A-A1B9-85A4BA31638C}"/>
              </a:ext>
            </a:extLst>
          </p:cNvPr>
          <p:cNvPicPr>
            <a:picLocks noChangeAspect="1"/>
          </p:cNvPicPr>
          <p:nvPr/>
        </p:nvPicPr>
        <p:blipFill rotWithShape="1">
          <a:blip r:embed="rId6"/>
          <a:srcRect l="751" t="457" r="743" b="50046"/>
          <a:stretch/>
        </p:blipFill>
        <p:spPr>
          <a:xfrm>
            <a:off x="4167285" y="669043"/>
            <a:ext cx="1266990" cy="1222692"/>
          </a:xfrm>
          <a:prstGeom prst="rect">
            <a:avLst/>
          </a:prstGeom>
          <a:ln>
            <a:noFill/>
          </a:ln>
          <a:effectLst/>
        </p:spPr>
      </p:pic>
      <p:pic>
        <p:nvPicPr>
          <p:cNvPr id="5" name="Picture 4">
            <a:extLst>
              <a:ext uri="{FF2B5EF4-FFF2-40B4-BE49-F238E27FC236}">
                <a16:creationId xmlns:a16="http://schemas.microsoft.com/office/drawing/2014/main" id="{F0277E72-DE54-2C67-E6B0-DB2AC75BAAE7}"/>
              </a:ext>
            </a:extLst>
          </p:cNvPr>
          <p:cNvPicPr>
            <a:picLocks noChangeAspect="1"/>
          </p:cNvPicPr>
          <p:nvPr/>
        </p:nvPicPr>
        <p:blipFill rotWithShape="1">
          <a:blip r:embed="rId7"/>
          <a:srcRect l="655" t="464" r="50252"/>
          <a:stretch/>
        </p:blipFill>
        <p:spPr>
          <a:xfrm>
            <a:off x="2885226" y="669043"/>
            <a:ext cx="1266733" cy="1222692"/>
          </a:xfrm>
          <a:prstGeom prst="rect">
            <a:avLst/>
          </a:prstGeom>
          <a:ln>
            <a:noFill/>
          </a:ln>
          <a:effectLst/>
        </p:spPr>
      </p:pic>
      <p:sp>
        <p:nvSpPr>
          <p:cNvPr id="9" name="TextBox 8">
            <a:extLst>
              <a:ext uri="{FF2B5EF4-FFF2-40B4-BE49-F238E27FC236}">
                <a16:creationId xmlns:a16="http://schemas.microsoft.com/office/drawing/2014/main" id="{8459C650-D417-5269-0E48-EA1125680CB5}"/>
              </a:ext>
            </a:extLst>
          </p:cNvPr>
          <p:cNvSpPr txBox="1"/>
          <p:nvPr/>
        </p:nvSpPr>
        <p:spPr>
          <a:xfrm>
            <a:off x="2772554" y="92333"/>
            <a:ext cx="1594601" cy="584775"/>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Blended</a:t>
            </a:r>
          </a:p>
          <a:p>
            <a:pPr algn="ctr"/>
            <a:r>
              <a:rPr lang="en-US" sz="1600" b="1">
                <a:latin typeface="Aptos"/>
                <a:ea typeface="Helvetica Neue Medium" panose="02000503000000020004" pitchFamily="2" charset="0"/>
                <a:cs typeface="Helvetica Neue Medium" panose="02000503000000020004" pitchFamily="2" charset="0"/>
              </a:rPr>
              <a:t>Diffusion</a:t>
            </a:r>
          </a:p>
        </p:txBody>
      </p:sp>
      <p:pic>
        <p:nvPicPr>
          <p:cNvPr id="11" name="Picture 10">
            <a:extLst>
              <a:ext uri="{FF2B5EF4-FFF2-40B4-BE49-F238E27FC236}">
                <a16:creationId xmlns:a16="http://schemas.microsoft.com/office/drawing/2014/main" id="{5731D9D1-CEBA-E73A-D370-858FF55E5C03}"/>
              </a:ext>
            </a:extLst>
          </p:cNvPr>
          <p:cNvPicPr>
            <a:picLocks noChangeAspect="1"/>
          </p:cNvPicPr>
          <p:nvPr/>
        </p:nvPicPr>
        <p:blipFill rotWithShape="1">
          <a:blip r:embed="rId8"/>
          <a:srcRect l="1157" t="75275" r="312" b="-235"/>
          <a:stretch/>
        </p:blipFill>
        <p:spPr>
          <a:xfrm>
            <a:off x="5449602" y="677108"/>
            <a:ext cx="1257617" cy="1222115"/>
          </a:xfrm>
          <a:prstGeom prst="rect">
            <a:avLst/>
          </a:prstGeom>
          <a:ln>
            <a:noFill/>
          </a:ln>
          <a:effectLst/>
        </p:spPr>
      </p:pic>
      <p:sp>
        <p:nvSpPr>
          <p:cNvPr id="15" name="TextBox 14">
            <a:extLst>
              <a:ext uri="{FF2B5EF4-FFF2-40B4-BE49-F238E27FC236}">
                <a16:creationId xmlns:a16="http://schemas.microsoft.com/office/drawing/2014/main" id="{6FAADC45-49C0-72DC-2078-33FE92EE8C5B}"/>
              </a:ext>
            </a:extLst>
          </p:cNvPr>
          <p:cNvSpPr txBox="1"/>
          <p:nvPr/>
        </p:nvSpPr>
        <p:spPr>
          <a:xfrm>
            <a:off x="5457658" y="92333"/>
            <a:ext cx="1257380" cy="584775"/>
          </a:xfrm>
          <a:prstGeom prst="rect">
            <a:avLst/>
          </a:prstGeom>
          <a:noFill/>
        </p:spPr>
        <p:txBody>
          <a:bodyPr wrap="square">
            <a:spAutoFit/>
          </a:bodyPr>
          <a:lstStyle/>
          <a:p>
            <a:pPr algn="ctr"/>
            <a:r>
              <a:rPr lang="en-US" sz="1600" b="1"/>
              <a:t>Adobe</a:t>
            </a:r>
          </a:p>
          <a:p>
            <a:pPr algn="ctr"/>
            <a:r>
              <a:rPr lang="en-US" sz="1600" b="1"/>
              <a:t>Firefly</a:t>
            </a:r>
          </a:p>
        </p:txBody>
      </p:sp>
      <p:pic>
        <p:nvPicPr>
          <p:cNvPr id="17" name="Picture 16">
            <a:extLst>
              <a:ext uri="{FF2B5EF4-FFF2-40B4-BE49-F238E27FC236}">
                <a16:creationId xmlns:a16="http://schemas.microsoft.com/office/drawing/2014/main" id="{3BC41367-F14D-8868-1C42-A86097DDCB5B}"/>
              </a:ext>
            </a:extLst>
          </p:cNvPr>
          <p:cNvPicPr>
            <a:picLocks noChangeAspect="1"/>
          </p:cNvPicPr>
          <p:nvPr/>
        </p:nvPicPr>
        <p:blipFill rotWithShape="1">
          <a:blip r:embed="rId8"/>
          <a:srcRect l="907" t="50208" r="-372" b="24809"/>
          <a:stretch/>
        </p:blipFill>
        <p:spPr>
          <a:xfrm>
            <a:off x="6722546" y="669043"/>
            <a:ext cx="1269538" cy="1223268"/>
          </a:xfrm>
          <a:prstGeom prst="rect">
            <a:avLst/>
          </a:prstGeom>
          <a:ln>
            <a:noFill/>
          </a:ln>
          <a:effectLst/>
        </p:spPr>
      </p:pic>
      <p:sp>
        <p:nvSpPr>
          <p:cNvPr id="19" name="TextBox 18">
            <a:extLst>
              <a:ext uri="{FF2B5EF4-FFF2-40B4-BE49-F238E27FC236}">
                <a16:creationId xmlns:a16="http://schemas.microsoft.com/office/drawing/2014/main" id="{8BF5832B-5460-0504-6616-898B960BDE56}"/>
              </a:ext>
            </a:extLst>
          </p:cNvPr>
          <p:cNvSpPr txBox="1"/>
          <p:nvPr/>
        </p:nvSpPr>
        <p:spPr>
          <a:xfrm>
            <a:off x="6857387" y="338554"/>
            <a:ext cx="1045224" cy="338554"/>
          </a:xfrm>
          <a:prstGeom prst="rect">
            <a:avLst/>
          </a:prstGeom>
          <a:noFill/>
        </p:spPr>
        <p:txBody>
          <a:bodyPr wrap="square" rtlCol="0">
            <a:spAutoFit/>
          </a:bodyPr>
          <a:lstStyle/>
          <a:p>
            <a:pPr algn="ctr"/>
            <a:r>
              <a:rPr lang="en-US" sz="1600" b="1">
                <a:latin typeface="Aptos"/>
              </a:rPr>
              <a:t>DALL·E2 </a:t>
            </a:r>
            <a:endParaRPr lang="en-US" sz="1600" b="1">
              <a:latin typeface="Aptos"/>
              <a:ea typeface="Helvetica Neue Medium" panose="02000503000000020004" pitchFamily="2" charset="0"/>
              <a:cs typeface="Helvetica Neue Medium" panose="02000503000000020004" pitchFamily="2" charset="0"/>
            </a:endParaRPr>
          </a:p>
        </p:txBody>
      </p:sp>
      <p:pic>
        <p:nvPicPr>
          <p:cNvPr id="21" name="Picture 20">
            <a:extLst>
              <a:ext uri="{FF2B5EF4-FFF2-40B4-BE49-F238E27FC236}">
                <a16:creationId xmlns:a16="http://schemas.microsoft.com/office/drawing/2014/main" id="{D63462C3-372D-D1C4-B8E8-A5B57A250A5C}"/>
              </a:ext>
            </a:extLst>
          </p:cNvPr>
          <p:cNvPicPr>
            <a:picLocks noChangeAspect="1"/>
          </p:cNvPicPr>
          <p:nvPr/>
        </p:nvPicPr>
        <p:blipFill rotWithShape="1">
          <a:blip r:embed="rId8"/>
          <a:srcRect l="535" t="127" b="74890"/>
          <a:stretch/>
        </p:blipFill>
        <p:spPr>
          <a:xfrm>
            <a:off x="8007411" y="669043"/>
            <a:ext cx="1269538" cy="1223268"/>
          </a:xfrm>
          <a:prstGeom prst="rect">
            <a:avLst/>
          </a:prstGeom>
          <a:ln>
            <a:noFill/>
          </a:ln>
          <a:effectLst/>
        </p:spPr>
      </p:pic>
      <p:sp>
        <p:nvSpPr>
          <p:cNvPr id="23" name="TextBox 22">
            <a:extLst>
              <a:ext uri="{FF2B5EF4-FFF2-40B4-BE49-F238E27FC236}">
                <a16:creationId xmlns:a16="http://schemas.microsoft.com/office/drawing/2014/main" id="{B2604BE1-9226-2DA0-8DDB-21F610E0FC5F}"/>
              </a:ext>
            </a:extLst>
          </p:cNvPr>
          <p:cNvSpPr txBox="1"/>
          <p:nvPr/>
        </p:nvSpPr>
        <p:spPr>
          <a:xfrm>
            <a:off x="7864207" y="92333"/>
            <a:ext cx="1660745" cy="584775"/>
          </a:xfrm>
          <a:prstGeom prst="rect">
            <a:avLst/>
          </a:prstGeom>
          <a:noFill/>
        </p:spPr>
        <p:txBody>
          <a:bodyPr wrap="square" lIns="91440" tIns="45720" rIns="91440" bIns="45720" rtlCol="0" anchor="t">
            <a:spAutoFit/>
          </a:bodyPr>
          <a:lstStyle/>
          <a:p>
            <a:pPr algn="ctr"/>
            <a:r>
              <a:rPr lang="en-US" sz="1600" b="1">
                <a:latin typeface="Aptos"/>
                <a:ea typeface="Helvetica Neue Medium" panose="02000503000000020004" pitchFamily="2" charset="0"/>
                <a:cs typeface="Helvetica Neue Medium" panose="02000503000000020004" pitchFamily="2" charset="0"/>
              </a:rPr>
              <a:t>Paint-By-</a:t>
            </a:r>
          </a:p>
          <a:p>
            <a:pPr algn="ctr"/>
            <a:r>
              <a:rPr lang="en-US" sz="1600" b="1">
                <a:latin typeface="Aptos"/>
                <a:ea typeface="Helvetica Neue Medium" panose="02000503000000020004" pitchFamily="2" charset="0"/>
                <a:cs typeface="Helvetica Neue Medium" panose="02000503000000020004" pitchFamily="2" charset="0"/>
              </a:rPr>
              <a:t>Example</a:t>
            </a:r>
          </a:p>
        </p:txBody>
      </p:sp>
      <p:pic>
        <p:nvPicPr>
          <p:cNvPr id="26" name="Picture 25">
            <a:extLst>
              <a:ext uri="{FF2B5EF4-FFF2-40B4-BE49-F238E27FC236}">
                <a16:creationId xmlns:a16="http://schemas.microsoft.com/office/drawing/2014/main" id="{2C37F6D4-D677-6E7A-B3EC-AB7CD9854561}"/>
              </a:ext>
            </a:extLst>
          </p:cNvPr>
          <p:cNvPicPr>
            <a:picLocks noChangeAspect="1"/>
          </p:cNvPicPr>
          <p:nvPr/>
        </p:nvPicPr>
        <p:blipFill rotWithShape="1">
          <a:blip r:embed="rId8"/>
          <a:srcRect l="563" t="25173" r="-28" b="49844"/>
          <a:stretch/>
        </p:blipFill>
        <p:spPr>
          <a:xfrm>
            <a:off x="9292274" y="669043"/>
            <a:ext cx="1269539" cy="1223269"/>
          </a:xfrm>
          <a:prstGeom prst="rect">
            <a:avLst/>
          </a:prstGeom>
          <a:ln>
            <a:noFill/>
          </a:ln>
          <a:effectLst/>
        </p:spPr>
      </p:pic>
      <p:sp>
        <p:nvSpPr>
          <p:cNvPr id="28" name="TextBox 27">
            <a:extLst>
              <a:ext uri="{FF2B5EF4-FFF2-40B4-BE49-F238E27FC236}">
                <a16:creationId xmlns:a16="http://schemas.microsoft.com/office/drawing/2014/main" id="{E48E8252-8450-3788-4DA7-FB32D3785AF6}"/>
              </a:ext>
            </a:extLst>
          </p:cNvPr>
          <p:cNvSpPr txBox="1"/>
          <p:nvPr/>
        </p:nvSpPr>
        <p:spPr>
          <a:xfrm>
            <a:off x="9243103" y="338554"/>
            <a:ext cx="1367880"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IP-Adapter</a:t>
            </a:r>
          </a:p>
        </p:txBody>
      </p:sp>
      <p:sp>
        <p:nvSpPr>
          <p:cNvPr id="30" name="TextBox 29">
            <a:extLst>
              <a:ext uri="{FF2B5EF4-FFF2-40B4-BE49-F238E27FC236}">
                <a16:creationId xmlns:a16="http://schemas.microsoft.com/office/drawing/2014/main" id="{DCFA8C68-B313-4F09-D4C1-DFA3ECBA5821}"/>
              </a:ext>
            </a:extLst>
          </p:cNvPr>
          <p:cNvSpPr txBox="1"/>
          <p:nvPr/>
        </p:nvSpPr>
        <p:spPr>
          <a:xfrm>
            <a:off x="563597" y="176264"/>
            <a:ext cx="1883365" cy="338554"/>
          </a:xfrm>
          <a:prstGeom prst="rect">
            <a:avLst/>
          </a:prstGeom>
          <a:no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Input image</a:t>
            </a:r>
          </a:p>
        </p:txBody>
      </p:sp>
      <p:pic>
        <p:nvPicPr>
          <p:cNvPr id="3074" name="Picture 2" descr="Taj Mahal India Pictures | Download Free Images on Unsplash">
            <a:extLst>
              <a:ext uri="{FF2B5EF4-FFF2-40B4-BE49-F238E27FC236}">
                <a16:creationId xmlns:a16="http://schemas.microsoft.com/office/drawing/2014/main" id="{366096E9-BCF8-316B-032E-67F23CBCBF6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69992" y="509023"/>
            <a:ext cx="2270582" cy="1514422"/>
          </a:xfrm>
          <a:prstGeom prst="rect">
            <a:avLst/>
          </a:prstGeom>
          <a:noFill/>
          <a:extLst>
            <a:ext uri="{909E8E84-426E-40DD-AFC4-6F175D3DCCD1}">
              <a14:hiddenFill xmlns:a14="http://schemas.microsoft.com/office/drawing/2010/main">
                <a:solidFill>
                  <a:srgbClr val="FFFFFF"/>
                </a:solidFill>
              </a14:hiddenFill>
            </a:ext>
          </a:extLst>
        </p:spPr>
      </p:pic>
      <p:sp>
        <p:nvSpPr>
          <p:cNvPr id="48" name="Oval 47">
            <a:extLst>
              <a:ext uri="{FF2B5EF4-FFF2-40B4-BE49-F238E27FC236}">
                <a16:creationId xmlns:a16="http://schemas.microsoft.com/office/drawing/2014/main" id="{7AD2F35F-15CC-57DE-EDA4-F3E21E618A5D}"/>
              </a:ext>
            </a:extLst>
          </p:cNvPr>
          <p:cNvSpPr/>
          <p:nvPr/>
        </p:nvSpPr>
        <p:spPr>
          <a:xfrm>
            <a:off x="1227251" y="967175"/>
            <a:ext cx="560474" cy="560474"/>
          </a:xfrm>
          <a:prstGeom prst="ellipse">
            <a:avLst/>
          </a:prstGeom>
          <a:noFill/>
          <a:ln>
            <a:solidFill>
              <a:srgbClr val="F804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0" name="Rectangle 49">
            <a:extLst>
              <a:ext uri="{FF2B5EF4-FFF2-40B4-BE49-F238E27FC236}">
                <a16:creationId xmlns:a16="http://schemas.microsoft.com/office/drawing/2014/main" id="{AB89FCBF-0304-255F-734C-877F5B357487}"/>
              </a:ext>
            </a:extLst>
          </p:cNvPr>
          <p:cNvSpPr/>
          <p:nvPr/>
        </p:nvSpPr>
        <p:spPr>
          <a:xfrm>
            <a:off x="1186865" y="924249"/>
            <a:ext cx="648908" cy="648908"/>
          </a:xfrm>
          <a:prstGeom prst="rect">
            <a:avLst/>
          </a:prstGeom>
          <a:noFill/>
          <a:ln>
            <a:solidFill>
              <a:srgbClr val="0400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pic>
        <p:nvPicPr>
          <p:cNvPr id="8" name="Picture 7" descr="A room with chairs and tables&#10;&#10;Description automatically generated">
            <a:extLst>
              <a:ext uri="{FF2B5EF4-FFF2-40B4-BE49-F238E27FC236}">
                <a16:creationId xmlns:a16="http://schemas.microsoft.com/office/drawing/2014/main" id="{5E19C460-8F9A-ACDC-992C-E09C68A85EC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9991" y="2063967"/>
            <a:ext cx="2270582" cy="1512242"/>
          </a:xfrm>
          <a:prstGeom prst="rect">
            <a:avLst/>
          </a:prstGeom>
        </p:spPr>
      </p:pic>
      <p:pic>
        <p:nvPicPr>
          <p:cNvPr id="10" name="Picture 9" descr="A close-up of a statue&#10;&#10;Description automatically generated">
            <a:extLst>
              <a:ext uri="{FF2B5EF4-FFF2-40B4-BE49-F238E27FC236}">
                <a16:creationId xmlns:a16="http://schemas.microsoft.com/office/drawing/2014/main" id="{B196B61C-A194-AE61-5DB1-DE84CD26664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69990" y="3616730"/>
            <a:ext cx="2270582" cy="1512243"/>
          </a:xfrm>
          <a:prstGeom prst="rect">
            <a:avLst/>
          </a:prstGeom>
        </p:spPr>
      </p:pic>
      <p:pic>
        <p:nvPicPr>
          <p:cNvPr id="12" name="Picture 11" descr="A train on the tracks with trees in the background&#10;&#10;Description automatically generated">
            <a:extLst>
              <a:ext uri="{FF2B5EF4-FFF2-40B4-BE49-F238E27FC236}">
                <a16:creationId xmlns:a16="http://schemas.microsoft.com/office/drawing/2014/main" id="{0FD963D1-A962-1067-5B20-A08FDE2D12D6}"/>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69990" y="5169494"/>
            <a:ext cx="2270581" cy="1512242"/>
          </a:xfrm>
          <a:prstGeom prst="rect">
            <a:avLst/>
          </a:prstGeom>
        </p:spPr>
      </p:pic>
      <p:pic>
        <p:nvPicPr>
          <p:cNvPr id="14" name="Picture 13" descr="A group of silver objects on a table&#10;&#10;Description automatically generated">
            <a:extLst>
              <a:ext uri="{FF2B5EF4-FFF2-40B4-BE49-F238E27FC236}">
                <a16:creationId xmlns:a16="http://schemas.microsoft.com/office/drawing/2014/main" id="{B6CCB857-31B3-140C-90E2-18BCC450FA06}"/>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85226" y="2195909"/>
            <a:ext cx="1270800" cy="1270800"/>
          </a:xfrm>
          <a:prstGeom prst="rect">
            <a:avLst/>
          </a:prstGeom>
        </p:spPr>
      </p:pic>
      <p:pic>
        <p:nvPicPr>
          <p:cNvPr id="16" name="Picture 15" descr="A room with a table and chairs&#10;&#10;Description automatically generated">
            <a:extLst>
              <a:ext uri="{FF2B5EF4-FFF2-40B4-BE49-F238E27FC236}">
                <a16:creationId xmlns:a16="http://schemas.microsoft.com/office/drawing/2014/main" id="{70848020-4DE1-4F09-AFC7-2BE53CD978F0}"/>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738696" y="2195909"/>
            <a:ext cx="1270800" cy="1270800"/>
          </a:xfrm>
          <a:prstGeom prst="rect">
            <a:avLst/>
          </a:prstGeom>
        </p:spPr>
      </p:pic>
      <p:pic>
        <p:nvPicPr>
          <p:cNvPr id="18" name="Picture 17" descr="A mirror ball on a chair&#10;&#10;Description automatically generated">
            <a:extLst>
              <a:ext uri="{FF2B5EF4-FFF2-40B4-BE49-F238E27FC236}">
                <a16:creationId xmlns:a16="http://schemas.microsoft.com/office/drawing/2014/main" id="{27061317-39E4-8CDA-DA85-2E452977016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454206" y="2195909"/>
            <a:ext cx="1270800" cy="1270800"/>
          </a:xfrm>
          <a:prstGeom prst="rect">
            <a:avLst/>
          </a:prstGeom>
        </p:spPr>
      </p:pic>
      <p:pic>
        <p:nvPicPr>
          <p:cNvPr id="20" name="Picture 19" descr="A large grey ball in a room&#10;&#10;Description automatically generated">
            <a:extLst>
              <a:ext uri="{FF2B5EF4-FFF2-40B4-BE49-F238E27FC236}">
                <a16:creationId xmlns:a16="http://schemas.microsoft.com/office/drawing/2014/main" id="{0B3E6865-DF87-7082-7A30-87C0E2689404}"/>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307676" y="2195909"/>
            <a:ext cx="1270800" cy="1270800"/>
          </a:xfrm>
          <a:prstGeom prst="rect">
            <a:avLst/>
          </a:prstGeom>
        </p:spPr>
      </p:pic>
      <p:pic>
        <p:nvPicPr>
          <p:cNvPr id="22" name="Picture 21" descr="A room with a round table and chairs&#10;&#10;Description automatically generated">
            <a:extLst>
              <a:ext uri="{FF2B5EF4-FFF2-40B4-BE49-F238E27FC236}">
                <a16:creationId xmlns:a16="http://schemas.microsoft.com/office/drawing/2014/main" id="{5204C326-E841-38BB-E23F-0D51B4A5C3F8}"/>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8023186" y="2195909"/>
            <a:ext cx="1270800" cy="1270800"/>
          </a:xfrm>
          <a:prstGeom prst="rect">
            <a:avLst/>
          </a:prstGeom>
        </p:spPr>
      </p:pic>
      <p:pic>
        <p:nvPicPr>
          <p:cNvPr id="24" name="Picture 23" descr="A mirror ball on a table&#10;&#10;Description automatically generated">
            <a:extLst>
              <a:ext uri="{FF2B5EF4-FFF2-40B4-BE49-F238E27FC236}">
                <a16:creationId xmlns:a16="http://schemas.microsoft.com/office/drawing/2014/main" id="{1E56AF2F-1C27-B021-F022-CFD64764D00D}"/>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4169716" y="2195909"/>
            <a:ext cx="1270800" cy="1270800"/>
          </a:xfrm>
          <a:prstGeom prst="rect">
            <a:avLst/>
          </a:prstGeom>
        </p:spPr>
      </p:pic>
      <p:pic>
        <p:nvPicPr>
          <p:cNvPr id="27" name="Picture 26" descr="A circular object with a circular frame&#10;&#10;Description automatically generated with medium confidence">
            <a:extLst>
              <a:ext uri="{FF2B5EF4-FFF2-40B4-BE49-F238E27FC236}">
                <a16:creationId xmlns:a16="http://schemas.microsoft.com/office/drawing/2014/main" id="{F8544D2F-4392-F6CB-36B4-B8710E7BE3C1}"/>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2885226" y="3747390"/>
            <a:ext cx="1270800" cy="1270800"/>
          </a:xfrm>
          <a:prstGeom prst="rect">
            <a:avLst/>
          </a:prstGeom>
        </p:spPr>
      </p:pic>
      <p:pic>
        <p:nvPicPr>
          <p:cNvPr id="29" name="Picture 28" descr="A close-up of a statue&#10;&#10;Description automatically generated">
            <a:extLst>
              <a:ext uri="{FF2B5EF4-FFF2-40B4-BE49-F238E27FC236}">
                <a16:creationId xmlns:a16="http://schemas.microsoft.com/office/drawing/2014/main" id="{E0FA46BB-37C8-19D4-4083-1FB17EF4CA32}"/>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6738696" y="3747390"/>
            <a:ext cx="1270800" cy="1270800"/>
          </a:xfrm>
          <a:prstGeom prst="rect">
            <a:avLst/>
          </a:prstGeom>
        </p:spPr>
      </p:pic>
      <p:pic>
        <p:nvPicPr>
          <p:cNvPr id="31" name="Picture 30" descr="A close-up of a metal ball&#10;&#10;Description automatically generated">
            <a:extLst>
              <a:ext uri="{FF2B5EF4-FFF2-40B4-BE49-F238E27FC236}">
                <a16:creationId xmlns:a16="http://schemas.microsoft.com/office/drawing/2014/main" id="{C3E8A31F-BBD2-E366-8459-46525AF22210}"/>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5454206" y="3747390"/>
            <a:ext cx="1270800" cy="1270800"/>
          </a:xfrm>
          <a:prstGeom prst="rect">
            <a:avLst/>
          </a:prstGeom>
        </p:spPr>
      </p:pic>
      <p:pic>
        <p:nvPicPr>
          <p:cNvPr id="32" name="Picture 31" descr="A circular object with a building in the middle&#10;&#10;Description automatically generated">
            <a:extLst>
              <a:ext uri="{FF2B5EF4-FFF2-40B4-BE49-F238E27FC236}">
                <a16:creationId xmlns:a16="http://schemas.microsoft.com/office/drawing/2014/main" id="{A080B3D7-BC26-1F68-D72D-F7ED5F1C8F08}"/>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9307676" y="3747390"/>
            <a:ext cx="1270800" cy="1270800"/>
          </a:xfrm>
          <a:prstGeom prst="rect">
            <a:avLst/>
          </a:prstGeom>
        </p:spPr>
      </p:pic>
      <p:pic>
        <p:nvPicPr>
          <p:cNvPr id="33" name="Picture 32" descr="A golden ball with a red circle around it&#10;&#10;Description automatically generated">
            <a:extLst>
              <a:ext uri="{FF2B5EF4-FFF2-40B4-BE49-F238E27FC236}">
                <a16:creationId xmlns:a16="http://schemas.microsoft.com/office/drawing/2014/main" id="{61AF5EC1-B851-3AFE-2B4A-7E67BCD85785}"/>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8023186" y="3747390"/>
            <a:ext cx="1270800" cy="1270800"/>
          </a:xfrm>
          <a:prstGeom prst="rect">
            <a:avLst/>
          </a:prstGeom>
        </p:spPr>
      </p:pic>
      <p:pic>
        <p:nvPicPr>
          <p:cNvPr id="34" name="Picture 33" descr="A close-up of a sphere&#10;&#10;Description automatically generated">
            <a:extLst>
              <a:ext uri="{FF2B5EF4-FFF2-40B4-BE49-F238E27FC236}">
                <a16:creationId xmlns:a16="http://schemas.microsoft.com/office/drawing/2014/main" id="{86D255FF-48E3-803A-7C61-7643CD36C49D}"/>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4169716" y="3747390"/>
            <a:ext cx="1270800" cy="1270800"/>
          </a:xfrm>
          <a:prstGeom prst="rect">
            <a:avLst/>
          </a:prstGeom>
        </p:spPr>
      </p:pic>
      <p:pic>
        <p:nvPicPr>
          <p:cNvPr id="36" name="Picture 35" descr="A mirror ball with trees in the background&#10;&#10;Description automatically generated">
            <a:extLst>
              <a:ext uri="{FF2B5EF4-FFF2-40B4-BE49-F238E27FC236}">
                <a16:creationId xmlns:a16="http://schemas.microsoft.com/office/drawing/2014/main" id="{96DCD9F6-4E35-957E-C76A-E326C3328E35}"/>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2885226" y="5349750"/>
            <a:ext cx="1270800" cy="1270800"/>
          </a:xfrm>
          <a:prstGeom prst="rect">
            <a:avLst/>
          </a:prstGeom>
        </p:spPr>
      </p:pic>
      <p:pic>
        <p:nvPicPr>
          <p:cNvPr id="38" name="Picture 37" descr="A tree with orange and yellow leaves&#10;&#10;Description automatically generated">
            <a:extLst>
              <a:ext uri="{FF2B5EF4-FFF2-40B4-BE49-F238E27FC236}">
                <a16:creationId xmlns:a16="http://schemas.microsoft.com/office/drawing/2014/main" id="{3A22D4F2-AD63-16AF-CE1A-E87E47BEAEDC}"/>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6738696" y="5349750"/>
            <a:ext cx="1270800" cy="1270800"/>
          </a:xfrm>
          <a:prstGeom prst="rect">
            <a:avLst/>
          </a:prstGeom>
        </p:spPr>
      </p:pic>
      <p:pic>
        <p:nvPicPr>
          <p:cNvPr id="39" name="Picture 38" descr="A silver ball with a red circle around it&#10;&#10;Description automatically generated">
            <a:extLst>
              <a:ext uri="{FF2B5EF4-FFF2-40B4-BE49-F238E27FC236}">
                <a16:creationId xmlns:a16="http://schemas.microsoft.com/office/drawing/2014/main" id="{2BEA06B1-9F80-4904-5218-B449A731B040}"/>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5454206" y="5349750"/>
            <a:ext cx="1270800" cy="1270800"/>
          </a:xfrm>
          <a:prstGeom prst="rect">
            <a:avLst/>
          </a:prstGeom>
        </p:spPr>
      </p:pic>
      <p:pic>
        <p:nvPicPr>
          <p:cNvPr id="40" name="Picture 39" descr="A reflection of a blue sky in a circle&#10;&#10;Description automatically generated">
            <a:extLst>
              <a:ext uri="{FF2B5EF4-FFF2-40B4-BE49-F238E27FC236}">
                <a16:creationId xmlns:a16="http://schemas.microsoft.com/office/drawing/2014/main" id="{4F075B98-A716-5F52-5369-C5EF948982E0}"/>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9307676" y="5349750"/>
            <a:ext cx="1270800" cy="1270800"/>
          </a:xfrm>
          <a:prstGeom prst="rect">
            <a:avLst/>
          </a:prstGeom>
        </p:spPr>
      </p:pic>
      <p:pic>
        <p:nvPicPr>
          <p:cNvPr id="41" name="Picture 40" descr="A mirror ball in a tunnel of trees&#10;&#10;Description automatically generated">
            <a:extLst>
              <a:ext uri="{FF2B5EF4-FFF2-40B4-BE49-F238E27FC236}">
                <a16:creationId xmlns:a16="http://schemas.microsoft.com/office/drawing/2014/main" id="{DE7D161E-140C-93CF-6FDE-77402899B8FE}"/>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8023186" y="5349750"/>
            <a:ext cx="1270800" cy="1270800"/>
          </a:xfrm>
          <a:prstGeom prst="rect">
            <a:avLst/>
          </a:prstGeom>
        </p:spPr>
      </p:pic>
      <p:pic>
        <p:nvPicPr>
          <p:cNvPr id="42" name="Picture 41" descr="A reflection of a reflection of a tree in a mirror&#10;&#10;Description automatically generated">
            <a:extLst>
              <a:ext uri="{FF2B5EF4-FFF2-40B4-BE49-F238E27FC236}">
                <a16:creationId xmlns:a16="http://schemas.microsoft.com/office/drawing/2014/main" id="{D13D325B-B26E-DED7-4492-4F1046799D63}"/>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4169716" y="5349750"/>
            <a:ext cx="1270800" cy="1270800"/>
          </a:xfrm>
          <a:prstGeom prst="rect">
            <a:avLst/>
          </a:prstGeom>
        </p:spPr>
      </p:pic>
      <p:sp>
        <p:nvSpPr>
          <p:cNvPr id="2" name="Slide Number Placeholder 1">
            <a:extLst>
              <a:ext uri="{FF2B5EF4-FFF2-40B4-BE49-F238E27FC236}">
                <a16:creationId xmlns:a16="http://schemas.microsoft.com/office/drawing/2014/main" id="{2681E722-E4F6-AA0B-C1F2-E4F31BDF8C72}"/>
              </a:ext>
            </a:extLst>
          </p:cNvPr>
          <p:cNvSpPr>
            <a:spLocks noGrp="1"/>
          </p:cNvSpPr>
          <p:nvPr>
            <p:ph type="sldNum" sz="quarter" idx="12"/>
          </p:nvPr>
        </p:nvSpPr>
        <p:spPr/>
        <p:txBody>
          <a:bodyPr/>
          <a:lstStyle/>
          <a:p>
            <a:fld id="{E394BC53-F50D-41DF-BD71-678A190C5E2B}" type="slidenum">
              <a:rPr lang="en-US" smtClean="0"/>
              <a:t>11</a:t>
            </a:fld>
            <a:endParaRPr lang="en-US"/>
          </a:p>
        </p:txBody>
      </p:sp>
      <p:sp>
        <p:nvSpPr>
          <p:cNvPr id="45" name="TextBox 44">
            <a:extLst>
              <a:ext uri="{FF2B5EF4-FFF2-40B4-BE49-F238E27FC236}">
                <a16:creationId xmlns:a16="http://schemas.microsoft.com/office/drawing/2014/main" id="{52B554BE-C327-CBFD-CD95-A8E6DCC24B85}"/>
              </a:ext>
            </a:extLst>
          </p:cNvPr>
          <p:cNvSpPr txBox="1"/>
          <p:nvPr/>
        </p:nvSpPr>
        <p:spPr>
          <a:xfrm>
            <a:off x="-4124325" y="6229350"/>
            <a:ext cx="184731" cy="369332"/>
          </a:xfrm>
          <a:prstGeom prst="rect">
            <a:avLst/>
          </a:prstGeom>
          <a:noFill/>
        </p:spPr>
        <p:txBody>
          <a:bodyPr wrap="none" rtlCol="0">
            <a:spAutoFit/>
          </a:bodyPr>
          <a:lstStyle/>
          <a:p>
            <a:endParaRPr lang="en-TH"/>
          </a:p>
        </p:txBody>
      </p:sp>
      <p:sp>
        <p:nvSpPr>
          <p:cNvPr id="47" name="TextBox 46">
            <a:extLst>
              <a:ext uri="{FF2B5EF4-FFF2-40B4-BE49-F238E27FC236}">
                <a16:creationId xmlns:a16="http://schemas.microsoft.com/office/drawing/2014/main" id="{A1773C73-DA18-45E7-EE97-B666B9FC6642}"/>
              </a:ext>
            </a:extLst>
          </p:cNvPr>
          <p:cNvSpPr txBox="1"/>
          <p:nvPr/>
        </p:nvSpPr>
        <p:spPr>
          <a:xfrm>
            <a:off x="10682421" y="276998"/>
            <a:ext cx="1090294" cy="400110"/>
          </a:xfrm>
          <a:prstGeom prst="rect">
            <a:avLst/>
          </a:prstGeom>
          <a:noFill/>
        </p:spPr>
        <p:txBody>
          <a:bodyPr wrap="square" rtlCol="0">
            <a:spAutoFit/>
          </a:bodyPr>
          <a:lstStyle/>
          <a:p>
            <a:pPr algn="ctr"/>
            <a:r>
              <a:rPr lang="en-US" sz="2000" b="1">
                <a:solidFill>
                  <a:srgbClr val="FF0000"/>
                </a:solidFill>
                <a:latin typeface="Aptos"/>
                <a:ea typeface="Helvetica Neue Medium" panose="02000503000000020004" pitchFamily="2" charset="0"/>
                <a:cs typeface="Helvetica Neue Medium" panose="02000503000000020004" pitchFamily="2" charset="0"/>
              </a:rPr>
              <a:t>Ours</a:t>
            </a:r>
          </a:p>
        </p:txBody>
      </p:sp>
      <p:pic>
        <p:nvPicPr>
          <p:cNvPr id="49" name="Picture 48" descr="A mirror ball in a room&#10;&#10;Description automatically generated">
            <a:extLst>
              <a:ext uri="{FF2B5EF4-FFF2-40B4-BE49-F238E27FC236}">
                <a16:creationId xmlns:a16="http://schemas.microsoft.com/office/drawing/2014/main" id="{EEE46C31-AB42-E493-BA0D-6A35F6D60468}"/>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0592168" y="2195909"/>
            <a:ext cx="1270800" cy="1270800"/>
          </a:xfrm>
          <a:prstGeom prst="rect">
            <a:avLst/>
          </a:prstGeom>
        </p:spPr>
      </p:pic>
      <p:pic>
        <p:nvPicPr>
          <p:cNvPr id="51" name="Picture 50" descr="A close-up of a reflection of a desert landscape&#10;&#10;Description automatically generated">
            <a:extLst>
              <a:ext uri="{FF2B5EF4-FFF2-40B4-BE49-F238E27FC236}">
                <a16:creationId xmlns:a16="http://schemas.microsoft.com/office/drawing/2014/main" id="{6AB57CE1-48A7-7F62-90E3-005494E8D415}"/>
              </a:ext>
            </a:extLst>
          </p:cNvPr>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10592168" y="3747390"/>
            <a:ext cx="1270800" cy="1270800"/>
          </a:xfrm>
          <a:prstGeom prst="rect">
            <a:avLst/>
          </a:prstGeom>
        </p:spPr>
      </p:pic>
      <p:pic>
        <p:nvPicPr>
          <p:cNvPr id="52" name="Picture 51" descr="A mirror ball with trees in the background&#10;&#10;Description automatically generated">
            <a:extLst>
              <a:ext uri="{FF2B5EF4-FFF2-40B4-BE49-F238E27FC236}">
                <a16:creationId xmlns:a16="http://schemas.microsoft.com/office/drawing/2014/main" id="{27BD7FC9-0024-13E1-56F3-365133A553BC}"/>
              </a:ext>
            </a:extLst>
          </p:cNvPr>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10592168" y="5349750"/>
            <a:ext cx="1270800" cy="1270800"/>
          </a:xfrm>
          <a:prstGeom prst="rect">
            <a:avLst/>
          </a:prstGeom>
        </p:spPr>
      </p:pic>
      <p:sp>
        <p:nvSpPr>
          <p:cNvPr id="53" name="Rectangle 52">
            <a:extLst>
              <a:ext uri="{FF2B5EF4-FFF2-40B4-BE49-F238E27FC236}">
                <a16:creationId xmlns:a16="http://schemas.microsoft.com/office/drawing/2014/main" id="{6A7C9992-4A05-BA70-97A0-C883AE7F10B0}"/>
              </a:ext>
            </a:extLst>
          </p:cNvPr>
          <p:cNvSpPr/>
          <p:nvPr/>
        </p:nvSpPr>
        <p:spPr>
          <a:xfrm>
            <a:off x="10572954" y="92333"/>
            <a:ext cx="1286875" cy="652821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5" name="TextBox 54">
            <a:extLst>
              <a:ext uri="{FF2B5EF4-FFF2-40B4-BE49-F238E27FC236}">
                <a16:creationId xmlns:a16="http://schemas.microsoft.com/office/drawing/2014/main" id="{D6F91B12-5DBF-12D7-E8CF-5AC075FFEBE5}"/>
              </a:ext>
            </a:extLst>
          </p:cNvPr>
          <p:cNvSpPr txBox="1"/>
          <p:nvPr/>
        </p:nvSpPr>
        <p:spPr>
          <a:xfrm>
            <a:off x="4086510" y="92333"/>
            <a:ext cx="1431735" cy="584775"/>
          </a:xfrm>
          <a:prstGeom prst="rect">
            <a:avLst/>
          </a:prstGeom>
          <a:noFill/>
        </p:spPr>
        <p:txBody>
          <a:bodyPr wrap="square" lIns="91440" tIns="45720" rIns="91440" bIns="45720" anchor="t">
            <a:spAutoFit/>
          </a:bodyPr>
          <a:lstStyle/>
          <a:p>
            <a:pPr algn="ctr"/>
            <a:r>
              <a:rPr lang="en-US" sz="1600" b="1"/>
              <a:t>Stable </a:t>
            </a:r>
          </a:p>
          <a:p>
            <a:pPr algn="ctr"/>
            <a:r>
              <a:rPr lang="en-US" sz="1600" b="1"/>
              <a:t>Diffusion XL</a:t>
            </a:r>
          </a:p>
        </p:txBody>
      </p:sp>
      <p:pic>
        <p:nvPicPr>
          <p:cNvPr id="4" name="mp3-output-ttsfree(dot)com (63)">
            <a:hlinkClick r:id="" action="ppaction://media"/>
            <a:extLst>
              <a:ext uri="{FF2B5EF4-FFF2-40B4-BE49-F238E27FC236}">
                <a16:creationId xmlns:a16="http://schemas.microsoft.com/office/drawing/2014/main" id="{25794A33-A06E-C23B-A124-F8AE9132454E}"/>
              </a:ext>
            </a:extLst>
          </p:cNvPr>
          <p:cNvPicPr>
            <a:picLocks noChangeAspect="1"/>
          </p:cNvPicPr>
          <p:nvPr>
            <a:audioFile r:link="rId2"/>
            <p:extLst>
              <p:ext uri="{DAA4B4D4-6D71-4841-9C94-3DE7FCFB9230}">
                <p14:media xmlns:p14="http://schemas.microsoft.com/office/powerpoint/2010/main" r:embed="rId1"/>
              </p:ext>
            </p:extLst>
          </p:nvPr>
        </p:nvPicPr>
        <p:blipFill>
          <a:blip r:embed="rId34"/>
          <a:stretch>
            <a:fillRect/>
          </a:stretch>
        </p:blipFill>
        <p:spPr>
          <a:xfrm>
            <a:off x="65190" y="6722257"/>
            <a:ext cx="609600" cy="609600"/>
          </a:xfrm>
          <a:prstGeom prst="rect">
            <a:avLst/>
          </a:prstGeom>
        </p:spPr>
      </p:pic>
    </p:spTree>
    <p:extLst>
      <p:ext uri="{BB962C8B-B14F-4D97-AF65-F5344CB8AC3E}">
        <p14:creationId xmlns:p14="http://schemas.microsoft.com/office/powerpoint/2010/main" val="3246073852"/>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D92A57-8C72-719D-AA29-79442006BDED}"/>
              </a:ext>
            </a:extLst>
          </p:cNvPr>
          <p:cNvSpPr>
            <a:spLocks noGrp="1"/>
          </p:cNvSpPr>
          <p:nvPr>
            <p:ph type="sldNum" sz="quarter" idx="12"/>
          </p:nvPr>
        </p:nvSpPr>
        <p:spPr/>
        <p:txBody>
          <a:bodyPr/>
          <a:lstStyle/>
          <a:p>
            <a:fld id="{E394BC53-F50D-41DF-BD71-678A190C5E2B}" type="slidenum">
              <a:rPr lang="en-US" smtClean="0"/>
              <a:t>12</a:t>
            </a:fld>
            <a:endParaRPr lang="en-US"/>
          </a:p>
        </p:txBody>
      </p:sp>
      <p:sp>
        <p:nvSpPr>
          <p:cNvPr id="3" name="TextBox 2">
            <a:extLst>
              <a:ext uri="{FF2B5EF4-FFF2-40B4-BE49-F238E27FC236}">
                <a16:creationId xmlns:a16="http://schemas.microsoft.com/office/drawing/2014/main" id="{195F8488-FE84-085C-00C7-25708242D865}"/>
              </a:ext>
            </a:extLst>
          </p:cNvPr>
          <p:cNvSpPr txBox="1"/>
          <p:nvPr/>
        </p:nvSpPr>
        <p:spPr>
          <a:xfrm>
            <a:off x="4128960" y="394134"/>
            <a:ext cx="3739678" cy="923330"/>
          </a:xfrm>
          <a:prstGeom prst="rect">
            <a:avLst/>
          </a:prstGeom>
          <a:noFill/>
        </p:spPr>
        <p:txBody>
          <a:bodyPr wrap="none" rtlCol="0">
            <a:spAutoFit/>
          </a:bodyPr>
          <a:lstStyle/>
          <a:p>
            <a:r>
              <a:rPr lang="en-US" sz="5400" b="1">
                <a:solidFill>
                  <a:schemeClr val="accent1"/>
                </a:solidFill>
                <a:latin typeface="Aptos"/>
              </a:rPr>
              <a:t>Challenges</a:t>
            </a:r>
          </a:p>
        </p:txBody>
      </p:sp>
      <p:sp>
        <p:nvSpPr>
          <p:cNvPr id="4" name="Oval 3">
            <a:extLst>
              <a:ext uri="{FF2B5EF4-FFF2-40B4-BE49-F238E27FC236}">
                <a16:creationId xmlns:a16="http://schemas.microsoft.com/office/drawing/2014/main" id="{32C604D0-6B21-BB5A-7544-48441D9168BF}"/>
              </a:ext>
            </a:extLst>
          </p:cNvPr>
          <p:cNvSpPr>
            <a:spLocks/>
          </p:cNvSpPr>
          <p:nvPr/>
        </p:nvSpPr>
        <p:spPr>
          <a:xfrm>
            <a:off x="747366" y="2211127"/>
            <a:ext cx="1080000" cy="1080000"/>
          </a:xfrm>
          <a:prstGeom prst="ellipse">
            <a:avLst/>
          </a:prstGeom>
          <a:ln>
            <a:noFill/>
          </a:ln>
          <a:effectLst>
            <a:outerShdw blurRad="193932" dist="38100" dir="2700000" sx="103000" sy="103000" algn="tl" rotWithShape="0">
              <a:prstClr val="black">
                <a:alpha val="36353"/>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B079B15-58F6-792F-8612-F80A82853422}"/>
              </a:ext>
            </a:extLst>
          </p:cNvPr>
          <p:cNvSpPr txBox="1"/>
          <p:nvPr/>
        </p:nvSpPr>
        <p:spPr>
          <a:xfrm>
            <a:off x="1001710" y="2298429"/>
            <a:ext cx="554960" cy="923330"/>
          </a:xfrm>
          <a:prstGeom prst="rect">
            <a:avLst/>
          </a:prstGeom>
          <a:noFill/>
        </p:spPr>
        <p:txBody>
          <a:bodyPr wrap="square" rtlCol="0">
            <a:spAutoFit/>
          </a:bodyPr>
          <a:lstStyle/>
          <a:p>
            <a:r>
              <a:rPr lang="en-US" sz="5400" b="1">
                <a:solidFill>
                  <a:schemeClr val="bg1"/>
                </a:solidFill>
              </a:rPr>
              <a:t>1</a:t>
            </a:r>
          </a:p>
        </p:txBody>
      </p:sp>
      <p:sp>
        <p:nvSpPr>
          <p:cNvPr id="6" name="TextBox 5">
            <a:extLst>
              <a:ext uri="{FF2B5EF4-FFF2-40B4-BE49-F238E27FC236}">
                <a16:creationId xmlns:a16="http://schemas.microsoft.com/office/drawing/2014/main" id="{24CA71C3-5B1B-1107-E7B7-32F777FA833C}"/>
              </a:ext>
            </a:extLst>
          </p:cNvPr>
          <p:cNvSpPr txBox="1"/>
          <p:nvPr/>
        </p:nvSpPr>
        <p:spPr>
          <a:xfrm>
            <a:off x="2031921" y="2435486"/>
            <a:ext cx="8557367" cy="584775"/>
          </a:xfrm>
          <a:prstGeom prst="rect">
            <a:avLst/>
          </a:prstGeom>
          <a:noFill/>
        </p:spPr>
        <p:txBody>
          <a:bodyPr wrap="square">
            <a:spAutoFit/>
          </a:bodyPr>
          <a:lstStyle/>
          <a:p>
            <a:r>
              <a:rPr lang="en-US" sz="3200">
                <a:latin typeface="Aptos"/>
              </a:rPr>
              <a:t>How to</a:t>
            </a:r>
            <a:r>
              <a:rPr lang="en-US" sz="3200" b="1" i="1">
                <a:latin typeface="Aptos"/>
              </a:rPr>
              <a:t> reliably</a:t>
            </a:r>
            <a:r>
              <a:rPr lang="en-US" sz="3200">
                <a:latin typeface="Aptos"/>
              </a:rPr>
              <a:t> </a:t>
            </a:r>
            <a:r>
              <a:rPr lang="en-US" sz="3200" err="1">
                <a:latin typeface="Aptos"/>
              </a:rPr>
              <a:t>inpaint</a:t>
            </a:r>
            <a:r>
              <a:rPr lang="en-US" sz="3200">
                <a:latin typeface="Aptos"/>
              </a:rPr>
              <a:t> a chrome ball?</a:t>
            </a:r>
          </a:p>
        </p:txBody>
      </p:sp>
      <p:sp>
        <p:nvSpPr>
          <p:cNvPr id="7" name="Oval 6">
            <a:extLst>
              <a:ext uri="{FF2B5EF4-FFF2-40B4-BE49-F238E27FC236}">
                <a16:creationId xmlns:a16="http://schemas.microsoft.com/office/drawing/2014/main" id="{A1A97672-0B04-68EC-29C6-6932A4EAD939}"/>
              </a:ext>
            </a:extLst>
          </p:cNvPr>
          <p:cNvSpPr>
            <a:spLocks/>
          </p:cNvSpPr>
          <p:nvPr/>
        </p:nvSpPr>
        <p:spPr>
          <a:xfrm>
            <a:off x="747367" y="3798698"/>
            <a:ext cx="1080000" cy="1080000"/>
          </a:xfrm>
          <a:prstGeom prst="ellipse">
            <a:avLst/>
          </a:prstGeom>
          <a:solidFill>
            <a:schemeClr val="accent5"/>
          </a:solidFill>
          <a:ln>
            <a:noFill/>
          </a:ln>
          <a:effectLst>
            <a:outerShdw blurRad="190500" dist="38100" dir="2700000" sx="103000" sy="103000" algn="tl" rotWithShape="0">
              <a:prstClr val="black">
                <a:alpha val="3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23294FA-6AB8-409D-E63F-70577AE8D3DA}"/>
              </a:ext>
            </a:extLst>
          </p:cNvPr>
          <p:cNvSpPr txBox="1"/>
          <p:nvPr/>
        </p:nvSpPr>
        <p:spPr>
          <a:xfrm>
            <a:off x="1030856" y="3893748"/>
            <a:ext cx="554960" cy="923330"/>
          </a:xfrm>
          <a:prstGeom prst="rect">
            <a:avLst/>
          </a:prstGeom>
          <a:noFill/>
        </p:spPr>
        <p:txBody>
          <a:bodyPr wrap="none" rtlCol="0">
            <a:spAutoFit/>
          </a:bodyPr>
          <a:lstStyle/>
          <a:p>
            <a:r>
              <a:rPr lang="en-US" sz="5400" b="1">
                <a:solidFill>
                  <a:schemeClr val="bg1"/>
                </a:solidFill>
              </a:rPr>
              <a:t>2</a:t>
            </a:r>
          </a:p>
        </p:txBody>
      </p:sp>
      <p:sp>
        <p:nvSpPr>
          <p:cNvPr id="9" name="TextBox 8">
            <a:extLst>
              <a:ext uri="{FF2B5EF4-FFF2-40B4-BE49-F238E27FC236}">
                <a16:creationId xmlns:a16="http://schemas.microsoft.com/office/drawing/2014/main" id="{CFF18FC7-A80B-300D-11D3-7F2C77B4ADFB}"/>
              </a:ext>
            </a:extLst>
          </p:cNvPr>
          <p:cNvSpPr txBox="1"/>
          <p:nvPr/>
        </p:nvSpPr>
        <p:spPr>
          <a:xfrm>
            <a:off x="2031921" y="4084459"/>
            <a:ext cx="11078223" cy="584775"/>
          </a:xfrm>
          <a:prstGeom prst="rect">
            <a:avLst/>
          </a:prstGeom>
          <a:noFill/>
        </p:spPr>
        <p:txBody>
          <a:bodyPr wrap="square">
            <a:spAutoFit/>
          </a:bodyPr>
          <a:lstStyle/>
          <a:p>
            <a:r>
              <a:rPr lang="en-US" sz="3200">
                <a:latin typeface="Aptos"/>
              </a:rPr>
              <a:t>How to output </a:t>
            </a:r>
            <a:r>
              <a:rPr lang="en-US" sz="3200" b="1" i="1">
                <a:latin typeface="Aptos"/>
              </a:rPr>
              <a:t>HDR</a:t>
            </a:r>
            <a:r>
              <a:rPr lang="en-US" sz="3200">
                <a:latin typeface="Aptos"/>
              </a:rPr>
              <a:t> using an </a:t>
            </a:r>
            <a:r>
              <a:rPr lang="en-US" sz="3200" b="1" i="1">
                <a:latin typeface="Aptos"/>
              </a:rPr>
              <a:t>LDR</a:t>
            </a:r>
            <a:r>
              <a:rPr lang="en-US" sz="3200">
                <a:latin typeface="Aptos"/>
              </a:rPr>
              <a:t> diffusion model?</a:t>
            </a:r>
          </a:p>
        </p:txBody>
      </p:sp>
      <p:pic>
        <p:nvPicPr>
          <p:cNvPr id="10" name="mp3-output-ttsfree(dot)com (64)">
            <a:hlinkClick r:id="" action="ppaction://media"/>
            <a:extLst>
              <a:ext uri="{FF2B5EF4-FFF2-40B4-BE49-F238E27FC236}">
                <a16:creationId xmlns:a16="http://schemas.microsoft.com/office/drawing/2014/main" id="{8D604E4F-695D-0B54-E45B-F5879587EE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7105649"/>
            <a:ext cx="609600" cy="574675"/>
          </a:xfrm>
          <a:prstGeom prst="rect">
            <a:avLst/>
          </a:prstGeom>
        </p:spPr>
      </p:pic>
    </p:spTree>
    <p:extLst>
      <p:ext uri="{BB962C8B-B14F-4D97-AF65-F5344CB8AC3E}">
        <p14:creationId xmlns:p14="http://schemas.microsoft.com/office/powerpoint/2010/main" val="243395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0"/>
                </p:tgtEl>
              </p:cMediaNode>
            </p:audio>
          </p:childTnLst>
        </p:cTn>
      </p:par>
    </p:tnLst>
    <p:bldLst>
      <p:bldP spid="7" grpId="0" animBg="1"/>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E04FD1D-9277-4619-ACD0-460891C1CF02}"/>
              </a:ext>
            </a:extLst>
          </p:cNvPr>
          <p:cNvSpPr>
            <a:spLocks noGrp="1"/>
          </p:cNvSpPr>
          <p:nvPr>
            <p:ph type="sldNum" sz="quarter" idx="12"/>
          </p:nvPr>
        </p:nvSpPr>
        <p:spPr/>
        <p:txBody>
          <a:bodyPr/>
          <a:lstStyle/>
          <a:p>
            <a:fld id="{E394BC53-F50D-41DF-BD71-678A190C5E2B}" type="slidenum">
              <a:rPr lang="en-US" smtClean="0"/>
              <a:t>13</a:t>
            </a:fld>
            <a:endParaRPr lang="en-US"/>
          </a:p>
        </p:txBody>
      </p:sp>
      <p:sp>
        <p:nvSpPr>
          <p:cNvPr id="3" name="Title 2">
            <a:extLst>
              <a:ext uri="{FF2B5EF4-FFF2-40B4-BE49-F238E27FC236}">
                <a16:creationId xmlns:a16="http://schemas.microsoft.com/office/drawing/2014/main" id="{9398C93A-6C18-CBC5-50C3-F016DBCAE148}"/>
              </a:ext>
            </a:extLst>
          </p:cNvPr>
          <p:cNvSpPr>
            <a:spLocks noGrp="1"/>
          </p:cNvSpPr>
          <p:nvPr>
            <p:ph type="title"/>
          </p:nvPr>
        </p:nvSpPr>
        <p:spPr/>
        <p:txBody>
          <a:bodyPr>
            <a:normAutofit fontScale="90000"/>
          </a:bodyPr>
          <a:lstStyle/>
          <a:p>
            <a:r>
              <a:rPr lang="en-GB"/>
              <a:t>Related works –  GAN conditioning </a:t>
            </a:r>
          </a:p>
        </p:txBody>
      </p:sp>
      <p:pic>
        <p:nvPicPr>
          <p:cNvPr id="5" name="Picture 4">
            <a:extLst>
              <a:ext uri="{FF2B5EF4-FFF2-40B4-BE49-F238E27FC236}">
                <a16:creationId xmlns:a16="http://schemas.microsoft.com/office/drawing/2014/main" id="{65AE9BC7-4138-91C2-DBE0-C321EDA639D9}"/>
              </a:ext>
            </a:extLst>
          </p:cNvPr>
          <p:cNvPicPr>
            <a:picLocks noChangeAspect="1"/>
          </p:cNvPicPr>
          <p:nvPr/>
        </p:nvPicPr>
        <p:blipFill rotWithShape="1">
          <a:blip r:embed="rId5"/>
          <a:srcRect l="693" t="466" r="624" b="709"/>
          <a:stretch/>
        </p:blipFill>
        <p:spPr>
          <a:xfrm>
            <a:off x="538692" y="2357067"/>
            <a:ext cx="2154607" cy="1729373"/>
          </a:xfrm>
          <a:prstGeom prst="rect">
            <a:avLst/>
          </a:prstGeom>
        </p:spPr>
      </p:pic>
      <p:sp>
        <p:nvSpPr>
          <p:cNvPr id="6" name="Rectangle 5">
            <a:extLst>
              <a:ext uri="{FF2B5EF4-FFF2-40B4-BE49-F238E27FC236}">
                <a16:creationId xmlns:a16="http://schemas.microsoft.com/office/drawing/2014/main" id="{3C7EAA66-CBC1-55C3-C647-1E8ADCAF191B}"/>
              </a:ext>
            </a:extLst>
          </p:cNvPr>
          <p:cNvSpPr/>
          <p:nvPr/>
        </p:nvSpPr>
        <p:spPr>
          <a:xfrm>
            <a:off x="3420784" y="2722164"/>
            <a:ext cx="1752529" cy="932517"/>
          </a:xfrm>
          <a:prstGeom prst="rect">
            <a:avLst/>
          </a:prstGeom>
          <a:solidFill>
            <a:schemeClr val="accent2">
              <a:lumMod val="20000"/>
              <a:lumOff val="80000"/>
            </a:schemeClr>
          </a:solidFill>
        </p:spPr>
        <p:style>
          <a:lnRef idx="2">
            <a:schemeClr val="accent6">
              <a:shade val="15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2000" b="1">
                <a:solidFill>
                  <a:schemeClr val="tx1"/>
                </a:solidFill>
              </a:rPr>
              <a:t>Network #1</a:t>
            </a:r>
          </a:p>
        </p:txBody>
      </p:sp>
      <p:sp>
        <p:nvSpPr>
          <p:cNvPr id="7" name="TextBox 6">
            <a:extLst>
              <a:ext uri="{FF2B5EF4-FFF2-40B4-BE49-F238E27FC236}">
                <a16:creationId xmlns:a16="http://schemas.microsoft.com/office/drawing/2014/main" id="{9BC506A3-36AA-A99F-5B23-40AAB248019A}"/>
              </a:ext>
            </a:extLst>
          </p:cNvPr>
          <p:cNvSpPr txBox="1"/>
          <p:nvPr/>
        </p:nvSpPr>
        <p:spPr>
          <a:xfrm>
            <a:off x="1592169" y="1920466"/>
            <a:ext cx="1561710" cy="400110"/>
          </a:xfrm>
          <a:prstGeom prst="rect">
            <a:avLst/>
          </a:prstGeom>
          <a:noFill/>
        </p:spPr>
        <p:txBody>
          <a:bodyPr wrap="none" rtlCol="0">
            <a:spAutoFit/>
          </a:bodyPr>
          <a:lstStyle/>
          <a:p>
            <a:r>
              <a:rPr lang="en-US" sz="2000" b="1"/>
              <a:t>Input image</a:t>
            </a:r>
          </a:p>
        </p:txBody>
      </p:sp>
      <p:cxnSp>
        <p:nvCxnSpPr>
          <p:cNvPr id="8" name="Straight Arrow Connector 7">
            <a:extLst>
              <a:ext uri="{FF2B5EF4-FFF2-40B4-BE49-F238E27FC236}">
                <a16:creationId xmlns:a16="http://schemas.microsoft.com/office/drawing/2014/main" id="{47C30646-1854-776B-332A-585116E9B3DF}"/>
              </a:ext>
            </a:extLst>
          </p:cNvPr>
          <p:cNvCxnSpPr>
            <a:cxnSpLocks/>
          </p:cNvCxnSpPr>
          <p:nvPr/>
        </p:nvCxnSpPr>
        <p:spPr>
          <a:xfrm>
            <a:off x="2700463" y="3230533"/>
            <a:ext cx="716842"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F8A04D2C-4992-F96B-B15D-50CF5F3F9438}"/>
              </a:ext>
            </a:extLst>
          </p:cNvPr>
          <p:cNvSpPr txBox="1"/>
          <p:nvPr/>
        </p:nvSpPr>
        <p:spPr>
          <a:xfrm>
            <a:off x="-1336" y="5884171"/>
            <a:ext cx="1060383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latin typeface="Aptos"/>
              </a:rPr>
              <a:t>EMLight</a:t>
            </a:r>
            <a:r>
              <a:rPr lang="en-US" sz="1400">
                <a:solidFill>
                  <a:schemeClr val="tx1">
                    <a:lumMod val="50000"/>
                    <a:lumOff val="50000"/>
                  </a:schemeClr>
                </a:solidFill>
                <a:latin typeface="Aptos"/>
              </a:rPr>
              <a:t>   Zhan et al. </a:t>
            </a:r>
            <a:r>
              <a:rPr lang="en-US" sz="1400" i="1" err="1">
                <a:solidFill>
                  <a:schemeClr val="tx1">
                    <a:lumMod val="50000"/>
                    <a:lumOff val="50000"/>
                  </a:schemeClr>
                </a:solidFill>
                <a:latin typeface="Aptos"/>
              </a:rPr>
              <a:t>EMLight</a:t>
            </a:r>
            <a:r>
              <a:rPr lang="en-US" sz="1400" i="1">
                <a:solidFill>
                  <a:schemeClr val="tx1">
                    <a:lumMod val="50000"/>
                    <a:lumOff val="50000"/>
                  </a:schemeClr>
                </a:solidFill>
                <a:latin typeface="Aptos"/>
              </a:rPr>
              <a:t>: Lighting Estimation via Spherical Distribution Approximation</a:t>
            </a:r>
            <a:r>
              <a:rPr lang="en-US" sz="1400">
                <a:solidFill>
                  <a:schemeClr val="tx1">
                    <a:lumMod val="50000"/>
                    <a:lumOff val="50000"/>
                  </a:schemeClr>
                </a:solidFill>
                <a:latin typeface="Aptos"/>
              </a:rPr>
              <a:t>. AAAI 2021</a:t>
            </a:r>
          </a:p>
          <a:p>
            <a:r>
              <a:rPr lang="en-US" sz="1400" b="1" err="1">
                <a:solidFill>
                  <a:schemeClr val="tx1">
                    <a:lumMod val="50000"/>
                    <a:lumOff val="50000"/>
                  </a:schemeClr>
                </a:solidFill>
                <a:ea typeface="+mn-lt"/>
                <a:cs typeface="+mn-lt"/>
              </a:rPr>
              <a:t>GMLight</a:t>
            </a:r>
            <a:r>
              <a:rPr lang="en-US" sz="1400">
                <a:solidFill>
                  <a:schemeClr val="tx1">
                    <a:lumMod val="50000"/>
                    <a:lumOff val="50000"/>
                  </a:schemeClr>
                </a:solidFill>
                <a:ea typeface="+mn-lt"/>
                <a:cs typeface="+mn-lt"/>
              </a:rPr>
              <a:t>   Zhan et al. </a:t>
            </a:r>
            <a:r>
              <a:rPr lang="en-US" sz="1400" i="1" err="1">
                <a:solidFill>
                  <a:schemeClr val="tx1">
                    <a:lumMod val="50000"/>
                    <a:lumOff val="50000"/>
                  </a:schemeClr>
                </a:solidFill>
              </a:rPr>
              <a:t>GMLight</a:t>
            </a:r>
            <a:r>
              <a:rPr lang="en-US" sz="1400" i="1">
                <a:solidFill>
                  <a:schemeClr val="tx1">
                    <a:lumMod val="50000"/>
                    <a:lumOff val="50000"/>
                  </a:schemeClr>
                </a:solidFill>
              </a:rPr>
              <a:t>: Lighting Estimation via Geometric Distribution Approximation</a:t>
            </a:r>
            <a:r>
              <a:rPr lang="en-US" sz="1400">
                <a:solidFill>
                  <a:schemeClr val="tx1">
                    <a:lumMod val="50000"/>
                    <a:lumOff val="50000"/>
                  </a:schemeClr>
                </a:solidFill>
                <a:ea typeface="+mn-lt"/>
                <a:cs typeface="+mn-lt"/>
              </a:rPr>
              <a:t>. IEEE 2022</a:t>
            </a:r>
          </a:p>
          <a:p>
            <a:r>
              <a:rPr lang="en-US" sz="1400" b="1">
                <a:solidFill>
                  <a:schemeClr val="tx1">
                    <a:lumMod val="50000"/>
                    <a:lumOff val="50000"/>
                  </a:schemeClr>
                </a:solidFill>
                <a:ea typeface="+mn-lt"/>
                <a:cs typeface="+mn-lt"/>
              </a:rPr>
              <a:t>Weber et al.</a:t>
            </a:r>
            <a:r>
              <a:rPr lang="en-US" sz="1400">
                <a:solidFill>
                  <a:schemeClr val="tx1">
                    <a:lumMod val="50000"/>
                    <a:lumOff val="50000"/>
                  </a:schemeClr>
                </a:solidFill>
                <a:ea typeface="+mn-lt"/>
                <a:cs typeface="+mn-lt"/>
              </a:rPr>
              <a:t>  Weber et al. </a:t>
            </a:r>
            <a:r>
              <a:rPr lang="en-US" sz="1400" i="1">
                <a:solidFill>
                  <a:schemeClr val="tx1">
                    <a:lumMod val="50000"/>
                    <a:lumOff val="50000"/>
                  </a:schemeClr>
                </a:solidFill>
                <a:ea typeface="+mn-lt"/>
                <a:cs typeface="+mn-lt"/>
              </a:rPr>
              <a:t>Editable indoor lighting estimation</a:t>
            </a:r>
            <a:r>
              <a:rPr lang="en-US" sz="1400">
                <a:solidFill>
                  <a:schemeClr val="tx1">
                    <a:lumMod val="50000"/>
                    <a:lumOff val="50000"/>
                  </a:schemeClr>
                </a:solidFill>
                <a:ea typeface="+mn-lt"/>
                <a:cs typeface="+mn-lt"/>
              </a:rPr>
              <a:t>. ECCV 2022</a:t>
            </a:r>
            <a:endParaRPr lang="en-US">
              <a:solidFill>
                <a:schemeClr val="tx1">
                  <a:lumMod val="50000"/>
                  <a:lumOff val="50000"/>
                </a:schemeClr>
              </a:solidFill>
              <a:ea typeface="+mn-lt"/>
              <a:cs typeface="+mn-lt"/>
            </a:endParaRPr>
          </a:p>
          <a:p>
            <a:r>
              <a:rPr lang="en-US" sz="1400" b="1" err="1">
                <a:solidFill>
                  <a:schemeClr val="tx1">
                    <a:lumMod val="50000"/>
                    <a:lumOff val="50000"/>
                  </a:schemeClr>
                </a:solidFill>
              </a:rPr>
              <a:t>Everlight</a:t>
            </a:r>
            <a:r>
              <a:rPr lang="en-US" sz="1400" b="1">
                <a:solidFill>
                  <a:schemeClr val="tx1">
                    <a:lumMod val="50000"/>
                    <a:lumOff val="50000"/>
                  </a:schemeClr>
                </a:solidFill>
              </a:rPr>
              <a:t>   </a:t>
            </a:r>
            <a:r>
              <a:rPr lang="en-US" sz="1400">
                <a:solidFill>
                  <a:schemeClr val="tx1">
                    <a:lumMod val="50000"/>
                    <a:lumOff val="50000"/>
                  </a:schemeClr>
                </a:solidFill>
              </a:rPr>
              <a:t>  </a:t>
            </a:r>
            <a:r>
              <a:rPr lang="en-US" sz="1400" err="1">
                <a:solidFill>
                  <a:schemeClr val="tx1">
                    <a:lumMod val="50000"/>
                    <a:lumOff val="50000"/>
                  </a:schemeClr>
                </a:solidFill>
              </a:rPr>
              <a:t>Dastjerdi</a:t>
            </a:r>
            <a:r>
              <a:rPr lang="en-US" sz="1400">
                <a:solidFill>
                  <a:schemeClr val="tx1">
                    <a:lumMod val="50000"/>
                    <a:lumOff val="50000"/>
                  </a:schemeClr>
                </a:solidFill>
              </a:rPr>
              <a:t> et al. </a:t>
            </a:r>
            <a:r>
              <a:rPr lang="en-US" sz="1400" i="1" err="1">
                <a:solidFill>
                  <a:schemeClr val="tx1">
                    <a:lumMod val="50000"/>
                    <a:lumOff val="50000"/>
                  </a:schemeClr>
                </a:solidFill>
              </a:rPr>
              <a:t>EverLight</a:t>
            </a:r>
            <a:r>
              <a:rPr lang="en-US" sz="1400" i="1">
                <a:solidFill>
                  <a:schemeClr val="tx1">
                    <a:lumMod val="50000"/>
                    <a:lumOff val="50000"/>
                  </a:schemeClr>
                </a:solidFill>
              </a:rPr>
              <a:t>: Indoor-Outdoor Editable HDR Lighting Estimation.</a:t>
            </a:r>
            <a:r>
              <a:rPr lang="en-US" sz="1400">
                <a:solidFill>
                  <a:schemeClr val="tx1">
                    <a:lumMod val="50000"/>
                    <a:lumOff val="50000"/>
                  </a:schemeClr>
                </a:solidFill>
              </a:rPr>
              <a:t> CVPR 2023</a:t>
            </a:r>
          </a:p>
        </p:txBody>
      </p:sp>
      <p:pic>
        <p:nvPicPr>
          <p:cNvPr id="10" name="Picture 9" descr="A blurry image of a person in a room&#10;&#10;Description automatically generated">
            <a:extLst>
              <a:ext uri="{FF2B5EF4-FFF2-40B4-BE49-F238E27FC236}">
                <a16:creationId xmlns:a16="http://schemas.microsoft.com/office/drawing/2014/main" id="{8A3B8A07-477F-B304-95D1-4F1CC988034A}"/>
              </a:ext>
            </a:extLst>
          </p:cNvPr>
          <p:cNvPicPr>
            <a:picLocks noChangeAspect="1"/>
          </p:cNvPicPr>
          <p:nvPr/>
        </p:nvPicPr>
        <p:blipFill>
          <a:blip r:embed="rId6"/>
          <a:stretch>
            <a:fillRect/>
          </a:stretch>
        </p:blipFill>
        <p:spPr>
          <a:xfrm>
            <a:off x="8721088" y="2292603"/>
            <a:ext cx="3133725" cy="1743075"/>
          </a:xfrm>
          <a:prstGeom prst="rect">
            <a:avLst/>
          </a:prstGeom>
        </p:spPr>
      </p:pic>
      <p:cxnSp>
        <p:nvCxnSpPr>
          <p:cNvPr id="11" name="Straight Arrow Connector 10">
            <a:extLst>
              <a:ext uri="{FF2B5EF4-FFF2-40B4-BE49-F238E27FC236}">
                <a16:creationId xmlns:a16="http://schemas.microsoft.com/office/drawing/2014/main" id="{23D1BD5B-7919-9D8C-2C1B-B549875D0E81}"/>
              </a:ext>
            </a:extLst>
          </p:cNvPr>
          <p:cNvCxnSpPr>
            <a:cxnSpLocks/>
          </p:cNvCxnSpPr>
          <p:nvPr/>
        </p:nvCxnSpPr>
        <p:spPr>
          <a:xfrm>
            <a:off x="5177296" y="3214844"/>
            <a:ext cx="1220180"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57A3526B-AA64-4E46-0C8B-B4458E16D206}"/>
              </a:ext>
            </a:extLst>
          </p:cNvPr>
          <p:cNvSpPr txBox="1"/>
          <p:nvPr/>
        </p:nvSpPr>
        <p:spPr>
          <a:xfrm>
            <a:off x="9625072" y="1921150"/>
            <a:ext cx="1322486" cy="400110"/>
          </a:xfrm>
          <a:prstGeom prst="rect">
            <a:avLst/>
          </a:prstGeom>
          <a:noFill/>
        </p:spPr>
        <p:txBody>
          <a:bodyPr wrap="square" lIns="91440" tIns="45720" rIns="91440" bIns="45720" rtlCol="0" anchor="t">
            <a:spAutoFit/>
          </a:bodyPr>
          <a:lstStyle/>
          <a:p>
            <a:r>
              <a:rPr lang="en-US" sz="2000" b="1"/>
              <a:t>HDR map</a:t>
            </a:r>
            <a:endParaRPr lang="en-US"/>
          </a:p>
        </p:txBody>
      </p:sp>
      <p:sp>
        <p:nvSpPr>
          <p:cNvPr id="13" name="Rectangle 12">
            <a:extLst>
              <a:ext uri="{FF2B5EF4-FFF2-40B4-BE49-F238E27FC236}">
                <a16:creationId xmlns:a16="http://schemas.microsoft.com/office/drawing/2014/main" id="{A28EA023-FEA9-DA14-5727-66E622C3E947}"/>
              </a:ext>
            </a:extLst>
          </p:cNvPr>
          <p:cNvSpPr/>
          <p:nvPr/>
        </p:nvSpPr>
        <p:spPr>
          <a:xfrm>
            <a:off x="3420784" y="4497834"/>
            <a:ext cx="1752529" cy="932517"/>
          </a:xfrm>
          <a:prstGeom prst="rect">
            <a:avLst/>
          </a:prstGeom>
          <a:solidFill>
            <a:schemeClr val="accent3">
              <a:lumMod val="20000"/>
              <a:lumOff val="80000"/>
            </a:schemeClr>
          </a:solidFill>
        </p:spPr>
        <p:style>
          <a:lnRef idx="2">
            <a:schemeClr val="accent6">
              <a:shade val="15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2000" b="1">
                <a:solidFill>
                  <a:schemeClr val="tx1"/>
                </a:solidFill>
              </a:rPr>
              <a:t>Network #N</a:t>
            </a:r>
          </a:p>
        </p:txBody>
      </p:sp>
      <p:cxnSp>
        <p:nvCxnSpPr>
          <p:cNvPr id="14" name="Straight Arrow Connector 13">
            <a:extLst>
              <a:ext uri="{FF2B5EF4-FFF2-40B4-BE49-F238E27FC236}">
                <a16:creationId xmlns:a16="http://schemas.microsoft.com/office/drawing/2014/main" id="{21492565-8A73-97E0-CED4-40799AFE3B5A}"/>
              </a:ext>
            </a:extLst>
          </p:cNvPr>
          <p:cNvCxnSpPr>
            <a:cxnSpLocks/>
          </p:cNvCxnSpPr>
          <p:nvPr/>
        </p:nvCxnSpPr>
        <p:spPr>
          <a:xfrm flipV="1">
            <a:off x="1483137" y="4996659"/>
            <a:ext cx="1928344"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651C9459-9928-C34B-ABA1-69F7AD96A922}"/>
              </a:ext>
            </a:extLst>
          </p:cNvPr>
          <p:cNvCxnSpPr/>
          <p:nvPr/>
        </p:nvCxnSpPr>
        <p:spPr>
          <a:xfrm>
            <a:off x="1510759" y="4088719"/>
            <a:ext cx="0" cy="908806"/>
          </a:xfrm>
          <a:prstGeom prst="straightConnector1">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24ACF2F8-ABE0-84D0-CF42-25C35D4D76B1}"/>
              </a:ext>
            </a:extLst>
          </p:cNvPr>
          <p:cNvSpPr/>
          <p:nvPr/>
        </p:nvSpPr>
        <p:spPr>
          <a:xfrm>
            <a:off x="6384893" y="2722163"/>
            <a:ext cx="1752529" cy="932517"/>
          </a:xfrm>
          <a:prstGeom prst="rect">
            <a:avLst/>
          </a:prstGeom>
          <a:solidFill>
            <a:srgbClr val="BAEABC"/>
          </a:solidFill>
        </p:spPr>
        <p:style>
          <a:lnRef idx="2">
            <a:schemeClr val="accent6">
              <a:shade val="15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2000" b="1">
                <a:solidFill>
                  <a:schemeClr val="tx1"/>
                </a:solidFill>
              </a:rPr>
              <a:t>GAN</a:t>
            </a:r>
            <a:endParaRPr lang="en-US"/>
          </a:p>
        </p:txBody>
      </p:sp>
      <p:cxnSp>
        <p:nvCxnSpPr>
          <p:cNvPr id="17" name="Straight Arrow Connector 16">
            <a:extLst>
              <a:ext uri="{FF2B5EF4-FFF2-40B4-BE49-F238E27FC236}">
                <a16:creationId xmlns:a16="http://schemas.microsoft.com/office/drawing/2014/main" id="{1F560D87-C4C8-F7D2-3C05-674A69D0D37D}"/>
              </a:ext>
            </a:extLst>
          </p:cNvPr>
          <p:cNvCxnSpPr>
            <a:cxnSpLocks/>
          </p:cNvCxnSpPr>
          <p:nvPr/>
        </p:nvCxnSpPr>
        <p:spPr>
          <a:xfrm>
            <a:off x="5167921" y="4995069"/>
            <a:ext cx="2139192" cy="0"/>
          </a:xfrm>
          <a:prstGeom prst="straightConnector1">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05F1EE3C-AA18-0FF2-D182-AE487189B94A}"/>
              </a:ext>
            </a:extLst>
          </p:cNvPr>
          <p:cNvCxnSpPr>
            <a:cxnSpLocks/>
          </p:cNvCxnSpPr>
          <p:nvPr/>
        </p:nvCxnSpPr>
        <p:spPr>
          <a:xfrm flipH="1" flipV="1">
            <a:off x="7282816" y="3651966"/>
            <a:ext cx="6989" cy="1350872"/>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808AFAA0-1CAC-CB17-9221-04673D33D609}"/>
              </a:ext>
            </a:extLst>
          </p:cNvPr>
          <p:cNvCxnSpPr>
            <a:cxnSpLocks/>
          </p:cNvCxnSpPr>
          <p:nvPr/>
        </p:nvCxnSpPr>
        <p:spPr>
          <a:xfrm>
            <a:off x="8136870" y="3258120"/>
            <a:ext cx="584015" cy="5732"/>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50446891-B5BC-CEF5-EB28-4F25699D5287}"/>
              </a:ext>
            </a:extLst>
          </p:cNvPr>
          <p:cNvCxnSpPr>
            <a:cxnSpLocks/>
          </p:cNvCxnSpPr>
          <p:nvPr/>
        </p:nvCxnSpPr>
        <p:spPr>
          <a:xfrm flipH="1">
            <a:off x="1515125" y="1850702"/>
            <a:ext cx="886" cy="504412"/>
          </a:xfrm>
          <a:prstGeom prst="straightConnector1">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A016DDEC-90FF-EC45-B87E-EB766636851E}"/>
              </a:ext>
            </a:extLst>
          </p:cNvPr>
          <p:cNvCxnSpPr>
            <a:cxnSpLocks/>
          </p:cNvCxnSpPr>
          <p:nvPr/>
        </p:nvCxnSpPr>
        <p:spPr>
          <a:xfrm>
            <a:off x="1495425" y="1872588"/>
            <a:ext cx="5783092" cy="0"/>
          </a:xfrm>
          <a:prstGeom prst="straightConnector1">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50DA4CFC-E087-53EE-0CBF-D71C1289CD10}"/>
              </a:ext>
            </a:extLst>
          </p:cNvPr>
          <p:cNvCxnSpPr>
            <a:cxnSpLocks/>
          </p:cNvCxnSpPr>
          <p:nvPr/>
        </p:nvCxnSpPr>
        <p:spPr>
          <a:xfrm flipH="1">
            <a:off x="7260310" y="1849321"/>
            <a:ext cx="2214" cy="883567"/>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1B627D74-C781-39DA-5CD6-B2A99F7D0EB5}"/>
              </a:ext>
            </a:extLst>
          </p:cNvPr>
          <p:cNvSpPr txBox="1"/>
          <p:nvPr/>
        </p:nvSpPr>
        <p:spPr>
          <a:xfrm rot="5400000">
            <a:off x="4080075" y="3657228"/>
            <a:ext cx="761747" cy="861774"/>
          </a:xfrm>
          <a:prstGeom prst="rect">
            <a:avLst/>
          </a:prstGeom>
          <a:noFill/>
        </p:spPr>
        <p:txBody>
          <a:bodyPr wrap="none" lIns="91440" tIns="45720" rIns="91440" bIns="45720" rtlCol="0" anchor="t">
            <a:spAutoFit/>
          </a:bodyPr>
          <a:lstStyle/>
          <a:p>
            <a:r>
              <a:rPr lang="en-US" sz="5000" b="1"/>
              <a:t>...</a:t>
            </a:r>
          </a:p>
        </p:txBody>
      </p:sp>
      <p:sp>
        <p:nvSpPr>
          <p:cNvPr id="24" name="TextBox 23">
            <a:extLst>
              <a:ext uri="{FF2B5EF4-FFF2-40B4-BE49-F238E27FC236}">
                <a16:creationId xmlns:a16="http://schemas.microsoft.com/office/drawing/2014/main" id="{82CF5D56-2905-08C6-3754-F37CB8177200}"/>
              </a:ext>
            </a:extLst>
          </p:cNvPr>
          <p:cNvSpPr txBox="1"/>
          <p:nvPr/>
        </p:nvSpPr>
        <p:spPr>
          <a:xfrm>
            <a:off x="13995400" y="482600"/>
            <a:ext cx="4056816" cy="646331"/>
          </a:xfrm>
          <a:prstGeom prst="rect">
            <a:avLst/>
          </a:prstGeom>
          <a:noFill/>
        </p:spPr>
        <p:txBody>
          <a:bodyPr wrap="none" rtlCol="0">
            <a:spAutoFit/>
          </a:bodyPr>
          <a:lstStyle/>
          <a:p>
            <a:r>
              <a:rPr lang="en-US"/>
              <a:t>15 is wordy, making 16 diagram too fast</a:t>
            </a:r>
          </a:p>
          <a:p>
            <a:endParaRPr lang="en-GB"/>
          </a:p>
        </p:txBody>
      </p:sp>
      <p:pic>
        <p:nvPicPr>
          <p:cNvPr id="4" name="mp3-output-ttsfree(dot)com (65)">
            <a:hlinkClick r:id="" action="ppaction://media"/>
            <a:extLst>
              <a:ext uri="{FF2B5EF4-FFF2-40B4-BE49-F238E27FC236}">
                <a16:creationId xmlns:a16="http://schemas.microsoft.com/office/drawing/2014/main" id="{F26C133F-DE53-3DE2-B72B-343C855BCF0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889125" y="7966075"/>
            <a:ext cx="609600" cy="609600"/>
          </a:xfrm>
          <a:prstGeom prst="rect">
            <a:avLst/>
          </a:prstGeom>
        </p:spPr>
      </p:pic>
      <p:sp>
        <p:nvSpPr>
          <p:cNvPr id="25" name="TextBox 24">
            <a:extLst>
              <a:ext uri="{FF2B5EF4-FFF2-40B4-BE49-F238E27FC236}">
                <a16:creationId xmlns:a16="http://schemas.microsoft.com/office/drawing/2014/main" id="{6A986489-4384-31DD-5069-12F994B833C2}"/>
              </a:ext>
            </a:extLst>
          </p:cNvPr>
          <p:cNvSpPr txBox="1"/>
          <p:nvPr/>
        </p:nvSpPr>
        <p:spPr>
          <a:xfrm>
            <a:off x="279400" y="659626"/>
            <a:ext cx="3951595" cy="646331"/>
          </a:xfrm>
          <a:prstGeom prst="rect">
            <a:avLst/>
          </a:prstGeom>
          <a:noFill/>
        </p:spPr>
        <p:txBody>
          <a:bodyPr wrap="none" rtlCol="0">
            <a:spAutoFit/>
          </a:bodyPr>
          <a:lstStyle/>
          <a:p>
            <a:r>
              <a:rPr lang="en-TH" sz="3600">
                <a:solidFill>
                  <a:schemeClr val="accent4"/>
                </a:solidFill>
              </a:rPr>
              <a:t>EMLight / </a:t>
            </a:r>
            <a:r>
              <a:rPr lang="en-US" sz="3600" err="1">
                <a:solidFill>
                  <a:schemeClr val="accent4"/>
                </a:solidFill>
              </a:rPr>
              <a:t>EverLight</a:t>
            </a:r>
            <a:endParaRPr lang="en-TH" sz="3600">
              <a:solidFill>
                <a:schemeClr val="accent4"/>
              </a:solidFill>
            </a:endParaRPr>
          </a:p>
        </p:txBody>
      </p:sp>
    </p:spTree>
    <p:extLst>
      <p:ext uri="{BB962C8B-B14F-4D97-AF65-F5344CB8AC3E}">
        <p14:creationId xmlns:p14="http://schemas.microsoft.com/office/powerpoint/2010/main" val="362617471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564DB41-B703-4D23-FC46-10F42FE97A39}"/>
              </a:ext>
            </a:extLst>
          </p:cNvPr>
          <p:cNvSpPr>
            <a:spLocks noGrp="1"/>
          </p:cNvSpPr>
          <p:nvPr>
            <p:ph type="title"/>
          </p:nvPr>
        </p:nvSpPr>
        <p:spPr/>
        <p:txBody>
          <a:bodyPr>
            <a:normAutofit fontScale="90000"/>
          </a:bodyPr>
          <a:lstStyle/>
          <a:p>
            <a:r>
              <a:rPr lang="en-GB">
                <a:latin typeface="Aptos"/>
              </a:rPr>
              <a:t>Related works –  </a:t>
            </a:r>
            <a:r>
              <a:rPr lang="en-GB" err="1">
                <a:latin typeface="Aptos"/>
              </a:rPr>
              <a:t>Outpainting</a:t>
            </a:r>
            <a:endParaRPr lang="en-GB" err="1"/>
          </a:p>
        </p:txBody>
      </p:sp>
      <p:sp>
        <p:nvSpPr>
          <p:cNvPr id="6" name="Slide Number Placeholder 5">
            <a:extLst>
              <a:ext uri="{FF2B5EF4-FFF2-40B4-BE49-F238E27FC236}">
                <a16:creationId xmlns:a16="http://schemas.microsoft.com/office/drawing/2014/main" id="{CE66EA16-4A57-A69B-9157-470D0B13FEE5}"/>
              </a:ext>
            </a:extLst>
          </p:cNvPr>
          <p:cNvSpPr>
            <a:spLocks noGrp="1"/>
          </p:cNvSpPr>
          <p:nvPr>
            <p:ph type="sldNum" sz="quarter" idx="12"/>
          </p:nvPr>
        </p:nvSpPr>
        <p:spPr/>
        <p:txBody>
          <a:bodyPr/>
          <a:lstStyle/>
          <a:p>
            <a:fld id="{E394BC53-F50D-41DF-BD71-678A190C5E2B}" type="slidenum">
              <a:rPr lang="en-US" smtClean="0"/>
              <a:t>14</a:t>
            </a:fld>
            <a:endParaRPr lang="en-US"/>
          </a:p>
        </p:txBody>
      </p:sp>
      <p:pic>
        <p:nvPicPr>
          <p:cNvPr id="2" name="mp3-output-ttsfree(dot)com (12)">
            <a:hlinkClick r:id="" action="ppaction://media"/>
            <a:extLst>
              <a:ext uri="{FF2B5EF4-FFF2-40B4-BE49-F238E27FC236}">
                <a16:creationId xmlns:a16="http://schemas.microsoft.com/office/drawing/2014/main" id="{CA5E8D3F-1B2C-12FC-AD1C-C759A52DB57D}"/>
              </a:ext>
            </a:extLst>
          </p:cNvPr>
          <p:cNvPicPr>
            <a:picLocks noChangeAspect="1"/>
          </p:cNvPicPr>
          <p:nvPr>
            <a:audioFile r:link="rId1"/>
            <p:extLst>
              <p:ext uri="{DAA4B4D4-6D71-4841-9C94-3DE7FCFB9230}">
                <p14:media xmlns:p14="http://schemas.microsoft.com/office/powerpoint/2010/main" r:embed="rId2">
                  <p14:trim end="0.625"/>
                </p14:media>
              </p:ext>
            </p:extLst>
          </p:nvPr>
        </p:nvPicPr>
        <p:blipFill>
          <a:blip r:embed="rId5"/>
          <a:stretch>
            <a:fillRect/>
          </a:stretch>
        </p:blipFill>
        <p:spPr>
          <a:xfrm>
            <a:off x="-48054" y="8044730"/>
            <a:ext cx="730250" cy="730250"/>
          </a:xfrm>
          <a:prstGeom prst="rect">
            <a:avLst/>
          </a:prstGeom>
        </p:spPr>
      </p:pic>
      <p:sp>
        <p:nvSpPr>
          <p:cNvPr id="73" name="TextBox 72">
            <a:extLst>
              <a:ext uri="{FF2B5EF4-FFF2-40B4-BE49-F238E27FC236}">
                <a16:creationId xmlns:a16="http://schemas.microsoft.com/office/drawing/2014/main" id="{C9D7B8A4-0486-3A90-E741-B19C191F41E9}"/>
              </a:ext>
            </a:extLst>
          </p:cNvPr>
          <p:cNvSpPr txBox="1"/>
          <p:nvPr/>
        </p:nvSpPr>
        <p:spPr>
          <a:xfrm>
            <a:off x="-1336" y="5925734"/>
            <a:ext cx="1060383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ea typeface="+mn-lt"/>
                <a:cs typeface="+mn-lt"/>
              </a:rPr>
              <a:t>Akimoto et al.</a:t>
            </a:r>
            <a:r>
              <a:rPr lang="en-US" sz="1400">
                <a:solidFill>
                  <a:schemeClr val="tx1">
                    <a:lumMod val="50000"/>
                    <a:lumOff val="50000"/>
                  </a:schemeClr>
                </a:solidFill>
                <a:ea typeface="+mn-lt"/>
                <a:cs typeface="+mn-lt"/>
              </a:rPr>
              <a:t>  Akimoto et al. </a:t>
            </a:r>
            <a:r>
              <a:rPr lang="en-US" sz="1400" i="1">
                <a:solidFill>
                  <a:schemeClr val="tx1">
                    <a:lumMod val="50000"/>
                    <a:lumOff val="50000"/>
                  </a:schemeClr>
                </a:solidFill>
                <a:ea typeface="+mn-lt"/>
                <a:cs typeface="+mn-lt"/>
              </a:rPr>
              <a:t>360-Degree Image Completion by Two-Stage Conditional Gans</a:t>
            </a:r>
            <a:r>
              <a:rPr lang="en-US" sz="1400">
                <a:solidFill>
                  <a:schemeClr val="tx1">
                    <a:lumMod val="50000"/>
                    <a:lumOff val="50000"/>
                  </a:schemeClr>
                </a:solidFill>
                <a:ea typeface="+mn-lt"/>
                <a:cs typeface="+mn-lt"/>
              </a:rPr>
              <a:t>. ICIP 2019</a:t>
            </a:r>
            <a:endParaRPr lang="en-US">
              <a:solidFill>
                <a:schemeClr val="tx1">
                  <a:lumMod val="50000"/>
                  <a:lumOff val="50000"/>
                </a:schemeClr>
              </a:solidFill>
            </a:endParaRPr>
          </a:p>
          <a:p>
            <a:r>
              <a:rPr lang="en-US" sz="1400" b="1" err="1">
                <a:solidFill>
                  <a:schemeClr val="tx1">
                    <a:lumMod val="50000"/>
                    <a:lumOff val="50000"/>
                  </a:schemeClr>
                </a:solidFill>
                <a:ea typeface="+mn-lt"/>
                <a:cs typeface="+mn-lt"/>
              </a:rPr>
              <a:t>EnvMapNet</a:t>
            </a:r>
            <a:r>
              <a:rPr lang="en-US" sz="1400">
                <a:solidFill>
                  <a:schemeClr val="tx1">
                    <a:lumMod val="50000"/>
                    <a:lumOff val="50000"/>
                  </a:schemeClr>
                </a:solidFill>
                <a:ea typeface="+mn-lt"/>
                <a:cs typeface="+mn-lt"/>
              </a:rPr>
              <a:t>   Gowri et al. </a:t>
            </a:r>
            <a:r>
              <a:rPr lang="en-US" sz="1400" i="1">
                <a:solidFill>
                  <a:schemeClr val="tx1">
                    <a:lumMod val="50000"/>
                    <a:lumOff val="50000"/>
                  </a:schemeClr>
                </a:solidFill>
                <a:ea typeface="+mn-lt"/>
                <a:cs typeface="+mn-lt"/>
              </a:rPr>
              <a:t>HDR Environment Map Estimation for Real-Time Augmented Reality</a:t>
            </a:r>
            <a:r>
              <a:rPr lang="en-US" sz="1400">
                <a:solidFill>
                  <a:schemeClr val="tx1">
                    <a:lumMod val="50000"/>
                    <a:lumOff val="50000"/>
                  </a:schemeClr>
                </a:solidFill>
                <a:ea typeface="+mn-lt"/>
                <a:cs typeface="+mn-lt"/>
              </a:rPr>
              <a:t>. CVPR 2021</a:t>
            </a:r>
            <a:endParaRPr lang="en-US">
              <a:solidFill>
                <a:schemeClr val="tx1">
                  <a:lumMod val="50000"/>
                  <a:lumOff val="50000"/>
                </a:schemeClr>
              </a:solidFill>
              <a:ea typeface="+mn-lt"/>
              <a:cs typeface="+mn-lt"/>
            </a:endParaRPr>
          </a:p>
          <a:p>
            <a:r>
              <a:rPr lang="en-US" sz="1400" b="1" err="1">
                <a:solidFill>
                  <a:schemeClr val="tx1">
                    <a:lumMod val="50000"/>
                    <a:lumOff val="50000"/>
                  </a:schemeClr>
                </a:solidFill>
                <a:ea typeface="+mn-lt"/>
                <a:cs typeface="+mn-lt"/>
              </a:rPr>
              <a:t>OmniDreamer</a:t>
            </a:r>
            <a:r>
              <a:rPr lang="en-US" sz="1400">
                <a:solidFill>
                  <a:schemeClr val="tx1">
                    <a:lumMod val="50000"/>
                    <a:lumOff val="50000"/>
                  </a:schemeClr>
                </a:solidFill>
                <a:ea typeface="+mn-lt"/>
                <a:cs typeface="+mn-lt"/>
              </a:rPr>
              <a:t>  Akimoto et al. </a:t>
            </a:r>
            <a:r>
              <a:rPr lang="en-US" sz="1400" i="1">
                <a:solidFill>
                  <a:schemeClr val="tx1">
                    <a:lumMod val="50000"/>
                    <a:lumOff val="50000"/>
                  </a:schemeClr>
                </a:solidFill>
                <a:ea typeface="+mn-lt"/>
                <a:cs typeface="+mn-lt"/>
              </a:rPr>
              <a:t>Diverse Plausible 360-Degree Image </a:t>
            </a:r>
            <a:r>
              <a:rPr lang="en-US" sz="1400" i="1" err="1">
                <a:solidFill>
                  <a:schemeClr val="tx1">
                    <a:lumMod val="50000"/>
                    <a:lumOff val="50000"/>
                  </a:schemeClr>
                </a:solidFill>
                <a:ea typeface="+mn-lt"/>
                <a:cs typeface="+mn-lt"/>
              </a:rPr>
              <a:t>Outpainting</a:t>
            </a:r>
            <a:r>
              <a:rPr lang="en-US" sz="1400" i="1">
                <a:solidFill>
                  <a:schemeClr val="tx1">
                    <a:lumMod val="50000"/>
                    <a:lumOff val="50000"/>
                  </a:schemeClr>
                </a:solidFill>
                <a:ea typeface="+mn-lt"/>
                <a:cs typeface="+mn-lt"/>
              </a:rPr>
              <a:t> for Efficient 3DCG Background Creation</a:t>
            </a:r>
            <a:r>
              <a:rPr lang="en-US" sz="1400">
                <a:solidFill>
                  <a:schemeClr val="tx1">
                    <a:lumMod val="50000"/>
                    <a:lumOff val="50000"/>
                  </a:schemeClr>
                </a:solidFill>
                <a:ea typeface="+mn-lt"/>
                <a:cs typeface="+mn-lt"/>
              </a:rPr>
              <a:t>. CVPR 2022</a:t>
            </a:r>
            <a:endParaRPr lang="en-US">
              <a:solidFill>
                <a:schemeClr val="tx1">
                  <a:lumMod val="50000"/>
                  <a:lumOff val="50000"/>
                </a:schemeClr>
              </a:solidFill>
              <a:ea typeface="+mn-lt"/>
              <a:cs typeface="+mn-lt"/>
            </a:endParaRPr>
          </a:p>
          <a:p>
            <a:r>
              <a:rPr lang="en-US" sz="1400" b="1" err="1">
                <a:solidFill>
                  <a:schemeClr val="tx1">
                    <a:lumMod val="50000"/>
                    <a:lumOff val="50000"/>
                  </a:schemeClr>
                </a:solidFill>
              </a:rPr>
              <a:t>ImmerseGAN</a:t>
            </a:r>
            <a:r>
              <a:rPr lang="en-US" sz="1400">
                <a:solidFill>
                  <a:schemeClr val="tx1">
                    <a:lumMod val="50000"/>
                    <a:lumOff val="50000"/>
                  </a:schemeClr>
                </a:solidFill>
              </a:rPr>
              <a:t>       </a:t>
            </a:r>
            <a:r>
              <a:rPr lang="en-US" sz="1400" err="1">
                <a:solidFill>
                  <a:schemeClr val="tx1">
                    <a:lumMod val="50000"/>
                    <a:lumOff val="50000"/>
                  </a:schemeClr>
                </a:solidFill>
              </a:rPr>
              <a:t>Dastjerdi</a:t>
            </a:r>
            <a:r>
              <a:rPr lang="en-US" sz="1400">
                <a:solidFill>
                  <a:schemeClr val="tx1">
                    <a:lumMod val="50000"/>
                    <a:lumOff val="50000"/>
                  </a:schemeClr>
                </a:solidFill>
              </a:rPr>
              <a:t> et al. Guided Co-Modulated GAN for 360◦ Field of View Extrapolation. CV4ARVR 2022</a:t>
            </a:r>
            <a:endParaRPr lang="en-US">
              <a:solidFill>
                <a:schemeClr val="tx1">
                  <a:lumMod val="50000"/>
                  <a:lumOff val="50000"/>
                </a:schemeClr>
              </a:solidFill>
            </a:endParaRPr>
          </a:p>
        </p:txBody>
      </p:sp>
      <p:sp>
        <p:nvSpPr>
          <p:cNvPr id="56" name="TextBox 55">
            <a:extLst>
              <a:ext uri="{FF2B5EF4-FFF2-40B4-BE49-F238E27FC236}">
                <a16:creationId xmlns:a16="http://schemas.microsoft.com/office/drawing/2014/main" id="{9E7054EF-5BE8-DB7D-6869-D1E62B5F461D}"/>
              </a:ext>
            </a:extLst>
          </p:cNvPr>
          <p:cNvSpPr txBox="1"/>
          <p:nvPr/>
        </p:nvSpPr>
        <p:spPr>
          <a:xfrm>
            <a:off x="1107013" y="1211423"/>
            <a:ext cx="1561710" cy="400110"/>
          </a:xfrm>
          <a:prstGeom prst="rect">
            <a:avLst/>
          </a:prstGeom>
          <a:noFill/>
        </p:spPr>
        <p:txBody>
          <a:bodyPr wrap="none" rtlCol="0">
            <a:spAutoFit/>
          </a:bodyPr>
          <a:lstStyle/>
          <a:p>
            <a:r>
              <a:rPr lang="en-US" sz="2000" b="1"/>
              <a:t>Input image</a:t>
            </a:r>
          </a:p>
        </p:txBody>
      </p:sp>
      <p:cxnSp>
        <p:nvCxnSpPr>
          <p:cNvPr id="58" name="Straight Arrow Connector 57">
            <a:extLst>
              <a:ext uri="{FF2B5EF4-FFF2-40B4-BE49-F238E27FC236}">
                <a16:creationId xmlns:a16="http://schemas.microsoft.com/office/drawing/2014/main" id="{047AD401-EEBA-1CF0-C5D4-DB949E15CA6E}"/>
              </a:ext>
            </a:extLst>
          </p:cNvPr>
          <p:cNvCxnSpPr>
            <a:cxnSpLocks/>
          </p:cNvCxnSpPr>
          <p:nvPr/>
        </p:nvCxnSpPr>
        <p:spPr>
          <a:xfrm flipV="1">
            <a:off x="2332999" y="2449481"/>
            <a:ext cx="1060916" cy="17186"/>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60" name="TextBox 59">
            <a:extLst>
              <a:ext uri="{FF2B5EF4-FFF2-40B4-BE49-F238E27FC236}">
                <a16:creationId xmlns:a16="http://schemas.microsoft.com/office/drawing/2014/main" id="{B1FC446A-C31B-00A2-67BF-E03651B92B61}"/>
              </a:ext>
            </a:extLst>
          </p:cNvPr>
          <p:cNvSpPr txBox="1"/>
          <p:nvPr/>
        </p:nvSpPr>
        <p:spPr>
          <a:xfrm>
            <a:off x="9362445" y="1211423"/>
            <a:ext cx="1857782" cy="400110"/>
          </a:xfrm>
          <a:prstGeom prst="rect">
            <a:avLst/>
          </a:prstGeom>
          <a:noFill/>
        </p:spPr>
        <p:txBody>
          <a:bodyPr wrap="square" lIns="91440" tIns="45720" rIns="91440" bIns="45720" rtlCol="0" anchor="t">
            <a:spAutoFit/>
          </a:bodyPr>
          <a:lstStyle/>
          <a:p>
            <a:r>
              <a:rPr lang="en-US" sz="2000" b="1"/>
              <a:t>LDR/HDR map</a:t>
            </a:r>
            <a:endParaRPr lang="en-US"/>
          </a:p>
        </p:txBody>
      </p:sp>
      <p:sp>
        <p:nvSpPr>
          <p:cNvPr id="64" name="Rectangle 63">
            <a:extLst>
              <a:ext uri="{FF2B5EF4-FFF2-40B4-BE49-F238E27FC236}">
                <a16:creationId xmlns:a16="http://schemas.microsoft.com/office/drawing/2014/main" id="{564CE32E-5991-4414-070E-8CF0CF269DE4}"/>
              </a:ext>
            </a:extLst>
          </p:cNvPr>
          <p:cNvSpPr/>
          <p:nvPr/>
        </p:nvSpPr>
        <p:spPr>
          <a:xfrm>
            <a:off x="280581" y="1584071"/>
            <a:ext cx="3208073" cy="1609937"/>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6" name="Picture 65">
            <a:extLst>
              <a:ext uri="{FF2B5EF4-FFF2-40B4-BE49-F238E27FC236}">
                <a16:creationId xmlns:a16="http://schemas.microsoft.com/office/drawing/2014/main" id="{EBAF2EC8-DC80-70AD-6C74-224817593C3F}"/>
              </a:ext>
            </a:extLst>
          </p:cNvPr>
          <p:cNvPicPr>
            <a:picLocks noChangeAspect="1"/>
          </p:cNvPicPr>
          <p:nvPr/>
        </p:nvPicPr>
        <p:blipFill>
          <a:blip r:embed="rId6"/>
          <a:stretch>
            <a:fillRect/>
          </a:stretch>
        </p:blipFill>
        <p:spPr>
          <a:xfrm>
            <a:off x="1357797" y="1950274"/>
            <a:ext cx="1053254" cy="774809"/>
          </a:xfrm>
          <a:prstGeom prst="rect">
            <a:avLst/>
          </a:prstGeom>
        </p:spPr>
      </p:pic>
      <p:pic>
        <p:nvPicPr>
          <p:cNvPr id="68" name="Picture 67" descr="A small round building in a field&#10;&#10;Description automatically generated">
            <a:extLst>
              <a:ext uri="{FF2B5EF4-FFF2-40B4-BE49-F238E27FC236}">
                <a16:creationId xmlns:a16="http://schemas.microsoft.com/office/drawing/2014/main" id="{08AA7386-B6E4-14ED-D42E-C8E421D7DE69}"/>
              </a:ext>
            </a:extLst>
          </p:cNvPr>
          <p:cNvPicPr>
            <a:picLocks noChangeAspect="1"/>
          </p:cNvPicPr>
          <p:nvPr/>
        </p:nvPicPr>
        <p:blipFill>
          <a:blip r:embed="rId7"/>
          <a:stretch>
            <a:fillRect/>
          </a:stretch>
        </p:blipFill>
        <p:spPr>
          <a:xfrm>
            <a:off x="8688856" y="1584071"/>
            <a:ext cx="3204841" cy="1617674"/>
          </a:xfrm>
          <a:prstGeom prst="rect">
            <a:avLst/>
          </a:prstGeom>
        </p:spPr>
      </p:pic>
      <p:sp>
        <p:nvSpPr>
          <p:cNvPr id="70" name="Rectangle 69">
            <a:extLst>
              <a:ext uri="{FF2B5EF4-FFF2-40B4-BE49-F238E27FC236}">
                <a16:creationId xmlns:a16="http://schemas.microsoft.com/office/drawing/2014/main" id="{618BEB13-3C59-42FF-8653-78EEFCED87ED}"/>
              </a:ext>
            </a:extLst>
          </p:cNvPr>
          <p:cNvSpPr/>
          <p:nvPr/>
        </p:nvSpPr>
        <p:spPr>
          <a:xfrm>
            <a:off x="4263468" y="1950536"/>
            <a:ext cx="1448875" cy="926788"/>
          </a:xfrm>
          <a:prstGeom prst="rect">
            <a:avLst/>
          </a:prstGeom>
          <a:solidFill>
            <a:schemeClr val="accent2">
              <a:lumMod val="20000"/>
              <a:lumOff val="80000"/>
            </a:schemeClr>
          </a:solidFill>
        </p:spPr>
        <p:style>
          <a:lnRef idx="2">
            <a:schemeClr val="accent6">
              <a:shade val="15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2000" b="1">
                <a:solidFill>
                  <a:schemeClr val="tx1"/>
                </a:solidFill>
              </a:rPr>
              <a:t>GAN</a:t>
            </a:r>
            <a:endParaRPr lang="en-US"/>
          </a:p>
        </p:txBody>
      </p:sp>
      <p:sp>
        <p:nvSpPr>
          <p:cNvPr id="72" name="Rectangle 71">
            <a:extLst>
              <a:ext uri="{FF2B5EF4-FFF2-40B4-BE49-F238E27FC236}">
                <a16:creationId xmlns:a16="http://schemas.microsoft.com/office/drawing/2014/main" id="{40845C06-93EE-9EB9-1C27-4ABFE1A5618A}"/>
              </a:ext>
            </a:extLst>
          </p:cNvPr>
          <p:cNvSpPr/>
          <p:nvPr/>
        </p:nvSpPr>
        <p:spPr>
          <a:xfrm>
            <a:off x="6480716" y="1932331"/>
            <a:ext cx="1448875" cy="926788"/>
          </a:xfrm>
          <a:prstGeom prst="rect">
            <a:avLst/>
          </a:prstGeom>
          <a:solidFill>
            <a:schemeClr val="accent3">
              <a:lumMod val="20000"/>
              <a:lumOff val="80000"/>
            </a:schemeClr>
          </a:solidFill>
          <a:ln>
            <a:prstDash val="dash"/>
          </a:ln>
        </p:spPr>
        <p:style>
          <a:lnRef idx="2">
            <a:schemeClr val="accent6">
              <a:shade val="15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2000" b="1">
                <a:solidFill>
                  <a:schemeClr val="tx1"/>
                </a:solidFill>
              </a:rPr>
              <a:t>Refiner</a:t>
            </a:r>
            <a:endParaRPr lang="en-US"/>
          </a:p>
        </p:txBody>
      </p:sp>
      <p:sp>
        <p:nvSpPr>
          <p:cNvPr id="74" name="TextBox 73">
            <a:extLst>
              <a:ext uri="{FF2B5EF4-FFF2-40B4-BE49-F238E27FC236}">
                <a16:creationId xmlns:a16="http://schemas.microsoft.com/office/drawing/2014/main" id="{9345513A-8774-08A2-56E0-6CFADF575F32}"/>
              </a:ext>
            </a:extLst>
          </p:cNvPr>
          <p:cNvSpPr txBox="1"/>
          <p:nvPr/>
        </p:nvSpPr>
        <p:spPr>
          <a:xfrm>
            <a:off x="6594665" y="1584014"/>
            <a:ext cx="1229824" cy="369332"/>
          </a:xfrm>
          <a:prstGeom prst="rect">
            <a:avLst/>
          </a:prstGeom>
          <a:noFill/>
        </p:spPr>
        <p:txBody>
          <a:bodyPr wrap="none" lIns="91440" tIns="45720" rIns="91440" bIns="45720" rtlCol="0" anchor="t">
            <a:spAutoFit/>
          </a:bodyPr>
          <a:lstStyle/>
          <a:p>
            <a:r>
              <a:rPr lang="en-US" b="1"/>
              <a:t>(Optional)</a:t>
            </a:r>
            <a:endParaRPr lang="en-US"/>
          </a:p>
        </p:txBody>
      </p:sp>
      <p:cxnSp>
        <p:nvCxnSpPr>
          <p:cNvPr id="76" name="Straight Arrow Connector 75">
            <a:extLst>
              <a:ext uri="{FF2B5EF4-FFF2-40B4-BE49-F238E27FC236}">
                <a16:creationId xmlns:a16="http://schemas.microsoft.com/office/drawing/2014/main" id="{4BDD524B-43B8-5F66-B256-82996354E2D9}"/>
              </a:ext>
            </a:extLst>
          </p:cNvPr>
          <p:cNvCxnSpPr/>
          <p:nvPr/>
        </p:nvCxnSpPr>
        <p:spPr>
          <a:xfrm>
            <a:off x="3497027" y="2435266"/>
            <a:ext cx="767773" cy="577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8" name="Straight Arrow Connector 77">
            <a:extLst>
              <a:ext uri="{FF2B5EF4-FFF2-40B4-BE49-F238E27FC236}">
                <a16:creationId xmlns:a16="http://schemas.microsoft.com/office/drawing/2014/main" id="{13D91BAC-2AA3-9866-4B2B-4F430EDE33A2}"/>
              </a:ext>
            </a:extLst>
          </p:cNvPr>
          <p:cNvCxnSpPr>
            <a:cxnSpLocks/>
          </p:cNvCxnSpPr>
          <p:nvPr/>
        </p:nvCxnSpPr>
        <p:spPr>
          <a:xfrm>
            <a:off x="5713754" y="2435265"/>
            <a:ext cx="767773" cy="577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80" name="Straight Arrow Connector 79">
            <a:extLst>
              <a:ext uri="{FF2B5EF4-FFF2-40B4-BE49-F238E27FC236}">
                <a16:creationId xmlns:a16="http://schemas.microsoft.com/office/drawing/2014/main" id="{9F487708-BC92-346F-D0C4-511EF1FA54C5}"/>
              </a:ext>
            </a:extLst>
          </p:cNvPr>
          <p:cNvCxnSpPr>
            <a:cxnSpLocks/>
          </p:cNvCxnSpPr>
          <p:nvPr/>
        </p:nvCxnSpPr>
        <p:spPr>
          <a:xfrm>
            <a:off x="7930482" y="2435266"/>
            <a:ext cx="767773" cy="577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7CDCF2F8-8FA8-C454-361D-363EFA1314DC}"/>
              </a:ext>
            </a:extLst>
          </p:cNvPr>
          <p:cNvSpPr txBox="1"/>
          <p:nvPr/>
        </p:nvSpPr>
        <p:spPr>
          <a:xfrm>
            <a:off x="279400" y="633794"/>
            <a:ext cx="6062750" cy="646331"/>
          </a:xfrm>
          <a:prstGeom prst="rect">
            <a:avLst/>
          </a:prstGeom>
          <a:noFill/>
        </p:spPr>
        <p:txBody>
          <a:bodyPr wrap="none" rtlCol="0">
            <a:spAutoFit/>
          </a:bodyPr>
          <a:lstStyle/>
          <a:p>
            <a:r>
              <a:rPr lang="en-TH" sz="3600">
                <a:solidFill>
                  <a:schemeClr val="accent4"/>
                </a:solidFill>
              </a:rPr>
              <a:t>ImmerseGAN / OmniDreamer</a:t>
            </a:r>
          </a:p>
        </p:txBody>
      </p:sp>
    </p:spTree>
    <p:extLst>
      <p:ext uri="{BB962C8B-B14F-4D97-AF65-F5344CB8AC3E}">
        <p14:creationId xmlns:p14="http://schemas.microsoft.com/office/powerpoint/2010/main" val="300872271"/>
      </p:ext>
    </p:extLst>
  </p:cSld>
  <p:clrMapOvr>
    <a:masterClrMapping/>
  </p:clrMapOvr>
  <p:timing>
    <p:tnLst>
      <p:par>
        <p:cTn id="1" dur="indefinite" restart="never" nodeType="tmRoot">
          <p:childTnLst>
            <p:audio>
              <p:cMediaNode>
                <p:cTn id="2"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564DB41-B703-4D23-FC46-10F42FE97A39}"/>
              </a:ext>
            </a:extLst>
          </p:cNvPr>
          <p:cNvSpPr>
            <a:spLocks noGrp="1"/>
          </p:cNvSpPr>
          <p:nvPr>
            <p:ph type="title"/>
          </p:nvPr>
        </p:nvSpPr>
        <p:spPr/>
        <p:txBody>
          <a:bodyPr>
            <a:normAutofit fontScale="90000"/>
          </a:bodyPr>
          <a:lstStyle/>
          <a:p>
            <a:r>
              <a:rPr lang="en-GB">
                <a:latin typeface="Aptos"/>
              </a:rPr>
              <a:t>Related works –  </a:t>
            </a:r>
            <a:r>
              <a:rPr lang="en-GB" err="1">
                <a:latin typeface="Aptos"/>
              </a:rPr>
              <a:t>Outpainting</a:t>
            </a:r>
            <a:endParaRPr lang="en-GB"/>
          </a:p>
        </p:txBody>
      </p:sp>
      <p:sp>
        <p:nvSpPr>
          <p:cNvPr id="6" name="Slide Number Placeholder 5">
            <a:extLst>
              <a:ext uri="{FF2B5EF4-FFF2-40B4-BE49-F238E27FC236}">
                <a16:creationId xmlns:a16="http://schemas.microsoft.com/office/drawing/2014/main" id="{CE66EA16-4A57-A69B-9157-470D0B13FEE5}"/>
              </a:ext>
            </a:extLst>
          </p:cNvPr>
          <p:cNvSpPr>
            <a:spLocks noGrp="1"/>
          </p:cNvSpPr>
          <p:nvPr>
            <p:ph type="sldNum" sz="quarter" idx="12"/>
          </p:nvPr>
        </p:nvSpPr>
        <p:spPr/>
        <p:txBody>
          <a:bodyPr/>
          <a:lstStyle/>
          <a:p>
            <a:fld id="{E394BC53-F50D-41DF-BD71-678A190C5E2B}" type="slidenum">
              <a:rPr lang="en-US" smtClean="0"/>
              <a:t>15</a:t>
            </a:fld>
            <a:endParaRPr lang="en-US"/>
          </a:p>
        </p:txBody>
      </p:sp>
      <p:pic>
        <p:nvPicPr>
          <p:cNvPr id="2" name="mp3-output-ttsfree(dot)com (12)">
            <a:hlinkClick r:id="" action="ppaction://media"/>
            <a:extLst>
              <a:ext uri="{FF2B5EF4-FFF2-40B4-BE49-F238E27FC236}">
                <a16:creationId xmlns:a16="http://schemas.microsoft.com/office/drawing/2014/main" id="{CA5E8D3F-1B2C-12FC-AD1C-C759A52DB57D}"/>
              </a:ext>
            </a:extLst>
          </p:cNvPr>
          <p:cNvPicPr>
            <a:picLocks noChangeAspect="1"/>
          </p:cNvPicPr>
          <p:nvPr>
            <a:audioFile r:link="rId1"/>
            <p:extLst>
              <p:ext uri="{DAA4B4D4-6D71-4841-9C94-3DE7FCFB9230}">
                <p14:media xmlns:p14="http://schemas.microsoft.com/office/powerpoint/2010/main" r:embed="rId2">
                  <p14:trim end="0.625"/>
                </p14:media>
              </p:ext>
            </p:extLst>
          </p:nvPr>
        </p:nvPicPr>
        <p:blipFill>
          <a:blip r:embed="rId5"/>
          <a:stretch>
            <a:fillRect/>
          </a:stretch>
        </p:blipFill>
        <p:spPr>
          <a:xfrm>
            <a:off x="-48054" y="8044730"/>
            <a:ext cx="730250" cy="730250"/>
          </a:xfrm>
          <a:prstGeom prst="rect">
            <a:avLst/>
          </a:prstGeom>
        </p:spPr>
      </p:pic>
      <p:sp>
        <p:nvSpPr>
          <p:cNvPr id="73" name="TextBox 72">
            <a:extLst>
              <a:ext uri="{FF2B5EF4-FFF2-40B4-BE49-F238E27FC236}">
                <a16:creationId xmlns:a16="http://schemas.microsoft.com/office/drawing/2014/main" id="{C9D7B8A4-0486-3A90-E741-B19C191F41E9}"/>
              </a:ext>
            </a:extLst>
          </p:cNvPr>
          <p:cNvSpPr txBox="1"/>
          <p:nvPr/>
        </p:nvSpPr>
        <p:spPr>
          <a:xfrm>
            <a:off x="-1336" y="6545494"/>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ea typeface="+mn-lt"/>
                <a:cs typeface="+mn-lt"/>
              </a:rPr>
              <a:t>StyleLight</a:t>
            </a:r>
            <a:r>
              <a:rPr lang="en-US" sz="1400">
                <a:solidFill>
                  <a:schemeClr val="tx1">
                    <a:lumMod val="50000"/>
                    <a:lumOff val="50000"/>
                  </a:schemeClr>
                </a:solidFill>
                <a:ea typeface="+mn-lt"/>
                <a:cs typeface="+mn-lt"/>
              </a:rPr>
              <a:t> Wang et al. </a:t>
            </a:r>
            <a:r>
              <a:rPr lang="en-US" sz="1400" i="1" err="1">
                <a:solidFill>
                  <a:schemeClr val="tx1">
                    <a:lumMod val="50000"/>
                    <a:lumOff val="50000"/>
                  </a:schemeClr>
                </a:solidFill>
                <a:ea typeface="+mn-lt"/>
                <a:cs typeface="+mn-lt"/>
              </a:rPr>
              <a:t>StyleLight</a:t>
            </a:r>
            <a:r>
              <a:rPr lang="en-US" sz="1400" i="1">
                <a:solidFill>
                  <a:schemeClr val="tx1">
                    <a:lumMod val="50000"/>
                    <a:lumOff val="50000"/>
                  </a:schemeClr>
                </a:solidFill>
                <a:ea typeface="+mn-lt"/>
                <a:cs typeface="+mn-lt"/>
              </a:rPr>
              <a:t>: HDR Panorama Generation for Lighting Estimation and Editing</a:t>
            </a:r>
            <a:r>
              <a:rPr lang="en-US" sz="1400">
                <a:solidFill>
                  <a:schemeClr val="tx1">
                    <a:lumMod val="50000"/>
                    <a:lumOff val="50000"/>
                  </a:schemeClr>
                </a:solidFill>
                <a:ea typeface="+mn-lt"/>
                <a:cs typeface="+mn-lt"/>
              </a:rPr>
              <a:t>. ECCV 2022</a:t>
            </a:r>
          </a:p>
        </p:txBody>
      </p:sp>
      <p:grpSp>
        <p:nvGrpSpPr>
          <p:cNvPr id="9" name="Group 8">
            <a:extLst>
              <a:ext uri="{FF2B5EF4-FFF2-40B4-BE49-F238E27FC236}">
                <a16:creationId xmlns:a16="http://schemas.microsoft.com/office/drawing/2014/main" id="{2F210042-B396-5F6A-8B46-2EA18DD1A8A5}"/>
              </a:ext>
            </a:extLst>
          </p:cNvPr>
          <p:cNvGrpSpPr/>
          <p:nvPr/>
        </p:nvGrpSpPr>
        <p:grpSpPr>
          <a:xfrm>
            <a:off x="280581" y="1211423"/>
            <a:ext cx="11613116" cy="1990322"/>
            <a:chOff x="280581" y="1211423"/>
            <a:chExt cx="11613116" cy="1990322"/>
          </a:xfrm>
        </p:grpSpPr>
        <p:sp>
          <p:nvSpPr>
            <p:cNvPr id="55" name="TextBox 54">
              <a:extLst>
                <a:ext uri="{FF2B5EF4-FFF2-40B4-BE49-F238E27FC236}">
                  <a16:creationId xmlns:a16="http://schemas.microsoft.com/office/drawing/2014/main" id="{79FB8EAE-5947-FB6E-531C-98A88DB02CD0}"/>
                </a:ext>
              </a:extLst>
            </p:cNvPr>
            <p:cNvSpPr txBox="1"/>
            <p:nvPr/>
          </p:nvSpPr>
          <p:spPr>
            <a:xfrm>
              <a:off x="1107013" y="1211423"/>
              <a:ext cx="1561710" cy="400110"/>
            </a:xfrm>
            <a:prstGeom prst="rect">
              <a:avLst/>
            </a:prstGeom>
            <a:noFill/>
          </p:spPr>
          <p:txBody>
            <a:bodyPr wrap="none" rtlCol="0">
              <a:spAutoFit/>
            </a:bodyPr>
            <a:lstStyle/>
            <a:p>
              <a:r>
                <a:rPr lang="en-US" sz="2000" b="1"/>
                <a:t>Input image</a:t>
              </a:r>
            </a:p>
          </p:txBody>
        </p:sp>
        <p:cxnSp>
          <p:nvCxnSpPr>
            <p:cNvPr id="57" name="Straight Arrow Connector 56">
              <a:extLst>
                <a:ext uri="{FF2B5EF4-FFF2-40B4-BE49-F238E27FC236}">
                  <a16:creationId xmlns:a16="http://schemas.microsoft.com/office/drawing/2014/main" id="{231A6EC9-E492-A0BD-5B8F-14E0F2CD0EC0}"/>
                </a:ext>
              </a:extLst>
            </p:cNvPr>
            <p:cNvCxnSpPr>
              <a:cxnSpLocks/>
            </p:cNvCxnSpPr>
            <p:nvPr/>
          </p:nvCxnSpPr>
          <p:spPr>
            <a:xfrm flipV="1">
              <a:off x="2332999" y="2449481"/>
              <a:ext cx="1060916" cy="17186"/>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59" name="TextBox 58">
              <a:extLst>
                <a:ext uri="{FF2B5EF4-FFF2-40B4-BE49-F238E27FC236}">
                  <a16:creationId xmlns:a16="http://schemas.microsoft.com/office/drawing/2014/main" id="{D53BF07A-BB7E-39BD-19D5-1EB6A0382D64}"/>
                </a:ext>
              </a:extLst>
            </p:cNvPr>
            <p:cNvSpPr txBox="1"/>
            <p:nvPr/>
          </p:nvSpPr>
          <p:spPr>
            <a:xfrm>
              <a:off x="9362445" y="1211423"/>
              <a:ext cx="1857782" cy="400110"/>
            </a:xfrm>
            <a:prstGeom prst="rect">
              <a:avLst/>
            </a:prstGeom>
            <a:noFill/>
          </p:spPr>
          <p:txBody>
            <a:bodyPr wrap="square" lIns="91440" tIns="45720" rIns="91440" bIns="45720" rtlCol="0" anchor="t">
              <a:spAutoFit/>
            </a:bodyPr>
            <a:lstStyle/>
            <a:p>
              <a:r>
                <a:rPr lang="en-US" sz="2000" b="1"/>
                <a:t>LDR/HDR map</a:t>
              </a:r>
              <a:endParaRPr lang="en-US"/>
            </a:p>
          </p:txBody>
        </p:sp>
        <p:sp>
          <p:nvSpPr>
            <p:cNvPr id="61" name="Rectangle 60">
              <a:extLst>
                <a:ext uri="{FF2B5EF4-FFF2-40B4-BE49-F238E27FC236}">
                  <a16:creationId xmlns:a16="http://schemas.microsoft.com/office/drawing/2014/main" id="{A4C9A351-637B-A895-6B8B-454BDA47FD11}"/>
                </a:ext>
              </a:extLst>
            </p:cNvPr>
            <p:cNvSpPr/>
            <p:nvPr/>
          </p:nvSpPr>
          <p:spPr>
            <a:xfrm>
              <a:off x="280581" y="1584071"/>
              <a:ext cx="3208073" cy="1609937"/>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61">
              <a:extLst>
                <a:ext uri="{FF2B5EF4-FFF2-40B4-BE49-F238E27FC236}">
                  <a16:creationId xmlns:a16="http://schemas.microsoft.com/office/drawing/2014/main" id="{FC218EE4-22FC-1384-A9E8-0D152D7B1A32}"/>
                </a:ext>
              </a:extLst>
            </p:cNvPr>
            <p:cNvPicPr>
              <a:picLocks noChangeAspect="1"/>
            </p:cNvPicPr>
            <p:nvPr/>
          </p:nvPicPr>
          <p:blipFill>
            <a:blip r:embed="rId6"/>
            <a:stretch>
              <a:fillRect/>
            </a:stretch>
          </p:blipFill>
          <p:spPr>
            <a:xfrm>
              <a:off x="1357797" y="1950274"/>
              <a:ext cx="1053254" cy="774809"/>
            </a:xfrm>
            <a:prstGeom prst="rect">
              <a:avLst/>
            </a:prstGeom>
          </p:spPr>
        </p:pic>
        <p:pic>
          <p:nvPicPr>
            <p:cNvPr id="65" name="Picture 64" descr="A small round building in a field&#10;&#10;Description automatically generated">
              <a:extLst>
                <a:ext uri="{FF2B5EF4-FFF2-40B4-BE49-F238E27FC236}">
                  <a16:creationId xmlns:a16="http://schemas.microsoft.com/office/drawing/2014/main" id="{5DC6F2A0-5E00-D8A8-50D8-7A5E8CB8047F}"/>
                </a:ext>
              </a:extLst>
            </p:cNvPr>
            <p:cNvPicPr>
              <a:picLocks noChangeAspect="1"/>
            </p:cNvPicPr>
            <p:nvPr/>
          </p:nvPicPr>
          <p:blipFill>
            <a:blip r:embed="rId7"/>
            <a:stretch>
              <a:fillRect/>
            </a:stretch>
          </p:blipFill>
          <p:spPr>
            <a:xfrm>
              <a:off x="8688856" y="1584071"/>
              <a:ext cx="3204841" cy="1617674"/>
            </a:xfrm>
            <a:prstGeom prst="rect">
              <a:avLst/>
            </a:prstGeom>
          </p:spPr>
        </p:pic>
        <p:sp>
          <p:nvSpPr>
            <p:cNvPr id="67" name="Rectangle 66">
              <a:extLst>
                <a:ext uri="{FF2B5EF4-FFF2-40B4-BE49-F238E27FC236}">
                  <a16:creationId xmlns:a16="http://schemas.microsoft.com/office/drawing/2014/main" id="{D4C7DCEF-8AD2-1D07-F37C-66EA5331E2BD}"/>
                </a:ext>
              </a:extLst>
            </p:cNvPr>
            <p:cNvSpPr/>
            <p:nvPr/>
          </p:nvSpPr>
          <p:spPr>
            <a:xfrm>
              <a:off x="4263468" y="1950536"/>
              <a:ext cx="1448875" cy="926788"/>
            </a:xfrm>
            <a:prstGeom prst="rect">
              <a:avLst/>
            </a:prstGeom>
            <a:solidFill>
              <a:schemeClr val="accent2">
                <a:lumMod val="20000"/>
                <a:lumOff val="80000"/>
              </a:schemeClr>
            </a:solidFill>
          </p:spPr>
          <p:style>
            <a:lnRef idx="2">
              <a:schemeClr val="accent6">
                <a:shade val="15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2000" b="1">
                  <a:solidFill>
                    <a:schemeClr val="tx1"/>
                  </a:solidFill>
                </a:rPr>
                <a:t>GAN</a:t>
              </a:r>
              <a:endParaRPr lang="en-US"/>
            </a:p>
          </p:txBody>
        </p:sp>
        <p:sp>
          <p:nvSpPr>
            <p:cNvPr id="69" name="Rectangle 68">
              <a:extLst>
                <a:ext uri="{FF2B5EF4-FFF2-40B4-BE49-F238E27FC236}">
                  <a16:creationId xmlns:a16="http://schemas.microsoft.com/office/drawing/2014/main" id="{156BFEAA-ADF1-C93D-B6B0-5EB8F5D280BF}"/>
                </a:ext>
              </a:extLst>
            </p:cNvPr>
            <p:cNvSpPr/>
            <p:nvPr/>
          </p:nvSpPr>
          <p:spPr>
            <a:xfrm>
              <a:off x="6480716" y="1932331"/>
              <a:ext cx="1448875" cy="926788"/>
            </a:xfrm>
            <a:prstGeom prst="rect">
              <a:avLst/>
            </a:prstGeom>
            <a:solidFill>
              <a:schemeClr val="accent3">
                <a:lumMod val="20000"/>
                <a:lumOff val="80000"/>
              </a:schemeClr>
            </a:solidFill>
            <a:ln>
              <a:prstDash val="dash"/>
            </a:ln>
          </p:spPr>
          <p:style>
            <a:lnRef idx="2">
              <a:schemeClr val="accent6">
                <a:shade val="15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2000" b="1">
                  <a:solidFill>
                    <a:schemeClr val="tx1"/>
                  </a:solidFill>
                </a:rPr>
                <a:t>Refiner</a:t>
              </a:r>
              <a:endParaRPr lang="en-US"/>
            </a:p>
          </p:txBody>
        </p:sp>
        <p:sp>
          <p:nvSpPr>
            <p:cNvPr id="71" name="TextBox 70">
              <a:extLst>
                <a:ext uri="{FF2B5EF4-FFF2-40B4-BE49-F238E27FC236}">
                  <a16:creationId xmlns:a16="http://schemas.microsoft.com/office/drawing/2014/main" id="{B1670988-DB65-F9FF-A7C3-BDA5B43DB26F}"/>
                </a:ext>
              </a:extLst>
            </p:cNvPr>
            <p:cNvSpPr txBox="1"/>
            <p:nvPr/>
          </p:nvSpPr>
          <p:spPr>
            <a:xfrm>
              <a:off x="6594665" y="1584014"/>
              <a:ext cx="1229824" cy="369332"/>
            </a:xfrm>
            <a:prstGeom prst="rect">
              <a:avLst/>
            </a:prstGeom>
            <a:noFill/>
          </p:spPr>
          <p:txBody>
            <a:bodyPr wrap="none" lIns="91440" tIns="45720" rIns="91440" bIns="45720" rtlCol="0" anchor="t">
              <a:spAutoFit/>
            </a:bodyPr>
            <a:lstStyle/>
            <a:p>
              <a:r>
                <a:rPr lang="en-US" b="1"/>
                <a:t>(Optional)</a:t>
              </a:r>
              <a:endParaRPr lang="en-US"/>
            </a:p>
          </p:txBody>
        </p:sp>
        <p:cxnSp>
          <p:nvCxnSpPr>
            <p:cNvPr id="75" name="Straight Arrow Connector 74">
              <a:extLst>
                <a:ext uri="{FF2B5EF4-FFF2-40B4-BE49-F238E27FC236}">
                  <a16:creationId xmlns:a16="http://schemas.microsoft.com/office/drawing/2014/main" id="{00FE61A2-29A4-FE27-C4F9-A93174413674}"/>
                </a:ext>
              </a:extLst>
            </p:cNvPr>
            <p:cNvCxnSpPr/>
            <p:nvPr/>
          </p:nvCxnSpPr>
          <p:spPr>
            <a:xfrm>
              <a:off x="3497027" y="2435266"/>
              <a:ext cx="767773" cy="577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7" name="Straight Arrow Connector 76">
              <a:extLst>
                <a:ext uri="{FF2B5EF4-FFF2-40B4-BE49-F238E27FC236}">
                  <a16:creationId xmlns:a16="http://schemas.microsoft.com/office/drawing/2014/main" id="{6B49BDA0-3DE2-7346-988D-3348E312DEF9}"/>
                </a:ext>
              </a:extLst>
            </p:cNvPr>
            <p:cNvCxnSpPr>
              <a:cxnSpLocks/>
            </p:cNvCxnSpPr>
            <p:nvPr/>
          </p:nvCxnSpPr>
          <p:spPr>
            <a:xfrm>
              <a:off x="5713754" y="2435265"/>
              <a:ext cx="767773" cy="577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9" name="Straight Arrow Connector 78">
              <a:extLst>
                <a:ext uri="{FF2B5EF4-FFF2-40B4-BE49-F238E27FC236}">
                  <a16:creationId xmlns:a16="http://schemas.microsoft.com/office/drawing/2014/main" id="{61D74AAA-2D61-F946-0EFA-A37101089421}"/>
                </a:ext>
              </a:extLst>
            </p:cNvPr>
            <p:cNvCxnSpPr>
              <a:cxnSpLocks/>
            </p:cNvCxnSpPr>
            <p:nvPr/>
          </p:nvCxnSpPr>
          <p:spPr>
            <a:xfrm>
              <a:off x="7930482" y="2435266"/>
              <a:ext cx="767773" cy="577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sp>
        <p:nvSpPr>
          <p:cNvPr id="8" name="Rectangle 7">
            <a:extLst>
              <a:ext uri="{FF2B5EF4-FFF2-40B4-BE49-F238E27FC236}">
                <a16:creationId xmlns:a16="http://schemas.microsoft.com/office/drawing/2014/main" id="{4A1AC85A-F71F-1DE1-8FE3-01CF5FD228DA}"/>
              </a:ext>
            </a:extLst>
          </p:cNvPr>
          <p:cNvSpPr/>
          <p:nvPr/>
        </p:nvSpPr>
        <p:spPr>
          <a:xfrm>
            <a:off x="99752" y="1000103"/>
            <a:ext cx="12092248" cy="2545469"/>
          </a:xfrm>
          <a:prstGeom prst="rect">
            <a:avLst/>
          </a:prstGeom>
          <a:solidFill>
            <a:schemeClr val="bg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6" name="TextBox 155">
            <a:extLst>
              <a:ext uri="{FF2B5EF4-FFF2-40B4-BE49-F238E27FC236}">
                <a16:creationId xmlns:a16="http://schemas.microsoft.com/office/drawing/2014/main" id="{FF813C33-5E16-A12C-74F9-A9FB3AA7F703}"/>
              </a:ext>
            </a:extLst>
          </p:cNvPr>
          <p:cNvSpPr txBox="1"/>
          <p:nvPr/>
        </p:nvSpPr>
        <p:spPr>
          <a:xfrm>
            <a:off x="1107013" y="3412044"/>
            <a:ext cx="1561710" cy="400110"/>
          </a:xfrm>
          <a:prstGeom prst="rect">
            <a:avLst/>
          </a:prstGeom>
          <a:noFill/>
        </p:spPr>
        <p:txBody>
          <a:bodyPr wrap="none" rtlCol="0">
            <a:spAutoFit/>
          </a:bodyPr>
          <a:lstStyle/>
          <a:p>
            <a:r>
              <a:rPr lang="en-US" sz="2000" b="1"/>
              <a:t>Input image</a:t>
            </a:r>
          </a:p>
        </p:txBody>
      </p:sp>
      <p:cxnSp>
        <p:nvCxnSpPr>
          <p:cNvPr id="158" name="Straight Arrow Connector 157">
            <a:extLst>
              <a:ext uri="{FF2B5EF4-FFF2-40B4-BE49-F238E27FC236}">
                <a16:creationId xmlns:a16="http://schemas.microsoft.com/office/drawing/2014/main" id="{CD25C4D0-2FB9-BA36-3829-2C2239B17683}"/>
              </a:ext>
            </a:extLst>
          </p:cNvPr>
          <p:cNvCxnSpPr>
            <a:cxnSpLocks/>
          </p:cNvCxnSpPr>
          <p:nvPr/>
        </p:nvCxnSpPr>
        <p:spPr>
          <a:xfrm>
            <a:off x="3117673" y="4596132"/>
            <a:ext cx="1854369" cy="0"/>
          </a:xfrm>
          <a:prstGeom prst="straightConnector1">
            <a:avLst/>
          </a:prstGeom>
          <a:ln w="57150">
            <a:solidFill>
              <a:srgbClr val="C00000"/>
            </a:solidFill>
            <a:tailEnd type="triangle"/>
          </a:ln>
        </p:spPr>
        <p:style>
          <a:lnRef idx="2">
            <a:schemeClr val="accent1"/>
          </a:lnRef>
          <a:fillRef idx="0">
            <a:schemeClr val="accent1"/>
          </a:fillRef>
          <a:effectRef idx="1">
            <a:schemeClr val="accent1"/>
          </a:effectRef>
          <a:fontRef idx="minor">
            <a:schemeClr val="tx1"/>
          </a:fontRef>
        </p:style>
      </p:cxnSp>
      <p:cxnSp>
        <p:nvCxnSpPr>
          <p:cNvPr id="162" name="Straight Arrow Connector 161">
            <a:extLst>
              <a:ext uri="{FF2B5EF4-FFF2-40B4-BE49-F238E27FC236}">
                <a16:creationId xmlns:a16="http://schemas.microsoft.com/office/drawing/2014/main" id="{D76992C1-2C24-F5E3-26D2-4136F6104024}"/>
              </a:ext>
            </a:extLst>
          </p:cNvPr>
          <p:cNvCxnSpPr>
            <a:cxnSpLocks/>
          </p:cNvCxnSpPr>
          <p:nvPr/>
        </p:nvCxnSpPr>
        <p:spPr>
          <a:xfrm>
            <a:off x="6865861" y="4596132"/>
            <a:ext cx="1822631" cy="0"/>
          </a:xfrm>
          <a:prstGeom prst="straightConnector1">
            <a:avLst/>
          </a:prstGeom>
          <a:ln w="5715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164" name="TextBox 163">
            <a:extLst>
              <a:ext uri="{FF2B5EF4-FFF2-40B4-BE49-F238E27FC236}">
                <a16:creationId xmlns:a16="http://schemas.microsoft.com/office/drawing/2014/main" id="{1DA6E813-BCD5-857C-B943-AE922F9C07F6}"/>
              </a:ext>
            </a:extLst>
          </p:cNvPr>
          <p:cNvSpPr txBox="1"/>
          <p:nvPr/>
        </p:nvSpPr>
        <p:spPr>
          <a:xfrm>
            <a:off x="9575018" y="3412044"/>
            <a:ext cx="1428084" cy="400110"/>
          </a:xfrm>
          <a:prstGeom prst="rect">
            <a:avLst/>
          </a:prstGeom>
          <a:noFill/>
        </p:spPr>
        <p:txBody>
          <a:bodyPr wrap="square" lIns="91440" tIns="45720" rIns="91440" bIns="45720" rtlCol="0" anchor="t">
            <a:spAutoFit/>
          </a:bodyPr>
          <a:lstStyle/>
          <a:p>
            <a:r>
              <a:rPr lang="en-US" sz="2000" b="1"/>
              <a:t>HDR map</a:t>
            </a:r>
            <a:endParaRPr lang="en-US" err="1"/>
          </a:p>
        </p:txBody>
      </p:sp>
      <p:sp>
        <p:nvSpPr>
          <p:cNvPr id="166" name="Rectangle 165">
            <a:extLst>
              <a:ext uri="{FF2B5EF4-FFF2-40B4-BE49-F238E27FC236}">
                <a16:creationId xmlns:a16="http://schemas.microsoft.com/office/drawing/2014/main" id="{F592A4F9-54E7-996F-D669-C50D32B4F7C2}"/>
              </a:ext>
            </a:extLst>
          </p:cNvPr>
          <p:cNvSpPr/>
          <p:nvPr/>
        </p:nvSpPr>
        <p:spPr>
          <a:xfrm>
            <a:off x="4979534" y="4103222"/>
            <a:ext cx="2044724" cy="961163"/>
          </a:xfrm>
          <a:prstGeom prst="rect">
            <a:avLst/>
          </a:prstGeom>
          <a:solidFill>
            <a:schemeClr val="accent2">
              <a:lumMod val="20000"/>
              <a:lumOff val="80000"/>
            </a:schemeClr>
          </a:solidFill>
        </p:spPr>
        <p:style>
          <a:lnRef idx="2">
            <a:schemeClr val="accent6">
              <a:shade val="15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2000" b="1">
                <a:solidFill>
                  <a:schemeClr val="tx1"/>
                </a:solidFill>
              </a:rPr>
              <a:t>GAN</a:t>
            </a:r>
          </a:p>
        </p:txBody>
      </p:sp>
      <p:cxnSp>
        <p:nvCxnSpPr>
          <p:cNvPr id="136" name="Straight Arrow Connector 135">
            <a:extLst>
              <a:ext uri="{FF2B5EF4-FFF2-40B4-BE49-F238E27FC236}">
                <a16:creationId xmlns:a16="http://schemas.microsoft.com/office/drawing/2014/main" id="{F7B05A2E-0E9F-752E-788C-18A44ECE7444}"/>
              </a:ext>
            </a:extLst>
          </p:cNvPr>
          <p:cNvCxnSpPr>
            <a:cxnSpLocks/>
          </p:cNvCxnSpPr>
          <p:nvPr/>
        </p:nvCxnSpPr>
        <p:spPr>
          <a:xfrm>
            <a:off x="5824195" y="5061430"/>
            <a:ext cx="2750" cy="969633"/>
          </a:xfrm>
          <a:prstGeom prst="straightConnector1">
            <a:avLst/>
          </a:prstGeom>
          <a:ln w="57150">
            <a:solidFill>
              <a:srgbClr val="C00000"/>
            </a:solidFill>
            <a:tailEnd type="triangle"/>
          </a:ln>
        </p:spPr>
        <p:style>
          <a:lnRef idx="2">
            <a:schemeClr val="accent1"/>
          </a:lnRef>
          <a:fillRef idx="0">
            <a:schemeClr val="accent1"/>
          </a:fillRef>
          <a:effectRef idx="1">
            <a:schemeClr val="accent1"/>
          </a:effectRef>
          <a:fontRef idx="minor">
            <a:schemeClr val="tx1"/>
          </a:fontRef>
        </p:style>
      </p:cxnSp>
      <p:pic>
        <p:nvPicPr>
          <p:cNvPr id="174" name="Picture 173" descr="A small round building in a field&#10;&#10;Description automatically generated">
            <a:extLst>
              <a:ext uri="{FF2B5EF4-FFF2-40B4-BE49-F238E27FC236}">
                <a16:creationId xmlns:a16="http://schemas.microsoft.com/office/drawing/2014/main" id="{781CC0CF-934B-3574-E219-B4F296494AAB}"/>
              </a:ext>
            </a:extLst>
          </p:cNvPr>
          <p:cNvPicPr>
            <a:picLocks noChangeAspect="1"/>
          </p:cNvPicPr>
          <p:nvPr/>
        </p:nvPicPr>
        <p:blipFill>
          <a:blip r:embed="rId7"/>
          <a:stretch>
            <a:fillRect/>
          </a:stretch>
        </p:blipFill>
        <p:spPr>
          <a:xfrm>
            <a:off x="8688856" y="3777581"/>
            <a:ext cx="3204841" cy="1617674"/>
          </a:xfrm>
          <a:prstGeom prst="rect">
            <a:avLst/>
          </a:prstGeom>
        </p:spPr>
      </p:pic>
      <p:sp>
        <p:nvSpPr>
          <p:cNvPr id="176" name="Rectangle 175">
            <a:extLst>
              <a:ext uri="{FF2B5EF4-FFF2-40B4-BE49-F238E27FC236}">
                <a16:creationId xmlns:a16="http://schemas.microsoft.com/office/drawing/2014/main" id="{F3691BB6-DF5C-993B-3826-8503187724C2}"/>
              </a:ext>
            </a:extLst>
          </p:cNvPr>
          <p:cNvSpPr/>
          <p:nvPr/>
        </p:nvSpPr>
        <p:spPr>
          <a:xfrm>
            <a:off x="280581" y="3777581"/>
            <a:ext cx="3208073" cy="1609937"/>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8" name="Picture 177" descr="A building on a hill&#10;&#10;Description automatically generated">
            <a:extLst>
              <a:ext uri="{FF2B5EF4-FFF2-40B4-BE49-F238E27FC236}">
                <a16:creationId xmlns:a16="http://schemas.microsoft.com/office/drawing/2014/main" id="{82B72AD6-C54C-02EF-9473-9A11B0B0CDCA}"/>
              </a:ext>
            </a:extLst>
          </p:cNvPr>
          <p:cNvPicPr>
            <a:picLocks noChangeAspect="1"/>
          </p:cNvPicPr>
          <p:nvPr/>
        </p:nvPicPr>
        <p:blipFill>
          <a:blip r:embed="rId6"/>
          <a:stretch>
            <a:fillRect/>
          </a:stretch>
        </p:blipFill>
        <p:spPr>
          <a:xfrm>
            <a:off x="1357797" y="4143784"/>
            <a:ext cx="1053254" cy="774809"/>
          </a:xfrm>
          <a:prstGeom prst="rect">
            <a:avLst/>
          </a:prstGeom>
        </p:spPr>
      </p:pic>
      <p:sp>
        <p:nvSpPr>
          <p:cNvPr id="122" name="Rectangle 121">
            <a:extLst>
              <a:ext uri="{FF2B5EF4-FFF2-40B4-BE49-F238E27FC236}">
                <a16:creationId xmlns:a16="http://schemas.microsoft.com/office/drawing/2014/main" id="{7091D254-52F9-8E96-40BC-FC8B1C8A6D0F}"/>
              </a:ext>
            </a:extLst>
          </p:cNvPr>
          <p:cNvSpPr/>
          <p:nvPr/>
        </p:nvSpPr>
        <p:spPr>
          <a:xfrm rot="5400000">
            <a:off x="5873565" y="5525601"/>
            <a:ext cx="257175" cy="1304925"/>
          </a:xfrm>
          <a:prstGeom prst="rect">
            <a:avLst/>
          </a:prstGeom>
          <a:solidFill>
            <a:srgbClr val="C00000"/>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cxnSp>
        <p:nvCxnSpPr>
          <p:cNvPr id="180" name="Straight Arrow Connector 179">
            <a:extLst>
              <a:ext uri="{FF2B5EF4-FFF2-40B4-BE49-F238E27FC236}">
                <a16:creationId xmlns:a16="http://schemas.microsoft.com/office/drawing/2014/main" id="{33779B8F-BC60-A738-CF38-C1F7C84DBC18}"/>
              </a:ext>
            </a:extLst>
          </p:cNvPr>
          <p:cNvCxnSpPr>
            <a:cxnSpLocks/>
          </p:cNvCxnSpPr>
          <p:nvPr/>
        </p:nvCxnSpPr>
        <p:spPr>
          <a:xfrm flipV="1">
            <a:off x="6224256" y="5056619"/>
            <a:ext cx="1603" cy="939149"/>
          </a:xfrm>
          <a:prstGeom prst="straightConnector1">
            <a:avLst/>
          </a:prstGeom>
          <a:ln w="5715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181" name="TextBox 180">
            <a:extLst>
              <a:ext uri="{FF2B5EF4-FFF2-40B4-BE49-F238E27FC236}">
                <a16:creationId xmlns:a16="http://schemas.microsoft.com/office/drawing/2014/main" id="{D9EEC3E7-7AA6-C848-C8DA-2670CFFB305A}"/>
              </a:ext>
            </a:extLst>
          </p:cNvPr>
          <p:cNvSpPr txBox="1"/>
          <p:nvPr/>
        </p:nvSpPr>
        <p:spPr>
          <a:xfrm>
            <a:off x="6738469" y="5980826"/>
            <a:ext cx="933141" cy="400110"/>
          </a:xfrm>
          <a:prstGeom prst="rect">
            <a:avLst/>
          </a:prstGeom>
          <a:noFill/>
        </p:spPr>
        <p:txBody>
          <a:bodyPr wrap="none" lIns="91440" tIns="45720" rIns="91440" bIns="45720" rtlCol="0" anchor="t">
            <a:spAutoFit/>
          </a:bodyPr>
          <a:lstStyle/>
          <a:p>
            <a:r>
              <a:rPr lang="en-US" sz="2000" b="1"/>
              <a:t>Latent</a:t>
            </a:r>
            <a:endParaRPr lang="en-US"/>
          </a:p>
        </p:txBody>
      </p:sp>
      <p:sp>
        <p:nvSpPr>
          <p:cNvPr id="182" name="TextBox 181">
            <a:extLst>
              <a:ext uri="{FF2B5EF4-FFF2-40B4-BE49-F238E27FC236}">
                <a16:creationId xmlns:a16="http://schemas.microsoft.com/office/drawing/2014/main" id="{49248339-778A-21E7-711B-A4597215B8B3}"/>
              </a:ext>
            </a:extLst>
          </p:cNvPr>
          <p:cNvSpPr txBox="1"/>
          <p:nvPr/>
        </p:nvSpPr>
        <p:spPr>
          <a:xfrm>
            <a:off x="3577716" y="3878922"/>
            <a:ext cx="1369425" cy="707886"/>
          </a:xfrm>
          <a:prstGeom prst="rect">
            <a:avLst/>
          </a:prstGeom>
          <a:noFill/>
        </p:spPr>
        <p:txBody>
          <a:bodyPr wrap="square" lIns="91440" tIns="45720" rIns="91440" bIns="45720" rtlCol="0" anchor="t">
            <a:spAutoFit/>
          </a:bodyPr>
          <a:lstStyle/>
          <a:p>
            <a:pPr algn="ctr"/>
            <a:r>
              <a:rPr lang="en-US" sz="2000" b="1">
                <a:solidFill>
                  <a:srgbClr val="C00000"/>
                </a:solidFill>
              </a:rPr>
              <a:t>GAN </a:t>
            </a:r>
            <a:endParaRPr lang="en-US">
              <a:solidFill>
                <a:srgbClr val="C00000"/>
              </a:solidFill>
            </a:endParaRPr>
          </a:p>
          <a:p>
            <a:pPr algn="ctr"/>
            <a:r>
              <a:rPr lang="en-US" sz="2000" b="1">
                <a:solidFill>
                  <a:srgbClr val="C00000"/>
                </a:solidFill>
              </a:rPr>
              <a:t>inversion</a:t>
            </a:r>
            <a:endParaRPr lang="en-US">
              <a:solidFill>
                <a:srgbClr val="C00000"/>
              </a:solidFill>
            </a:endParaRPr>
          </a:p>
        </p:txBody>
      </p:sp>
      <p:sp>
        <p:nvSpPr>
          <p:cNvPr id="183" name="TextBox 182">
            <a:extLst>
              <a:ext uri="{FF2B5EF4-FFF2-40B4-BE49-F238E27FC236}">
                <a16:creationId xmlns:a16="http://schemas.microsoft.com/office/drawing/2014/main" id="{1F13E6FF-126F-6517-06F7-808303035A21}"/>
              </a:ext>
            </a:extLst>
          </p:cNvPr>
          <p:cNvSpPr txBox="1"/>
          <p:nvPr/>
        </p:nvSpPr>
        <p:spPr>
          <a:xfrm>
            <a:off x="7233710" y="4186698"/>
            <a:ext cx="1075936" cy="400110"/>
          </a:xfrm>
          <a:prstGeom prst="rect">
            <a:avLst/>
          </a:prstGeom>
          <a:noFill/>
        </p:spPr>
        <p:txBody>
          <a:bodyPr wrap="none" lIns="91440" tIns="45720" rIns="91440" bIns="45720" rtlCol="0" anchor="t">
            <a:spAutoFit/>
          </a:bodyPr>
          <a:lstStyle/>
          <a:p>
            <a:r>
              <a:rPr lang="en-US" sz="2000" b="1">
                <a:solidFill>
                  <a:srgbClr val="00B050"/>
                </a:solidFill>
              </a:rPr>
              <a:t>Sample</a:t>
            </a:r>
            <a:endParaRPr lang="en-US">
              <a:solidFill>
                <a:srgbClr val="00B050"/>
              </a:solidFill>
            </a:endParaRPr>
          </a:p>
        </p:txBody>
      </p:sp>
      <p:sp>
        <p:nvSpPr>
          <p:cNvPr id="4" name="TextBox 3">
            <a:extLst>
              <a:ext uri="{FF2B5EF4-FFF2-40B4-BE49-F238E27FC236}">
                <a16:creationId xmlns:a16="http://schemas.microsoft.com/office/drawing/2014/main" id="{F48652D8-D986-1C3C-DBDC-AAA5ABCEA530}"/>
              </a:ext>
            </a:extLst>
          </p:cNvPr>
          <p:cNvSpPr txBox="1"/>
          <p:nvPr/>
        </p:nvSpPr>
        <p:spPr>
          <a:xfrm>
            <a:off x="279400" y="675528"/>
            <a:ext cx="2137124" cy="646331"/>
          </a:xfrm>
          <a:prstGeom prst="rect">
            <a:avLst/>
          </a:prstGeom>
          <a:noFill/>
        </p:spPr>
        <p:txBody>
          <a:bodyPr wrap="none" rtlCol="0">
            <a:spAutoFit/>
          </a:bodyPr>
          <a:lstStyle/>
          <a:p>
            <a:r>
              <a:rPr lang="en-TH" sz="3600">
                <a:solidFill>
                  <a:schemeClr val="accent4"/>
                </a:solidFill>
              </a:rPr>
              <a:t>StyleLight</a:t>
            </a:r>
          </a:p>
        </p:txBody>
      </p:sp>
    </p:spTree>
    <p:extLst>
      <p:ext uri="{BB962C8B-B14F-4D97-AF65-F5344CB8AC3E}">
        <p14:creationId xmlns:p14="http://schemas.microsoft.com/office/powerpoint/2010/main" val="3787700205"/>
      </p:ext>
    </p:extLst>
  </p:cSld>
  <p:clrMapOvr>
    <a:masterClrMapping/>
  </p:clrMapOvr>
  <p:timing>
    <p:tnLst>
      <p:par>
        <p:cTn id="1" dur="indefinite" restart="never" nodeType="tmRoot">
          <p:childTnLst>
            <p:audio>
              <p:cMediaNode>
                <p:cTn id="2"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564DB41-B703-4D23-FC46-10F42FE97A39}"/>
              </a:ext>
            </a:extLst>
          </p:cNvPr>
          <p:cNvSpPr>
            <a:spLocks noGrp="1"/>
          </p:cNvSpPr>
          <p:nvPr>
            <p:ph type="title"/>
          </p:nvPr>
        </p:nvSpPr>
        <p:spPr/>
        <p:txBody>
          <a:bodyPr>
            <a:normAutofit fontScale="90000"/>
          </a:bodyPr>
          <a:lstStyle/>
          <a:p>
            <a:r>
              <a:rPr lang="en-GB">
                <a:latin typeface="Aptos"/>
              </a:rPr>
              <a:t>Related works –  </a:t>
            </a:r>
            <a:r>
              <a:rPr lang="en-GB" err="1">
                <a:latin typeface="Aptos"/>
              </a:rPr>
              <a:t>Outpainting</a:t>
            </a:r>
            <a:endParaRPr lang="en-GB"/>
          </a:p>
        </p:txBody>
      </p:sp>
      <p:sp>
        <p:nvSpPr>
          <p:cNvPr id="6" name="Slide Number Placeholder 5">
            <a:extLst>
              <a:ext uri="{FF2B5EF4-FFF2-40B4-BE49-F238E27FC236}">
                <a16:creationId xmlns:a16="http://schemas.microsoft.com/office/drawing/2014/main" id="{CE66EA16-4A57-A69B-9157-470D0B13FEE5}"/>
              </a:ext>
            </a:extLst>
          </p:cNvPr>
          <p:cNvSpPr>
            <a:spLocks noGrp="1"/>
          </p:cNvSpPr>
          <p:nvPr>
            <p:ph type="sldNum" sz="quarter" idx="12"/>
          </p:nvPr>
        </p:nvSpPr>
        <p:spPr/>
        <p:txBody>
          <a:bodyPr/>
          <a:lstStyle/>
          <a:p>
            <a:fld id="{E394BC53-F50D-41DF-BD71-678A190C5E2B}" type="slidenum">
              <a:rPr lang="en-US" smtClean="0"/>
              <a:t>16</a:t>
            </a:fld>
            <a:endParaRPr lang="en-US"/>
          </a:p>
        </p:txBody>
      </p:sp>
      <p:pic>
        <p:nvPicPr>
          <p:cNvPr id="2" name="mp3-output-ttsfree(dot)com (12)">
            <a:hlinkClick r:id="" action="ppaction://media"/>
            <a:extLst>
              <a:ext uri="{FF2B5EF4-FFF2-40B4-BE49-F238E27FC236}">
                <a16:creationId xmlns:a16="http://schemas.microsoft.com/office/drawing/2014/main" id="{CA5E8D3F-1B2C-12FC-AD1C-C759A52DB57D}"/>
              </a:ext>
            </a:extLst>
          </p:cNvPr>
          <p:cNvPicPr>
            <a:picLocks noChangeAspect="1"/>
          </p:cNvPicPr>
          <p:nvPr>
            <a:audioFile r:link="rId1"/>
            <p:extLst>
              <p:ext uri="{DAA4B4D4-6D71-4841-9C94-3DE7FCFB9230}">
                <p14:media xmlns:p14="http://schemas.microsoft.com/office/powerpoint/2010/main" r:embed="rId2">
                  <p14:trim end="0.625"/>
                </p14:media>
              </p:ext>
            </p:extLst>
          </p:nvPr>
        </p:nvPicPr>
        <p:blipFill>
          <a:blip r:embed="rId5"/>
          <a:stretch>
            <a:fillRect/>
          </a:stretch>
        </p:blipFill>
        <p:spPr>
          <a:xfrm>
            <a:off x="-48054" y="8044730"/>
            <a:ext cx="730250" cy="730250"/>
          </a:xfrm>
          <a:prstGeom prst="rect">
            <a:avLst/>
          </a:prstGeom>
        </p:spPr>
      </p:pic>
      <p:sp>
        <p:nvSpPr>
          <p:cNvPr id="73" name="TextBox 72">
            <a:extLst>
              <a:ext uri="{FF2B5EF4-FFF2-40B4-BE49-F238E27FC236}">
                <a16:creationId xmlns:a16="http://schemas.microsoft.com/office/drawing/2014/main" id="{C9D7B8A4-0486-3A90-E741-B19C191F41E9}"/>
              </a:ext>
            </a:extLst>
          </p:cNvPr>
          <p:cNvSpPr txBox="1"/>
          <p:nvPr/>
        </p:nvSpPr>
        <p:spPr>
          <a:xfrm>
            <a:off x="-1336" y="6545494"/>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ea typeface="+mn-lt"/>
                <a:cs typeface="+mn-lt"/>
              </a:rPr>
              <a:t>StyleLight</a:t>
            </a:r>
            <a:r>
              <a:rPr lang="en-US" sz="1400">
                <a:solidFill>
                  <a:schemeClr val="tx1">
                    <a:lumMod val="50000"/>
                    <a:lumOff val="50000"/>
                  </a:schemeClr>
                </a:solidFill>
                <a:ea typeface="+mn-lt"/>
                <a:cs typeface="+mn-lt"/>
              </a:rPr>
              <a:t> Wang et al. </a:t>
            </a:r>
            <a:r>
              <a:rPr lang="en-US" sz="1400" i="1" err="1">
                <a:solidFill>
                  <a:schemeClr val="tx1">
                    <a:lumMod val="50000"/>
                    <a:lumOff val="50000"/>
                  </a:schemeClr>
                </a:solidFill>
                <a:ea typeface="+mn-lt"/>
                <a:cs typeface="+mn-lt"/>
              </a:rPr>
              <a:t>StyleLight</a:t>
            </a:r>
            <a:r>
              <a:rPr lang="en-US" sz="1400" i="1">
                <a:solidFill>
                  <a:schemeClr val="tx1">
                    <a:lumMod val="50000"/>
                    <a:lumOff val="50000"/>
                  </a:schemeClr>
                </a:solidFill>
                <a:ea typeface="+mn-lt"/>
                <a:cs typeface="+mn-lt"/>
              </a:rPr>
              <a:t>: HDR Panorama Generation for Lighting Estimation and Editing</a:t>
            </a:r>
            <a:r>
              <a:rPr lang="en-US" sz="1400">
                <a:solidFill>
                  <a:schemeClr val="tx1">
                    <a:lumMod val="50000"/>
                    <a:lumOff val="50000"/>
                  </a:schemeClr>
                </a:solidFill>
                <a:ea typeface="+mn-lt"/>
                <a:cs typeface="+mn-lt"/>
              </a:rPr>
              <a:t>. ECCV 2022</a:t>
            </a:r>
          </a:p>
        </p:txBody>
      </p:sp>
      <p:sp>
        <p:nvSpPr>
          <p:cNvPr id="176" name="Rectangle 175">
            <a:extLst>
              <a:ext uri="{FF2B5EF4-FFF2-40B4-BE49-F238E27FC236}">
                <a16:creationId xmlns:a16="http://schemas.microsoft.com/office/drawing/2014/main" id="{F3691BB6-DF5C-993B-3826-8503187724C2}"/>
              </a:ext>
            </a:extLst>
          </p:cNvPr>
          <p:cNvSpPr/>
          <p:nvPr/>
        </p:nvSpPr>
        <p:spPr>
          <a:xfrm>
            <a:off x="1647517" y="1196577"/>
            <a:ext cx="8896965" cy="4464846"/>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8" name="Picture 177" descr="A building on a hill&#10;&#10;Description automatically generated">
            <a:extLst>
              <a:ext uri="{FF2B5EF4-FFF2-40B4-BE49-F238E27FC236}">
                <a16:creationId xmlns:a16="http://schemas.microsoft.com/office/drawing/2014/main" id="{82B72AD6-C54C-02EF-9473-9A11B0B0CDCA}"/>
              </a:ext>
            </a:extLst>
          </p:cNvPr>
          <p:cNvPicPr>
            <a:picLocks noChangeAspect="1"/>
          </p:cNvPicPr>
          <p:nvPr/>
        </p:nvPicPr>
        <p:blipFill>
          <a:blip r:embed="rId6"/>
          <a:stretch>
            <a:fillRect/>
          </a:stretch>
        </p:blipFill>
        <p:spPr>
          <a:xfrm>
            <a:off x="4635503" y="2142911"/>
            <a:ext cx="2920994" cy="2148781"/>
          </a:xfrm>
          <a:prstGeom prst="rect">
            <a:avLst/>
          </a:prstGeom>
        </p:spPr>
      </p:pic>
      <p:sp>
        <p:nvSpPr>
          <p:cNvPr id="5" name="TextBox 4">
            <a:extLst>
              <a:ext uri="{FF2B5EF4-FFF2-40B4-BE49-F238E27FC236}">
                <a16:creationId xmlns:a16="http://schemas.microsoft.com/office/drawing/2014/main" id="{DEA21488-4EE4-D37A-864F-83C360B630FA}"/>
              </a:ext>
            </a:extLst>
          </p:cNvPr>
          <p:cNvSpPr txBox="1"/>
          <p:nvPr/>
        </p:nvSpPr>
        <p:spPr>
          <a:xfrm>
            <a:off x="5085448" y="4502895"/>
            <a:ext cx="1998881" cy="461665"/>
          </a:xfrm>
          <a:prstGeom prst="rect">
            <a:avLst/>
          </a:prstGeom>
          <a:noFill/>
        </p:spPr>
        <p:txBody>
          <a:bodyPr wrap="none" rtlCol="0">
            <a:spAutoFit/>
          </a:bodyPr>
          <a:lstStyle/>
          <a:p>
            <a:r>
              <a:rPr lang="en-US" sz="2400" b="1">
                <a:solidFill>
                  <a:schemeClr val="accent6"/>
                </a:solidFill>
              </a:rPr>
              <a:t>Field-of-view</a:t>
            </a:r>
          </a:p>
        </p:txBody>
      </p:sp>
      <p:cxnSp>
        <p:nvCxnSpPr>
          <p:cNvPr id="9" name="Straight Connector 8">
            <a:extLst>
              <a:ext uri="{FF2B5EF4-FFF2-40B4-BE49-F238E27FC236}">
                <a16:creationId xmlns:a16="http://schemas.microsoft.com/office/drawing/2014/main" id="{53FB374C-FE5E-DECF-A776-C9C1D0CE7E15}"/>
              </a:ext>
            </a:extLst>
          </p:cNvPr>
          <p:cNvCxnSpPr/>
          <p:nvPr/>
        </p:nvCxnSpPr>
        <p:spPr>
          <a:xfrm>
            <a:off x="4635503" y="4371975"/>
            <a:ext cx="0" cy="276225"/>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B0017A0-E2AD-324D-A83B-4BA50C20D915}"/>
              </a:ext>
            </a:extLst>
          </p:cNvPr>
          <p:cNvCxnSpPr/>
          <p:nvPr/>
        </p:nvCxnSpPr>
        <p:spPr>
          <a:xfrm>
            <a:off x="7534275" y="4376737"/>
            <a:ext cx="0" cy="276225"/>
          </a:xfrm>
          <a:prstGeom prst="line">
            <a:avLst/>
          </a:prstGeom>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3C18F3-37CC-5422-B415-33EFC31708EE}"/>
              </a:ext>
            </a:extLst>
          </p:cNvPr>
          <p:cNvCxnSpPr/>
          <p:nvPr/>
        </p:nvCxnSpPr>
        <p:spPr>
          <a:xfrm>
            <a:off x="4635503" y="4510087"/>
            <a:ext cx="289877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0451183"/>
      </p:ext>
    </p:extLst>
  </p:cSld>
  <p:clrMapOvr>
    <a:masterClrMapping/>
  </p:clrMapOvr>
  <p:timing>
    <p:tnLst>
      <p:par>
        <p:cTn id="1" dur="indefinite" restart="never" nodeType="tmRoot">
          <p:childTnLst>
            <p:audio>
              <p:cMediaNode>
                <p:cTn id="2"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E8AA22-EF6F-A671-7E22-4B7B3BBC41C0}"/>
              </a:ext>
            </a:extLst>
          </p:cNvPr>
          <p:cNvSpPr>
            <a:spLocks noGrp="1"/>
          </p:cNvSpPr>
          <p:nvPr>
            <p:ph type="sldNum" sz="quarter" idx="12"/>
          </p:nvPr>
        </p:nvSpPr>
        <p:spPr/>
        <p:txBody>
          <a:bodyPr/>
          <a:lstStyle/>
          <a:p>
            <a:fld id="{E394BC53-F50D-41DF-BD71-678A190C5E2B}" type="slidenum">
              <a:rPr lang="en-US" smtClean="0"/>
              <a:t>17</a:t>
            </a:fld>
            <a:endParaRPr lang="en-US"/>
          </a:p>
        </p:txBody>
      </p:sp>
      <p:sp>
        <p:nvSpPr>
          <p:cNvPr id="11" name="Title 10">
            <a:extLst>
              <a:ext uri="{FF2B5EF4-FFF2-40B4-BE49-F238E27FC236}">
                <a16:creationId xmlns:a16="http://schemas.microsoft.com/office/drawing/2014/main" id="{884381A2-00F2-FC3F-5F73-42D0F3B9A963}"/>
              </a:ext>
            </a:extLst>
          </p:cNvPr>
          <p:cNvSpPr>
            <a:spLocks noGrp="1"/>
          </p:cNvSpPr>
          <p:nvPr>
            <p:ph type="title"/>
          </p:nvPr>
        </p:nvSpPr>
        <p:spPr/>
        <p:txBody>
          <a:bodyPr>
            <a:normAutofit fontScale="90000"/>
          </a:bodyPr>
          <a:lstStyle/>
          <a:p>
            <a:r>
              <a:rPr lang="en-TH"/>
              <a:t>Small &amp; limited HDR map datasets</a:t>
            </a:r>
          </a:p>
        </p:txBody>
      </p:sp>
      <p:sp>
        <p:nvSpPr>
          <p:cNvPr id="3" name="Slide Number Placeholder 1">
            <a:extLst>
              <a:ext uri="{FF2B5EF4-FFF2-40B4-BE49-F238E27FC236}">
                <a16:creationId xmlns:a16="http://schemas.microsoft.com/office/drawing/2014/main" id="{646323D9-4768-CC1C-FA87-AD2AF46A1122}"/>
              </a:ext>
            </a:extLst>
          </p:cNvPr>
          <p:cNvSpPr txBox="1">
            <a:spLocks/>
          </p:cNvSpPr>
          <p:nvPr/>
        </p:nvSpPr>
        <p:spPr>
          <a:xfrm>
            <a:off x="2371440" y="4857773"/>
            <a:ext cx="1097696" cy="14610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394BC53-F50D-41DF-BD71-678A190C5E2B}" type="slidenum">
              <a:rPr lang="en-US" smtClean="0"/>
              <a:pPr/>
              <a:t>17</a:t>
            </a:fld>
            <a:endParaRPr lang="en-US"/>
          </a:p>
        </p:txBody>
      </p:sp>
      <p:pic>
        <p:nvPicPr>
          <p:cNvPr id="4" name="Picture 6">
            <a:extLst>
              <a:ext uri="{FF2B5EF4-FFF2-40B4-BE49-F238E27FC236}">
                <a16:creationId xmlns:a16="http://schemas.microsoft.com/office/drawing/2014/main" id="{187F0E69-2315-4FBA-DF02-21AAA5D63E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120"/>
          <a:stretch/>
        </p:blipFill>
        <p:spPr bwMode="auto">
          <a:xfrm>
            <a:off x="322224" y="2480644"/>
            <a:ext cx="1963489" cy="8529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
            <a:extLst>
              <a:ext uri="{FF2B5EF4-FFF2-40B4-BE49-F238E27FC236}">
                <a16:creationId xmlns:a16="http://schemas.microsoft.com/office/drawing/2014/main" id="{8ED6BED0-1CB8-C4C4-8798-B348FCD2127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4001"/>
          <a:stretch/>
        </p:blipFill>
        <p:spPr bwMode="auto">
          <a:xfrm>
            <a:off x="317775" y="4274286"/>
            <a:ext cx="1858933" cy="79933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a:extLst>
              <a:ext uri="{FF2B5EF4-FFF2-40B4-BE49-F238E27FC236}">
                <a16:creationId xmlns:a16="http://schemas.microsoft.com/office/drawing/2014/main" id="{C1BBFB76-C319-986C-6410-1513C11FF4A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356" b="11146"/>
          <a:stretch/>
        </p:blipFill>
        <p:spPr bwMode="auto">
          <a:xfrm>
            <a:off x="2241618" y="4274286"/>
            <a:ext cx="1651817" cy="80959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a:extLst>
              <a:ext uri="{FF2B5EF4-FFF2-40B4-BE49-F238E27FC236}">
                <a16:creationId xmlns:a16="http://schemas.microsoft.com/office/drawing/2014/main" id="{85522372-B4C0-2374-A604-02F676D6514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3120"/>
          <a:stretch/>
        </p:blipFill>
        <p:spPr bwMode="auto">
          <a:xfrm>
            <a:off x="2024774" y="3396400"/>
            <a:ext cx="1868661" cy="81174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7A899A32-5A69-62DC-B819-769C10A373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4063" b="15415"/>
          <a:stretch/>
        </p:blipFill>
        <p:spPr bwMode="auto">
          <a:xfrm>
            <a:off x="2357697" y="2482315"/>
            <a:ext cx="1535738" cy="85530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2184AB3C-FD64-4AE2-230D-352484B2C91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3040" b="13120"/>
          <a:stretch/>
        </p:blipFill>
        <p:spPr bwMode="auto">
          <a:xfrm>
            <a:off x="317775" y="3396400"/>
            <a:ext cx="1624978" cy="81174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FDE4111E-8CA5-2AFE-E67C-D622E9110A60}"/>
              </a:ext>
            </a:extLst>
          </p:cNvPr>
          <p:cNvSpPr/>
          <p:nvPr/>
        </p:nvSpPr>
        <p:spPr>
          <a:xfrm>
            <a:off x="296208" y="2400709"/>
            <a:ext cx="371457" cy="2744233"/>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CD99F3-3078-4A26-2393-6A8EC9F37CC3}"/>
              </a:ext>
            </a:extLst>
          </p:cNvPr>
          <p:cNvSpPr/>
          <p:nvPr/>
        </p:nvSpPr>
        <p:spPr>
          <a:xfrm rot="10800000">
            <a:off x="3521978" y="2389093"/>
            <a:ext cx="371457" cy="2744233"/>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1173365-0F02-35F9-3A04-5EC18A5B57CF}"/>
              </a:ext>
            </a:extLst>
          </p:cNvPr>
          <p:cNvSpPr txBox="1"/>
          <p:nvPr/>
        </p:nvSpPr>
        <p:spPr>
          <a:xfrm>
            <a:off x="611127" y="2101215"/>
            <a:ext cx="2964979" cy="369332"/>
          </a:xfrm>
          <a:prstGeom prst="rect">
            <a:avLst/>
          </a:prstGeom>
          <a:noFill/>
        </p:spPr>
        <p:txBody>
          <a:bodyPr wrap="none" lIns="91440" tIns="45720" rIns="91440" bIns="45720" rtlCol="0" anchor="t">
            <a:spAutoFit/>
          </a:bodyPr>
          <a:lstStyle/>
          <a:p>
            <a:pPr algn="ctr"/>
            <a:r>
              <a:rPr lang="en-US" b="1"/>
              <a:t>Laval Indoor – </a:t>
            </a:r>
            <a:r>
              <a:rPr lang="en-US" b="1">
                <a:solidFill>
                  <a:schemeClr val="accent1"/>
                </a:solidFill>
              </a:rPr>
              <a:t>2100 </a:t>
            </a:r>
            <a:r>
              <a:rPr lang="en-US" b="1"/>
              <a:t>scenes</a:t>
            </a:r>
          </a:p>
        </p:txBody>
      </p:sp>
      <p:pic>
        <p:nvPicPr>
          <p:cNvPr id="1026" name="Picture 2">
            <a:extLst>
              <a:ext uri="{FF2B5EF4-FFF2-40B4-BE49-F238E27FC236}">
                <a16:creationId xmlns:a16="http://schemas.microsoft.com/office/drawing/2014/main" id="{6FB7F017-C4EE-FFF4-6609-23B50E3AAF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 r="13158" b="17018"/>
          <a:stretch/>
        </p:blipFill>
        <p:spPr bwMode="auto">
          <a:xfrm>
            <a:off x="6133580" y="4267656"/>
            <a:ext cx="1673017" cy="79933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CA1E4012-4B16-5E2E-D7C9-AF230F9B530D}"/>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b="14001"/>
          <a:stretch/>
        </p:blipFill>
        <p:spPr bwMode="auto">
          <a:xfrm>
            <a:off x="4216804" y="4270221"/>
            <a:ext cx="1858931" cy="79933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8E5E38F3-02F1-A7BA-9BE3-4B982D369B3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3442" b="14001"/>
          <a:stretch/>
        </p:blipFill>
        <p:spPr bwMode="auto">
          <a:xfrm>
            <a:off x="4216804" y="3394282"/>
            <a:ext cx="1629703" cy="80959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94224EB-F4BA-2B82-9C62-D98E04A180E9}"/>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b="14000"/>
          <a:stretch/>
        </p:blipFill>
        <p:spPr bwMode="auto">
          <a:xfrm>
            <a:off x="5923803" y="3396230"/>
            <a:ext cx="1882795" cy="80959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260D0CE-1C16-2D71-5BB9-659BEC3DFC8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r="3833" b="16343"/>
          <a:stretch/>
        </p:blipFill>
        <p:spPr bwMode="auto">
          <a:xfrm>
            <a:off x="4216805" y="2481299"/>
            <a:ext cx="1961387" cy="85310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08CBC7B8-57AB-A65D-96BA-2283FB6BE52F}"/>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r="21433" b="13376"/>
          <a:stretch/>
        </p:blipFill>
        <p:spPr bwMode="auto">
          <a:xfrm>
            <a:off x="6256725" y="2479910"/>
            <a:ext cx="1549871" cy="85441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DA0CC424-5EA8-767F-E40E-4B0301AFB195}"/>
              </a:ext>
            </a:extLst>
          </p:cNvPr>
          <p:cNvSpPr/>
          <p:nvPr/>
        </p:nvSpPr>
        <p:spPr>
          <a:xfrm rot="10800000">
            <a:off x="7435139" y="2479175"/>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4336DDD-1717-7615-5A7A-70554E3F051F}"/>
              </a:ext>
            </a:extLst>
          </p:cNvPr>
          <p:cNvSpPr/>
          <p:nvPr/>
        </p:nvSpPr>
        <p:spPr>
          <a:xfrm>
            <a:off x="4207076" y="2375335"/>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B177A246-101F-82EF-0D3B-28EFE5FAFFFA}"/>
              </a:ext>
            </a:extLst>
          </p:cNvPr>
          <p:cNvSpPr txBox="1"/>
          <p:nvPr/>
        </p:nvSpPr>
        <p:spPr>
          <a:xfrm>
            <a:off x="4499889" y="2101215"/>
            <a:ext cx="2989473" cy="369332"/>
          </a:xfrm>
          <a:prstGeom prst="rect">
            <a:avLst/>
          </a:prstGeom>
          <a:noFill/>
        </p:spPr>
        <p:txBody>
          <a:bodyPr wrap="none" lIns="91440" tIns="45720" rIns="91440" bIns="45720" rtlCol="0" anchor="t">
            <a:spAutoFit/>
          </a:bodyPr>
          <a:lstStyle/>
          <a:p>
            <a:pPr algn="ctr"/>
            <a:r>
              <a:rPr lang="en-US" b="1"/>
              <a:t>Laval outdoor – </a:t>
            </a:r>
            <a:r>
              <a:rPr lang="en-US" b="1">
                <a:solidFill>
                  <a:schemeClr val="accent1"/>
                </a:solidFill>
              </a:rPr>
              <a:t>205 </a:t>
            </a:r>
            <a:r>
              <a:rPr lang="en-US" b="1"/>
              <a:t>scenes</a:t>
            </a:r>
          </a:p>
        </p:txBody>
      </p:sp>
      <p:pic>
        <p:nvPicPr>
          <p:cNvPr id="1038" name="Picture 14">
            <a:extLst>
              <a:ext uri="{FF2B5EF4-FFF2-40B4-BE49-F238E27FC236}">
                <a16:creationId xmlns:a16="http://schemas.microsoft.com/office/drawing/2014/main" id="{EF3899D8-953A-6145-6E02-35709849190F}"/>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b="13430"/>
          <a:stretch/>
        </p:blipFill>
        <p:spPr bwMode="auto">
          <a:xfrm>
            <a:off x="8255405" y="2484602"/>
            <a:ext cx="1961387" cy="84898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DF78FC0E-655C-A3D2-ABB7-E8008D7B0237}"/>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r="21571" b="13528"/>
          <a:stretch/>
        </p:blipFill>
        <p:spPr bwMode="auto">
          <a:xfrm>
            <a:off x="10295324" y="2479175"/>
            <a:ext cx="1549871" cy="854409"/>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a:extLst>
              <a:ext uri="{FF2B5EF4-FFF2-40B4-BE49-F238E27FC236}">
                <a16:creationId xmlns:a16="http://schemas.microsoft.com/office/drawing/2014/main" id="{9543BD68-144A-B2C0-0E36-8CDA99D16422}"/>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r="12331" b="12802"/>
          <a:stretch/>
        </p:blipFill>
        <p:spPr bwMode="auto">
          <a:xfrm>
            <a:off x="8255405" y="3393406"/>
            <a:ext cx="1629701" cy="810474"/>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E401AF36-DE1A-01FE-17BE-99DDDC1083D6}"/>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t="-1" b="14155"/>
          <a:stretch/>
        </p:blipFill>
        <p:spPr bwMode="auto">
          <a:xfrm>
            <a:off x="9962402" y="3393406"/>
            <a:ext cx="1882793" cy="80814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8E25833B-7029-D681-1DE2-E533E5C57725}"/>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b="14276"/>
          <a:stretch/>
        </p:blipFill>
        <p:spPr bwMode="auto">
          <a:xfrm>
            <a:off x="8255405" y="4274291"/>
            <a:ext cx="1864913" cy="799336"/>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a:extLst>
              <a:ext uri="{FF2B5EF4-FFF2-40B4-BE49-F238E27FC236}">
                <a16:creationId xmlns:a16="http://schemas.microsoft.com/office/drawing/2014/main" id="{B8B10E1D-C96E-19AA-164F-E4D793483E9C}"/>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r="9265" b="13298"/>
          <a:stretch/>
        </p:blipFill>
        <p:spPr bwMode="auto">
          <a:xfrm>
            <a:off x="10172180" y="4270233"/>
            <a:ext cx="1673017" cy="799336"/>
          </a:xfrm>
          <a:prstGeom prst="rect">
            <a:avLst/>
          </a:prstGeom>
          <a:noFill/>
          <a:extLst>
            <a:ext uri="{909E8E84-426E-40DD-AFC4-6F175D3DCCD1}">
              <a14:hiddenFill xmlns:a14="http://schemas.microsoft.com/office/drawing/2010/main">
                <a:solidFill>
                  <a:srgbClr val="FFFFFF"/>
                </a:solidFill>
              </a14:hiddenFill>
            </a:ext>
          </a:extLst>
        </p:spPr>
      </p:pic>
      <p:sp>
        <p:nvSpPr>
          <p:cNvPr id="31" name="Rectangle 30">
            <a:extLst>
              <a:ext uri="{FF2B5EF4-FFF2-40B4-BE49-F238E27FC236}">
                <a16:creationId xmlns:a16="http://schemas.microsoft.com/office/drawing/2014/main" id="{D9A29FE3-043C-3A7F-522D-065DD719B154}"/>
              </a:ext>
            </a:extLst>
          </p:cNvPr>
          <p:cNvSpPr/>
          <p:nvPr/>
        </p:nvSpPr>
        <p:spPr>
          <a:xfrm rot="10800000">
            <a:off x="11473738" y="2414233"/>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A054DB8-BCE8-C770-D27B-FC09BA2CA94C}"/>
              </a:ext>
            </a:extLst>
          </p:cNvPr>
          <p:cNvSpPr/>
          <p:nvPr/>
        </p:nvSpPr>
        <p:spPr>
          <a:xfrm>
            <a:off x="8245675" y="2338968"/>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E1318145-1A97-AC17-E50E-FEBEEA0F2C3E}"/>
              </a:ext>
            </a:extLst>
          </p:cNvPr>
          <p:cNvSpPr txBox="1"/>
          <p:nvPr/>
        </p:nvSpPr>
        <p:spPr>
          <a:xfrm>
            <a:off x="8709521" y="2101215"/>
            <a:ext cx="2679580" cy="369332"/>
          </a:xfrm>
          <a:prstGeom prst="rect">
            <a:avLst/>
          </a:prstGeom>
          <a:noFill/>
        </p:spPr>
        <p:txBody>
          <a:bodyPr wrap="none" lIns="91440" tIns="45720" rIns="91440" bIns="45720" rtlCol="0" anchor="t">
            <a:spAutoFit/>
          </a:bodyPr>
          <a:lstStyle/>
          <a:p>
            <a:pPr algn="ctr"/>
            <a:r>
              <a:rPr lang="en-US" b="1"/>
              <a:t>Poly haven – </a:t>
            </a:r>
            <a:r>
              <a:rPr lang="en-US" b="1">
                <a:solidFill>
                  <a:schemeClr val="accent1"/>
                </a:solidFill>
              </a:rPr>
              <a:t>700 </a:t>
            </a:r>
            <a:r>
              <a:rPr lang="en-US" b="1"/>
              <a:t>scenes</a:t>
            </a:r>
          </a:p>
        </p:txBody>
      </p:sp>
      <p:sp>
        <p:nvSpPr>
          <p:cNvPr id="37" name="TextBox 36">
            <a:extLst>
              <a:ext uri="{FF2B5EF4-FFF2-40B4-BE49-F238E27FC236}">
                <a16:creationId xmlns:a16="http://schemas.microsoft.com/office/drawing/2014/main" id="{DC228D77-170D-894F-5C94-2BB682C7BA96}"/>
              </a:ext>
            </a:extLst>
          </p:cNvPr>
          <p:cNvSpPr txBox="1"/>
          <p:nvPr/>
        </p:nvSpPr>
        <p:spPr>
          <a:xfrm>
            <a:off x="-1336" y="6129421"/>
            <a:ext cx="1060383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Laval indoor </a:t>
            </a:r>
            <a:r>
              <a:rPr lang="en-US" sz="1400">
                <a:solidFill>
                  <a:schemeClr val="tx1">
                    <a:lumMod val="50000"/>
                    <a:lumOff val="50000"/>
                  </a:schemeClr>
                </a:solidFill>
                <a:latin typeface="Aptos"/>
              </a:rPr>
              <a:t> Gardner, M et al. </a:t>
            </a:r>
            <a:r>
              <a:rPr lang="en-US" sz="1400" i="1">
                <a:solidFill>
                  <a:schemeClr val="tx1">
                    <a:lumMod val="50000"/>
                    <a:lumOff val="50000"/>
                  </a:schemeClr>
                </a:solidFill>
                <a:latin typeface="Aptos"/>
              </a:rPr>
              <a:t>Learning to Predict Indoor Illumination from a Single Image</a:t>
            </a:r>
            <a:r>
              <a:rPr lang="en-US" sz="1400">
                <a:solidFill>
                  <a:schemeClr val="tx1">
                    <a:lumMod val="50000"/>
                    <a:lumOff val="50000"/>
                  </a:schemeClr>
                </a:solidFill>
                <a:latin typeface="Aptos"/>
              </a:rPr>
              <a:t>. SIGGRAPH ASIA 2017</a:t>
            </a:r>
            <a:br>
              <a:rPr lang="en-US" sz="1400">
                <a:solidFill>
                  <a:schemeClr val="tx1">
                    <a:lumMod val="50000"/>
                    <a:lumOff val="50000"/>
                  </a:schemeClr>
                </a:solidFill>
                <a:latin typeface="Aptos"/>
              </a:rPr>
            </a:br>
            <a:r>
              <a:rPr lang="en-US" sz="1400" b="1">
                <a:solidFill>
                  <a:schemeClr val="tx1">
                    <a:lumMod val="50000"/>
                    <a:lumOff val="50000"/>
                  </a:schemeClr>
                </a:solidFill>
                <a:latin typeface="Aptos"/>
              </a:rPr>
              <a:t>Laval outdoor   </a:t>
            </a:r>
            <a:r>
              <a:rPr lang="en-US" sz="1400">
                <a:solidFill>
                  <a:schemeClr val="tx1">
                    <a:lumMod val="50000"/>
                    <a:lumOff val="50000"/>
                  </a:schemeClr>
                </a:solidFill>
                <a:latin typeface="Aptos"/>
                <a:ea typeface="+mn-lt"/>
                <a:cs typeface="+mn-lt"/>
              </a:rPr>
              <a:t>Hold-Geoffroy et al. </a:t>
            </a:r>
            <a:r>
              <a:rPr lang="en-US" sz="1400" i="1">
                <a:solidFill>
                  <a:schemeClr val="tx1">
                    <a:lumMod val="50000"/>
                    <a:lumOff val="50000"/>
                  </a:schemeClr>
                </a:solidFill>
                <a:latin typeface="Aptos"/>
                <a:ea typeface="+mn-lt"/>
                <a:cs typeface="+mn-lt"/>
              </a:rPr>
              <a:t>Deep Sky Modeling for Single Image Outdoor Lighting Estimation</a:t>
            </a:r>
            <a:r>
              <a:rPr lang="en-US" sz="1400">
                <a:solidFill>
                  <a:schemeClr val="tx1">
                    <a:lumMod val="50000"/>
                    <a:lumOff val="50000"/>
                  </a:schemeClr>
                </a:solidFill>
                <a:latin typeface="Aptos"/>
                <a:ea typeface="+mn-lt"/>
                <a:cs typeface="+mn-lt"/>
              </a:rPr>
              <a:t>. CVPR 2019</a:t>
            </a:r>
            <a:br>
              <a:rPr lang="en-US" sz="1400">
                <a:solidFill>
                  <a:schemeClr val="tx1">
                    <a:lumMod val="50000"/>
                    <a:lumOff val="50000"/>
                  </a:schemeClr>
                </a:solidFill>
                <a:latin typeface="Aptos"/>
                <a:ea typeface="+mn-lt"/>
                <a:cs typeface="+mn-lt"/>
              </a:rPr>
            </a:br>
            <a:r>
              <a:rPr lang="en-US" sz="1400" b="1">
                <a:solidFill>
                  <a:schemeClr val="tx1">
                    <a:lumMod val="50000"/>
                    <a:lumOff val="50000"/>
                  </a:schemeClr>
                </a:solidFill>
                <a:latin typeface="Aptos"/>
              </a:rPr>
              <a:t>Poly haven </a:t>
            </a:r>
            <a:r>
              <a:rPr lang="en-US" sz="1400">
                <a:solidFill>
                  <a:schemeClr val="tx1">
                    <a:lumMod val="50000"/>
                    <a:lumOff val="50000"/>
                  </a:schemeClr>
                </a:solidFill>
                <a:latin typeface="Aptos"/>
              </a:rPr>
              <a:t>    </a:t>
            </a:r>
            <a:r>
              <a:rPr lang="en-US" sz="1400" i="1" err="1">
                <a:solidFill>
                  <a:schemeClr val="tx1">
                    <a:lumMod val="50000"/>
                    <a:lumOff val="50000"/>
                  </a:schemeClr>
                </a:solidFill>
                <a:latin typeface="Aptos"/>
              </a:rPr>
              <a:t>polyhaven.com</a:t>
            </a:r>
            <a:endParaRPr lang="en-US" sz="1400" i="1">
              <a:solidFill>
                <a:schemeClr val="tx1">
                  <a:lumMod val="50000"/>
                  <a:lumOff val="50000"/>
                </a:schemeClr>
              </a:solidFill>
              <a:latin typeface="Aptos"/>
            </a:endParaRPr>
          </a:p>
        </p:txBody>
      </p:sp>
    </p:spTree>
    <p:extLst>
      <p:ext uri="{BB962C8B-B14F-4D97-AF65-F5344CB8AC3E}">
        <p14:creationId xmlns:p14="http://schemas.microsoft.com/office/powerpoint/2010/main" val="251549529"/>
      </p:ext>
    </p:extLst>
  </p:cSld>
  <p:clrMapOvr>
    <a:masterClrMapping/>
  </p:clrMapOvr>
  <mc:AlternateContent xmlns:mc="http://schemas.openxmlformats.org/markup-compatibility/2006" xmlns:p14="http://schemas.microsoft.com/office/powerpoint/2010/main">
    <mc:Choice Requires="p14">
      <p:transition p14:dur="20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E8AA22-EF6F-A671-7E22-4B7B3BBC41C0}"/>
              </a:ext>
            </a:extLst>
          </p:cNvPr>
          <p:cNvSpPr>
            <a:spLocks noGrp="1"/>
          </p:cNvSpPr>
          <p:nvPr>
            <p:ph type="sldNum" sz="quarter" idx="12"/>
          </p:nvPr>
        </p:nvSpPr>
        <p:spPr/>
        <p:txBody>
          <a:bodyPr/>
          <a:lstStyle/>
          <a:p>
            <a:fld id="{E394BC53-F50D-41DF-BD71-678A190C5E2B}" type="slidenum">
              <a:rPr lang="en-US" smtClean="0"/>
              <a:t>18</a:t>
            </a:fld>
            <a:endParaRPr lang="en-US"/>
          </a:p>
        </p:txBody>
      </p:sp>
      <p:sp>
        <p:nvSpPr>
          <p:cNvPr id="11" name="Title 10">
            <a:extLst>
              <a:ext uri="{FF2B5EF4-FFF2-40B4-BE49-F238E27FC236}">
                <a16:creationId xmlns:a16="http://schemas.microsoft.com/office/drawing/2014/main" id="{884381A2-00F2-FC3F-5F73-42D0F3B9A963}"/>
              </a:ext>
            </a:extLst>
          </p:cNvPr>
          <p:cNvSpPr>
            <a:spLocks noGrp="1"/>
          </p:cNvSpPr>
          <p:nvPr>
            <p:ph type="title"/>
          </p:nvPr>
        </p:nvSpPr>
        <p:spPr/>
        <p:txBody>
          <a:bodyPr>
            <a:normAutofit fontScale="90000"/>
          </a:bodyPr>
          <a:lstStyle/>
          <a:p>
            <a:r>
              <a:rPr lang="en-TH"/>
              <a:t>Small &amp; limited HDR map datasets</a:t>
            </a:r>
          </a:p>
        </p:txBody>
      </p:sp>
      <p:sp>
        <p:nvSpPr>
          <p:cNvPr id="3" name="Slide Number Placeholder 1">
            <a:extLst>
              <a:ext uri="{FF2B5EF4-FFF2-40B4-BE49-F238E27FC236}">
                <a16:creationId xmlns:a16="http://schemas.microsoft.com/office/drawing/2014/main" id="{646323D9-4768-CC1C-FA87-AD2AF46A1122}"/>
              </a:ext>
            </a:extLst>
          </p:cNvPr>
          <p:cNvSpPr txBox="1">
            <a:spLocks/>
          </p:cNvSpPr>
          <p:nvPr/>
        </p:nvSpPr>
        <p:spPr>
          <a:xfrm>
            <a:off x="2371440" y="4857773"/>
            <a:ext cx="1097696" cy="14610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394BC53-F50D-41DF-BD71-678A190C5E2B}" type="slidenum">
              <a:rPr lang="en-US" smtClean="0"/>
              <a:pPr/>
              <a:t>18</a:t>
            </a:fld>
            <a:endParaRPr lang="en-US"/>
          </a:p>
        </p:txBody>
      </p:sp>
      <p:pic>
        <p:nvPicPr>
          <p:cNvPr id="4" name="Picture 6">
            <a:extLst>
              <a:ext uri="{FF2B5EF4-FFF2-40B4-BE49-F238E27FC236}">
                <a16:creationId xmlns:a16="http://schemas.microsoft.com/office/drawing/2014/main" id="{187F0E69-2315-4FBA-DF02-21AAA5D63E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120"/>
          <a:stretch/>
        </p:blipFill>
        <p:spPr bwMode="auto">
          <a:xfrm>
            <a:off x="322224" y="2480644"/>
            <a:ext cx="1963489" cy="8529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
            <a:extLst>
              <a:ext uri="{FF2B5EF4-FFF2-40B4-BE49-F238E27FC236}">
                <a16:creationId xmlns:a16="http://schemas.microsoft.com/office/drawing/2014/main" id="{8ED6BED0-1CB8-C4C4-8798-B348FCD2127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4001"/>
          <a:stretch/>
        </p:blipFill>
        <p:spPr bwMode="auto">
          <a:xfrm>
            <a:off x="317775" y="4274286"/>
            <a:ext cx="1858933" cy="79933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a:extLst>
              <a:ext uri="{FF2B5EF4-FFF2-40B4-BE49-F238E27FC236}">
                <a16:creationId xmlns:a16="http://schemas.microsoft.com/office/drawing/2014/main" id="{C1BBFB76-C319-986C-6410-1513C11FF4A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356" b="11146"/>
          <a:stretch/>
        </p:blipFill>
        <p:spPr bwMode="auto">
          <a:xfrm>
            <a:off x="2241618" y="4274286"/>
            <a:ext cx="1651817" cy="80959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a:extLst>
              <a:ext uri="{FF2B5EF4-FFF2-40B4-BE49-F238E27FC236}">
                <a16:creationId xmlns:a16="http://schemas.microsoft.com/office/drawing/2014/main" id="{85522372-B4C0-2374-A604-02F676D6514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3120"/>
          <a:stretch/>
        </p:blipFill>
        <p:spPr bwMode="auto">
          <a:xfrm>
            <a:off x="2024774" y="3396400"/>
            <a:ext cx="1868661" cy="81174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7A899A32-5A69-62DC-B819-769C10A373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4063" b="15415"/>
          <a:stretch/>
        </p:blipFill>
        <p:spPr bwMode="auto">
          <a:xfrm>
            <a:off x="2357697" y="2482315"/>
            <a:ext cx="1535738" cy="85530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2184AB3C-FD64-4AE2-230D-352484B2C91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3040" b="13120"/>
          <a:stretch/>
        </p:blipFill>
        <p:spPr bwMode="auto">
          <a:xfrm>
            <a:off x="317775" y="3396400"/>
            <a:ext cx="1624978" cy="81174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FDE4111E-8CA5-2AFE-E67C-D622E9110A60}"/>
              </a:ext>
            </a:extLst>
          </p:cNvPr>
          <p:cNvSpPr/>
          <p:nvPr/>
        </p:nvSpPr>
        <p:spPr>
          <a:xfrm>
            <a:off x="296208" y="2400709"/>
            <a:ext cx="371457" cy="2744233"/>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CD99F3-3078-4A26-2393-6A8EC9F37CC3}"/>
              </a:ext>
            </a:extLst>
          </p:cNvPr>
          <p:cNvSpPr/>
          <p:nvPr/>
        </p:nvSpPr>
        <p:spPr>
          <a:xfrm rot="10800000">
            <a:off x="3521978" y="2389093"/>
            <a:ext cx="371457" cy="2744233"/>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1173365-0F02-35F9-3A04-5EC18A5B57CF}"/>
              </a:ext>
            </a:extLst>
          </p:cNvPr>
          <p:cNvSpPr txBox="1"/>
          <p:nvPr/>
        </p:nvSpPr>
        <p:spPr>
          <a:xfrm>
            <a:off x="611127" y="2101215"/>
            <a:ext cx="2964979" cy="369332"/>
          </a:xfrm>
          <a:prstGeom prst="rect">
            <a:avLst/>
          </a:prstGeom>
          <a:noFill/>
        </p:spPr>
        <p:txBody>
          <a:bodyPr wrap="none" lIns="91440" tIns="45720" rIns="91440" bIns="45720" rtlCol="0" anchor="t">
            <a:spAutoFit/>
          </a:bodyPr>
          <a:lstStyle/>
          <a:p>
            <a:pPr algn="ctr"/>
            <a:r>
              <a:rPr lang="en-US" b="1"/>
              <a:t>Laval Indoor – </a:t>
            </a:r>
            <a:r>
              <a:rPr lang="en-US" b="1">
                <a:solidFill>
                  <a:schemeClr val="accent1"/>
                </a:solidFill>
              </a:rPr>
              <a:t>2100 </a:t>
            </a:r>
            <a:r>
              <a:rPr lang="en-US" b="1"/>
              <a:t>scenes</a:t>
            </a:r>
          </a:p>
        </p:txBody>
      </p:sp>
      <p:pic>
        <p:nvPicPr>
          <p:cNvPr id="1026" name="Picture 2">
            <a:extLst>
              <a:ext uri="{FF2B5EF4-FFF2-40B4-BE49-F238E27FC236}">
                <a16:creationId xmlns:a16="http://schemas.microsoft.com/office/drawing/2014/main" id="{6FB7F017-C4EE-FFF4-6609-23B50E3AAF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 r="13158" b="17018"/>
          <a:stretch/>
        </p:blipFill>
        <p:spPr bwMode="auto">
          <a:xfrm>
            <a:off x="6133580" y="4267656"/>
            <a:ext cx="1673017" cy="79933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CA1E4012-4B16-5E2E-D7C9-AF230F9B530D}"/>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b="14001"/>
          <a:stretch/>
        </p:blipFill>
        <p:spPr bwMode="auto">
          <a:xfrm>
            <a:off x="4216804" y="4270221"/>
            <a:ext cx="1858931" cy="79933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8E5E38F3-02F1-A7BA-9BE3-4B982D369B3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3442" b="14001"/>
          <a:stretch/>
        </p:blipFill>
        <p:spPr bwMode="auto">
          <a:xfrm>
            <a:off x="4216804" y="3394282"/>
            <a:ext cx="1629703" cy="80959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94224EB-F4BA-2B82-9C62-D98E04A180E9}"/>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b="14000"/>
          <a:stretch/>
        </p:blipFill>
        <p:spPr bwMode="auto">
          <a:xfrm>
            <a:off x="5923803" y="3396230"/>
            <a:ext cx="1882795" cy="80959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260D0CE-1C16-2D71-5BB9-659BEC3DFC8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r="3833" b="16343"/>
          <a:stretch/>
        </p:blipFill>
        <p:spPr bwMode="auto">
          <a:xfrm>
            <a:off x="4216805" y="2481299"/>
            <a:ext cx="1961387" cy="85310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08CBC7B8-57AB-A65D-96BA-2283FB6BE52F}"/>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r="21433" b="13376"/>
          <a:stretch/>
        </p:blipFill>
        <p:spPr bwMode="auto">
          <a:xfrm>
            <a:off x="6256725" y="2479910"/>
            <a:ext cx="1549871" cy="85441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DA0CC424-5EA8-767F-E40E-4B0301AFB195}"/>
              </a:ext>
            </a:extLst>
          </p:cNvPr>
          <p:cNvSpPr/>
          <p:nvPr/>
        </p:nvSpPr>
        <p:spPr>
          <a:xfrm rot="10800000">
            <a:off x="7435139" y="2479175"/>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4336DDD-1717-7615-5A7A-70554E3F051F}"/>
              </a:ext>
            </a:extLst>
          </p:cNvPr>
          <p:cNvSpPr/>
          <p:nvPr/>
        </p:nvSpPr>
        <p:spPr>
          <a:xfrm>
            <a:off x="4207076" y="2375335"/>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B177A246-101F-82EF-0D3B-28EFE5FAFFFA}"/>
              </a:ext>
            </a:extLst>
          </p:cNvPr>
          <p:cNvSpPr txBox="1"/>
          <p:nvPr/>
        </p:nvSpPr>
        <p:spPr>
          <a:xfrm>
            <a:off x="4499889" y="2101215"/>
            <a:ext cx="2989473" cy="369332"/>
          </a:xfrm>
          <a:prstGeom prst="rect">
            <a:avLst/>
          </a:prstGeom>
          <a:noFill/>
        </p:spPr>
        <p:txBody>
          <a:bodyPr wrap="none" lIns="91440" tIns="45720" rIns="91440" bIns="45720" rtlCol="0" anchor="t">
            <a:spAutoFit/>
          </a:bodyPr>
          <a:lstStyle/>
          <a:p>
            <a:pPr algn="ctr"/>
            <a:r>
              <a:rPr lang="en-US" b="1"/>
              <a:t>Laval outdoor – </a:t>
            </a:r>
            <a:r>
              <a:rPr lang="en-US" b="1">
                <a:solidFill>
                  <a:schemeClr val="accent1"/>
                </a:solidFill>
              </a:rPr>
              <a:t>205 </a:t>
            </a:r>
            <a:r>
              <a:rPr lang="en-US" b="1"/>
              <a:t>scenes</a:t>
            </a:r>
          </a:p>
        </p:txBody>
      </p:sp>
      <p:pic>
        <p:nvPicPr>
          <p:cNvPr id="1038" name="Picture 14">
            <a:extLst>
              <a:ext uri="{FF2B5EF4-FFF2-40B4-BE49-F238E27FC236}">
                <a16:creationId xmlns:a16="http://schemas.microsoft.com/office/drawing/2014/main" id="{EF3899D8-953A-6145-6E02-35709849190F}"/>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b="13430"/>
          <a:stretch/>
        </p:blipFill>
        <p:spPr bwMode="auto">
          <a:xfrm>
            <a:off x="8255405" y="2484602"/>
            <a:ext cx="1961387" cy="84898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DF78FC0E-655C-A3D2-ABB7-E8008D7B0237}"/>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r="21571" b="13528"/>
          <a:stretch/>
        </p:blipFill>
        <p:spPr bwMode="auto">
          <a:xfrm>
            <a:off x="10295324" y="2479175"/>
            <a:ext cx="1549871" cy="854409"/>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a:extLst>
              <a:ext uri="{FF2B5EF4-FFF2-40B4-BE49-F238E27FC236}">
                <a16:creationId xmlns:a16="http://schemas.microsoft.com/office/drawing/2014/main" id="{9543BD68-144A-B2C0-0E36-8CDA99D16422}"/>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r="12331" b="12802"/>
          <a:stretch/>
        </p:blipFill>
        <p:spPr bwMode="auto">
          <a:xfrm>
            <a:off x="8255405" y="3393406"/>
            <a:ext cx="1629701" cy="810474"/>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E401AF36-DE1A-01FE-17BE-99DDDC1083D6}"/>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t="-1" b="14155"/>
          <a:stretch/>
        </p:blipFill>
        <p:spPr bwMode="auto">
          <a:xfrm>
            <a:off x="9962402" y="3393406"/>
            <a:ext cx="1882793" cy="80814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8E25833B-7029-D681-1DE2-E533E5C57725}"/>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b="14276"/>
          <a:stretch/>
        </p:blipFill>
        <p:spPr bwMode="auto">
          <a:xfrm>
            <a:off x="8255405" y="4274291"/>
            <a:ext cx="1864913" cy="799336"/>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a:extLst>
              <a:ext uri="{FF2B5EF4-FFF2-40B4-BE49-F238E27FC236}">
                <a16:creationId xmlns:a16="http://schemas.microsoft.com/office/drawing/2014/main" id="{B8B10E1D-C96E-19AA-164F-E4D793483E9C}"/>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r="9265" b="13298"/>
          <a:stretch/>
        </p:blipFill>
        <p:spPr bwMode="auto">
          <a:xfrm>
            <a:off x="10172180" y="4270233"/>
            <a:ext cx="1673017" cy="799336"/>
          </a:xfrm>
          <a:prstGeom prst="rect">
            <a:avLst/>
          </a:prstGeom>
          <a:noFill/>
          <a:extLst>
            <a:ext uri="{909E8E84-426E-40DD-AFC4-6F175D3DCCD1}">
              <a14:hiddenFill xmlns:a14="http://schemas.microsoft.com/office/drawing/2010/main">
                <a:solidFill>
                  <a:srgbClr val="FFFFFF"/>
                </a:solidFill>
              </a14:hiddenFill>
            </a:ext>
          </a:extLst>
        </p:spPr>
      </p:pic>
      <p:sp>
        <p:nvSpPr>
          <p:cNvPr id="31" name="Rectangle 30">
            <a:extLst>
              <a:ext uri="{FF2B5EF4-FFF2-40B4-BE49-F238E27FC236}">
                <a16:creationId xmlns:a16="http://schemas.microsoft.com/office/drawing/2014/main" id="{D9A29FE3-043C-3A7F-522D-065DD719B154}"/>
              </a:ext>
            </a:extLst>
          </p:cNvPr>
          <p:cNvSpPr/>
          <p:nvPr/>
        </p:nvSpPr>
        <p:spPr>
          <a:xfrm rot="10800000">
            <a:off x="11473738" y="2414233"/>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A054DB8-BCE8-C770-D27B-FC09BA2CA94C}"/>
              </a:ext>
            </a:extLst>
          </p:cNvPr>
          <p:cNvSpPr/>
          <p:nvPr/>
        </p:nvSpPr>
        <p:spPr>
          <a:xfrm>
            <a:off x="8245675" y="2338968"/>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E1318145-1A97-AC17-E50E-FEBEEA0F2C3E}"/>
              </a:ext>
            </a:extLst>
          </p:cNvPr>
          <p:cNvSpPr txBox="1"/>
          <p:nvPr/>
        </p:nvSpPr>
        <p:spPr>
          <a:xfrm>
            <a:off x="8709521" y="2101215"/>
            <a:ext cx="2679580" cy="369332"/>
          </a:xfrm>
          <a:prstGeom prst="rect">
            <a:avLst/>
          </a:prstGeom>
          <a:noFill/>
        </p:spPr>
        <p:txBody>
          <a:bodyPr wrap="none" lIns="91440" tIns="45720" rIns="91440" bIns="45720" rtlCol="0" anchor="t">
            <a:spAutoFit/>
          </a:bodyPr>
          <a:lstStyle/>
          <a:p>
            <a:pPr algn="ctr"/>
            <a:r>
              <a:rPr lang="en-US" b="1"/>
              <a:t>Poly haven – </a:t>
            </a:r>
            <a:r>
              <a:rPr lang="en-US" b="1">
                <a:solidFill>
                  <a:schemeClr val="accent1"/>
                </a:solidFill>
              </a:rPr>
              <a:t>700 </a:t>
            </a:r>
            <a:r>
              <a:rPr lang="en-US" b="1"/>
              <a:t>scenes</a:t>
            </a:r>
          </a:p>
        </p:txBody>
      </p:sp>
      <p:sp>
        <p:nvSpPr>
          <p:cNvPr id="37" name="TextBox 36">
            <a:extLst>
              <a:ext uri="{FF2B5EF4-FFF2-40B4-BE49-F238E27FC236}">
                <a16:creationId xmlns:a16="http://schemas.microsoft.com/office/drawing/2014/main" id="{DC228D77-170D-894F-5C94-2BB682C7BA96}"/>
              </a:ext>
            </a:extLst>
          </p:cNvPr>
          <p:cNvSpPr txBox="1"/>
          <p:nvPr/>
        </p:nvSpPr>
        <p:spPr>
          <a:xfrm>
            <a:off x="-1336" y="6129421"/>
            <a:ext cx="1060383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Laval indoor </a:t>
            </a:r>
            <a:r>
              <a:rPr lang="en-US" sz="1400">
                <a:solidFill>
                  <a:schemeClr val="tx1">
                    <a:lumMod val="50000"/>
                    <a:lumOff val="50000"/>
                  </a:schemeClr>
                </a:solidFill>
                <a:latin typeface="Aptos"/>
              </a:rPr>
              <a:t> Gardner, M et al. </a:t>
            </a:r>
            <a:r>
              <a:rPr lang="en-US" sz="1400" i="1">
                <a:solidFill>
                  <a:schemeClr val="tx1">
                    <a:lumMod val="50000"/>
                    <a:lumOff val="50000"/>
                  </a:schemeClr>
                </a:solidFill>
                <a:latin typeface="Aptos"/>
              </a:rPr>
              <a:t>Learning to Predict Indoor Illumination from a Single Image</a:t>
            </a:r>
            <a:r>
              <a:rPr lang="en-US" sz="1400">
                <a:solidFill>
                  <a:schemeClr val="tx1">
                    <a:lumMod val="50000"/>
                    <a:lumOff val="50000"/>
                  </a:schemeClr>
                </a:solidFill>
                <a:latin typeface="Aptos"/>
              </a:rPr>
              <a:t>. SIGGRAPH ASIA 2017</a:t>
            </a:r>
            <a:br>
              <a:rPr lang="en-US" sz="1400">
                <a:solidFill>
                  <a:schemeClr val="tx1">
                    <a:lumMod val="50000"/>
                    <a:lumOff val="50000"/>
                  </a:schemeClr>
                </a:solidFill>
                <a:latin typeface="Aptos"/>
              </a:rPr>
            </a:br>
            <a:r>
              <a:rPr lang="en-US" sz="1400" b="1">
                <a:solidFill>
                  <a:schemeClr val="tx1">
                    <a:lumMod val="50000"/>
                    <a:lumOff val="50000"/>
                  </a:schemeClr>
                </a:solidFill>
                <a:latin typeface="Aptos"/>
              </a:rPr>
              <a:t>Laval outdoor   </a:t>
            </a:r>
            <a:r>
              <a:rPr lang="en-US" sz="1400">
                <a:solidFill>
                  <a:schemeClr val="tx1">
                    <a:lumMod val="50000"/>
                    <a:lumOff val="50000"/>
                  </a:schemeClr>
                </a:solidFill>
                <a:latin typeface="Aptos"/>
                <a:ea typeface="+mn-lt"/>
                <a:cs typeface="+mn-lt"/>
              </a:rPr>
              <a:t>Hold-Geoffroy et al. </a:t>
            </a:r>
            <a:r>
              <a:rPr lang="en-US" sz="1400" i="1">
                <a:solidFill>
                  <a:schemeClr val="tx1">
                    <a:lumMod val="50000"/>
                    <a:lumOff val="50000"/>
                  </a:schemeClr>
                </a:solidFill>
                <a:latin typeface="Aptos"/>
                <a:ea typeface="+mn-lt"/>
                <a:cs typeface="+mn-lt"/>
              </a:rPr>
              <a:t>Deep Sky Modeling for Single Image Outdoor Lighting Estimation</a:t>
            </a:r>
            <a:r>
              <a:rPr lang="en-US" sz="1400">
                <a:solidFill>
                  <a:schemeClr val="tx1">
                    <a:lumMod val="50000"/>
                    <a:lumOff val="50000"/>
                  </a:schemeClr>
                </a:solidFill>
                <a:latin typeface="Aptos"/>
                <a:ea typeface="+mn-lt"/>
                <a:cs typeface="+mn-lt"/>
              </a:rPr>
              <a:t>. CVPR 2019</a:t>
            </a:r>
            <a:br>
              <a:rPr lang="en-US" sz="1400">
                <a:solidFill>
                  <a:schemeClr val="tx1">
                    <a:lumMod val="50000"/>
                    <a:lumOff val="50000"/>
                  </a:schemeClr>
                </a:solidFill>
                <a:latin typeface="Aptos"/>
                <a:ea typeface="+mn-lt"/>
                <a:cs typeface="+mn-lt"/>
              </a:rPr>
            </a:br>
            <a:r>
              <a:rPr lang="en-US" sz="1400" b="1">
                <a:solidFill>
                  <a:schemeClr val="tx1">
                    <a:lumMod val="50000"/>
                    <a:lumOff val="50000"/>
                  </a:schemeClr>
                </a:solidFill>
                <a:latin typeface="Aptos"/>
              </a:rPr>
              <a:t>Poly haven </a:t>
            </a:r>
            <a:r>
              <a:rPr lang="en-US" sz="1400">
                <a:solidFill>
                  <a:schemeClr val="tx1">
                    <a:lumMod val="50000"/>
                    <a:lumOff val="50000"/>
                  </a:schemeClr>
                </a:solidFill>
                <a:latin typeface="Aptos"/>
              </a:rPr>
              <a:t>    </a:t>
            </a:r>
            <a:r>
              <a:rPr lang="en-US" sz="1400" i="1" err="1">
                <a:solidFill>
                  <a:schemeClr val="tx1">
                    <a:lumMod val="50000"/>
                    <a:lumOff val="50000"/>
                  </a:schemeClr>
                </a:solidFill>
                <a:latin typeface="Aptos"/>
              </a:rPr>
              <a:t>polyhaven.com</a:t>
            </a:r>
            <a:endParaRPr lang="en-US" sz="1400" i="1">
              <a:solidFill>
                <a:schemeClr val="tx1">
                  <a:lumMod val="50000"/>
                  <a:lumOff val="50000"/>
                </a:schemeClr>
              </a:solidFill>
              <a:latin typeface="Aptos"/>
            </a:endParaRPr>
          </a:p>
        </p:txBody>
      </p:sp>
      <p:sp>
        <p:nvSpPr>
          <p:cNvPr id="12" name="Rectangle 11">
            <a:extLst>
              <a:ext uri="{FF2B5EF4-FFF2-40B4-BE49-F238E27FC236}">
                <a16:creationId xmlns:a16="http://schemas.microsoft.com/office/drawing/2014/main" id="{CB79979C-1278-6D90-8A70-CB37E56C7A74}"/>
              </a:ext>
            </a:extLst>
          </p:cNvPr>
          <p:cNvSpPr/>
          <p:nvPr/>
        </p:nvSpPr>
        <p:spPr>
          <a:xfrm>
            <a:off x="195404" y="1962150"/>
            <a:ext cx="3865406" cy="3261262"/>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solidFill>
                <a:srgbClr val="4775E7"/>
              </a:solidFill>
            </a:endParaRPr>
          </a:p>
        </p:txBody>
      </p:sp>
    </p:spTree>
    <p:extLst>
      <p:ext uri="{BB962C8B-B14F-4D97-AF65-F5344CB8AC3E}">
        <p14:creationId xmlns:p14="http://schemas.microsoft.com/office/powerpoint/2010/main" val="11609474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E8AA22-EF6F-A671-7E22-4B7B3BBC41C0}"/>
              </a:ext>
            </a:extLst>
          </p:cNvPr>
          <p:cNvSpPr>
            <a:spLocks noGrp="1"/>
          </p:cNvSpPr>
          <p:nvPr>
            <p:ph type="sldNum" sz="quarter" idx="12"/>
          </p:nvPr>
        </p:nvSpPr>
        <p:spPr/>
        <p:txBody>
          <a:bodyPr/>
          <a:lstStyle/>
          <a:p>
            <a:fld id="{E394BC53-F50D-41DF-BD71-678A190C5E2B}" type="slidenum">
              <a:rPr lang="en-US" smtClean="0"/>
              <a:t>19</a:t>
            </a:fld>
            <a:endParaRPr lang="en-US"/>
          </a:p>
        </p:txBody>
      </p:sp>
      <p:sp>
        <p:nvSpPr>
          <p:cNvPr id="11" name="Title 10">
            <a:extLst>
              <a:ext uri="{FF2B5EF4-FFF2-40B4-BE49-F238E27FC236}">
                <a16:creationId xmlns:a16="http://schemas.microsoft.com/office/drawing/2014/main" id="{884381A2-00F2-FC3F-5F73-42D0F3B9A963}"/>
              </a:ext>
            </a:extLst>
          </p:cNvPr>
          <p:cNvSpPr>
            <a:spLocks noGrp="1"/>
          </p:cNvSpPr>
          <p:nvPr>
            <p:ph type="title"/>
          </p:nvPr>
        </p:nvSpPr>
        <p:spPr/>
        <p:txBody>
          <a:bodyPr>
            <a:normAutofit fontScale="90000"/>
          </a:bodyPr>
          <a:lstStyle/>
          <a:p>
            <a:r>
              <a:rPr lang="en-TH"/>
              <a:t>Small &amp; limited HDR map datasets</a:t>
            </a:r>
          </a:p>
        </p:txBody>
      </p:sp>
      <p:sp>
        <p:nvSpPr>
          <p:cNvPr id="3" name="Slide Number Placeholder 1">
            <a:extLst>
              <a:ext uri="{FF2B5EF4-FFF2-40B4-BE49-F238E27FC236}">
                <a16:creationId xmlns:a16="http://schemas.microsoft.com/office/drawing/2014/main" id="{646323D9-4768-CC1C-FA87-AD2AF46A1122}"/>
              </a:ext>
            </a:extLst>
          </p:cNvPr>
          <p:cNvSpPr txBox="1">
            <a:spLocks/>
          </p:cNvSpPr>
          <p:nvPr/>
        </p:nvSpPr>
        <p:spPr>
          <a:xfrm>
            <a:off x="2371440" y="4857773"/>
            <a:ext cx="1097696" cy="14610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394BC53-F50D-41DF-BD71-678A190C5E2B}" type="slidenum">
              <a:rPr lang="en-US" smtClean="0"/>
              <a:pPr/>
              <a:t>19</a:t>
            </a:fld>
            <a:endParaRPr lang="en-US"/>
          </a:p>
        </p:txBody>
      </p:sp>
      <p:pic>
        <p:nvPicPr>
          <p:cNvPr id="4" name="Picture 6">
            <a:extLst>
              <a:ext uri="{FF2B5EF4-FFF2-40B4-BE49-F238E27FC236}">
                <a16:creationId xmlns:a16="http://schemas.microsoft.com/office/drawing/2014/main" id="{187F0E69-2315-4FBA-DF02-21AAA5D63E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120"/>
          <a:stretch/>
        </p:blipFill>
        <p:spPr bwMode="auto">
          <a:xfrm>
            <a:off x="322224" y="2480644"/>
            <a:ext cx="1963489" cy="8529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
            <a:extLst>
              <a:ext uri="{FF2B5EF4-FFF2-40B4-BE49-F238E27FC236}">
                <a16:creationId xmlns:a16="http://schemas.microsoft.com/office/drawing/2014/main" id="{8ED6BED0-1CB8-C4C4-8798-B348FCD2127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4001"/>
          <a:stretch/>
        </p:blipFill>
        <p:spPr bwMode="auto">
          <a:xfrm>
            <a:off x="317775" y="4274286"/>
            <a:ext cx="1858933" cy="79933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a:extLst>
              <a:ext uri="{FF2B5EF4-FFF2-40B4-BE49-F238E27FC236}">
                <a16:creationId xmlns:a16="http://schemas.microsoft.com/office/drawing/2014/main" id="{C1BBFB76-C319-986C-6410-1513C11FF4A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356" b="11146"/>
          <a:stretch/>
        </p:blipFill>
        <p:spPr bwMode="auto">
          <a:xfrm>
            <a:off x="2241618" y="4274286"/>
            <a:ext cx="1651817" cy="80959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a:extLst>
              <a:ext uri="{FF2B5EF4-FFF2-40B4-BE49-F238E27FC236}">
                <a16:creationId xmlns:a16="http://schemas.microsoft.com/office/drawing/2014/main" id="{85522372-B4C0-2374-A604-02F676D6514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3120"/>
          <a:stretch/>
        </p:blipFill>
        <p:spPr bwMode="auto">
          <a:xfrm>
            <a:off x="2024774" y="3396400"/>
            <a:ext cx="1868661" cy="81174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7A899A32-5A69-62DC-B819-769C10A373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4063" b="15415"/>
          <a:stretch/>
        </p:blipFill>
        <p:spPr bwMode="auto">
          <a:xfrm>
            <a:off x="2357697" y="2482315"/>
            <a:ext cx="1535738" cy="85530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2184AB3C-FD64-4AE2-230D-352484B2C91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3040" b="13120"/>
          <a:stretch/>
        </p:blipFill>
        <p:spPr bwMode="auto">
          <a:xfrm>
            <a:off x="317775" y="3396400"/>
            <a:ext cx="1624978" cy="81174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FDE4111E-8CA5-2AFE-E67C-D622E9110A60}"/>
              </a:ext>
            </a:extLst>
          </p:cNvPr>
          <p:cNvSpPr/>
          <p:nvPr/>
        </p:nvSpPr>
        <p:spPr>
          <a:xfrm>
            <a:off x="296208" y="2400709"/>
            <a:ext cx="371457" cy="2744233"/>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CD99F3-3078-4A26-2393-6A8EC9F37CC3}"/>
              </a:ext>
            </a:extLst>
          </p:cNvPr>
          <p:cNvSpPr/>
          <p:nvPr/>
        </p:nvSpPr>
        <p:spPr>
          <a:xfrm rot="10800000">
            <a:off x="3521978" y="2389093"/>
            <a:ext cx="371457" cy="2744233"/>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1173365-0F02-35F9-3A04-5EC18A5B57CF}"/>
              </a:ext>
            </a:extLst>
          </p:cNvPr>
          <p:cNvSpPr txBox="1"/>
          <p:nvPr/>
        </p:nvSpPr>
        <p:spPr>
          <a:xfrm>
            <a:off x="611127" y="2101215"/>
            <a:ext cx="2964979" cy="369332"/>
          </a:xfrm>
          <a:prstGeom prst="rect">
            <a:avLst/>
          </a:prstGeom>
          <a:noFill/>
        </p:spPr>
        <p:txBody>
          <a:bodyPr wrap="none" lIns="91440" tIns="45720" rIns="91440" bIns="45720" rtlCol="0" anchor="t">
            <a:spAutoFit/>
          </a:bodyPr>
          <a:lstStyle/>
          <a:p>
            <a:pPr algn="ctr"/>
            <a:r>
              <a:rPr lang="en-US" b="1"/>
              <a:t>Laval Indoor – </a:t>
            </a:r>
            <a:r>
              <a:rPr lang="en-US" b="1">
                <a:solidFill>
                  <a:schemeClr val="accent1"/>
                </a:solidFill>
              </a:rPr>
              <a:t>2100 </a:t>
            </a:r>
            <a:r>
              <a:rPr lang="en-US" b="1"/>
              <a:t>scenes</a:t>
            </a:r>
          </a:p>
        </p:txBody>
      </p:sp>
      <p:pic>
        <p:nvPicPr>
          <p:cNvPr id="1026" name="Picture 2">
            <a:extLst>
              <a:ext uri="{FF2B5EF4-FFF2-40B4-BE49-F238E27FC236}">
                <a16:creationId xmlns:a16="http://schemas.microsoft.com/office/drawing/2014/main" id="{6FB7F017-C4EE-FFF4-6609-23B50E3AAF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 r="13158" b="17018"/>
          <a:stretch/>
        </p:blipFill>
        <p:spPr bwMode="auto">
          <a:xfrm>
            <a:off x="6133580" y="4267656"/>
            <a:ext cx="1673017" cy="79933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CA1E4012-4B16-5E2E-D7C9-AF230F9B530D}"/>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b="14001"/>
          <a:stretch/>
        </p:blipFill>
        <p:spPr bwMode="auto">
          <a:xfrm>
            <a:off x="4216804" y="4270221"/>
            <a:ext cx="1858931" cy="79933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8E5E38F3-02F1-A7BA-9BE3-4B982D369B3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3442" b="14001"/>
          <a:stretch/>
        </p:blipFill>
        <p:spPr bwMode="auto">
          <a:xfrm>
            <a:off x="4216804" y="3394282"/>
            <a:ext cx="1629703" cy="80959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94224EB-F4BA-2B82-9C62-D98E04A180E9}"/>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b="14000"/>
          <a:stretch/>
        </p:blipFill>
        <p:spPr bwMode="auto">
          <a:xfrm>
            <a:off x="5923803" y="3396230"/>
            <a:ext cx="1882795" cy="80959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260D0CE-1C16-2D71-5BB9-659BEC3DFC8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r="3833" b="16343"/>
          <a:stretch/>
        </p:blipFill>
        <p:spPr bwMode="auto">
          <a:xfrm>
            <a:off x="4216805" y="2481299"/>
            <a:ext cx="1961387" cy="85310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08CBC7B8-57AB-A65D-96BA-2283FB6BE52F}"/>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r="21433" b="13376"/>
          <a:stretch/>
        </p:blipFill>
        <p:spPr bwMode="auto">
          <a:xfrm>
            <a:off x="6256725" y="2479910"/>
            <a:ext cx="1549871" cy="85441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DA0CC424-5EA8-767F-E40E-4B0301AFB195}"/>
              </a:ext>
            </a:extLst>
          </p:cNvPr>
          <p:cNvSpPr/>
          <p:nvPr/>
        </p:nvSpPr>
        <p:spPr>
          <a:xfrm rot="10800000">
            <a:off x="7435139" y="2479175"/>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4336DDD-1717-7615-5A7A-70554E3F051F}"/>
              </a:ext>
            </a:extLst>
          </p:cNvPr>
          <p:cNvSpPr/>
          <p:nvPr/>
        </p:nvSpPr>
        <p:spPr>
          <a:xfrm>
            <a:off x="4207076" y="2375335"/>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B177A246-101F-82EF-0D3B-28EFE5FAFFFA}"/>
              </a:ext>
            </a:extLst>
          </p:cNvPr>
          <p:cNvSpPr txBox="1"/>
          <p:nvPr/>
        </p:nvSpPr>
        <p:spPr>
          <a:xfrm>
            <a:off x="4499889" y="2101215"/>
            <a:ext cx="2989473" cy="369332"/>
          </a:xfrm>
          <a:prstGeom prst="rect">
            <a:avLst/>
          </a:prstGeom>
          <a:noFill/>
        </p:spPr>
        <p:txBody>
          <a:bodyPr wrap="none" lIns="91440" tIns="45720" rIns="91440" bIns="45720" rtlCol="0" anchor="t">
            <a:spAutoFit/>
          </a:bodyPr>
          <a:lstStyle/>
          <a:p>
            <a:pPr algn="ctr"/>
            <a:r>
              <a:rPr lang="en-US" b="1"/>
              <a:t>Laval outdoor – </a:t>
            </a:r>
            <a:r>
              <a:rPr lang="en-US" b="1">
                <a:solidFill>
                  <a:schemeClr val="accent1"/>
                </a:solidFill>
              </a:rPr>
              <a:t>205 </a:t>
            </a:r>
            <a:r>
              <a:rPr lang="en-US" b="1"/>
              <a:t>scenes</a:t>
            </a:r>
          </a:p>
        </p:txBody>
      </p:sp>
      <p:pic>
        <p:nvPicPr>
          <p:cNvPr id="1038" name="Picture 14">
            <a:extLst>
              <a:ext uri="{FF2B5EF4-FFF2-40B4-BE49-F238E27FC236}">
                <a16:creationId xmlns:a16="http://schemas.microsoft.com/office/drawing/2014/main" id="{EF3899D8-953A-6145-6E02-35709849190F}"/>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b="13430"/>
          <a:stretch/>
        </p:blipFill>
        <p:spPr bwMode="auto">
          <a:xfrm>
            <a:off x="8255405" y="2484602"/>
            <a:ext cx="1961387" cy="84898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DF78FC0E-655C-A3D2-ABB7-E8008D7B0237}"/>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r="21571" b="13528"/>
          <a:stretch/>
        </p:blipFill>
        <p:spPr bwMode="auto">
          <a:xfrm>
            <a:off x="10295324" y="2479175"/>
            <a:ext cx="1549871" cy="854409"/>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a:extLst>
              <a:ext uri="{FF2B5EF4-FFF2-40B4-BE49-F238E27FC236}">
                <a16:creationId xmlns:a16="http://schemas.microsoft.com/office/drawing/2014/main" id="{9543BD68-144A-B2C0-0E36-8CDA99D16422}"/>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r="12331" b="12802"/>
          <a:stretch/>
        </p:blipFill>
        <p:spPr bwMode="auto">
          <a:xfrm>
            <a:off x="8255405" y="3393406"/>
            <a:ext cx="1629701" cy="810474"/>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E401AF36-DE1A-01FE-17BE-99DDDC1083D6}"/>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t="-1" b="14155"/>
          <a:stretch/>
        </p:blipFill>
        <p:spPr bwMode="auto">
          <a:xfrm>
            <a:off x="9962402" y="3393406"/>
            <a:ext cx="1882793" cy="80814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8E25833B-7029-D681-1DE2-E533E5C57725}"/>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b="14276"/>
          <a:stretch/>
        </p:blipFill>
        <p:spPr bwMode="auto">
          <a:xfrm>
            <a:off x="8255405" y="4274291"/>
            <a:ext cx="1864913" cy="799336"/>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a:extLst>
              <a:ext uri="{FF2B5EF4-FFF2-40B4-BE49-F238E27FC236}">
                <a16:creationId xmlns:a16="http://schemas.microsoft.com/office/drawing/2014/main" id="{B8B10E1D-C96E-19AA-164F-E4D793483E9C}"/>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r="9265" b="13298"/>
          <a:stretch/>
        </p:blipFill>
        <p:spPr bwMode="auto">
          <a:xfrm>
            <a:off x="10172180" y="4270233"/>
            <a:ext cx="1673017" cy="799336"/>
          </a:xfrm>
          <a:prstGeom prst="rect">
            <a:avLst/>
          </a:prstGeom>
          <a:noFill/>
          <a:extLst>
            <a:ext uri="{909E8E84-426E-40DD-AFC4-6F175D3DCCD1}">
              <a14:hiddenFill xmlns:a14="http://schemas.microsoft.com/office/drawing/2010/main">
                <a:solidFill>
                  <a:srgbClr val="FFFFFF"/>
                </a:solidFill>
              </a14:hiddenFill>
            </a:ext>
          </a:extLst>
        </p:spPr>
      </p:pic>
      <p:sp>
        <p:nvSpPr>
          <p:cNvPr id="31" name="Rectangle 30">
            <a:extLst>
              <a:ext uri="{FF2B5EF4-FFF2-40B4-BE49-F238E27FC236}">
                <a16:creationId xmlns:a16="http://schemas.microsoft.com/office/drawing/2014/main" id="{D9A29FE3-043C-3A7F-522D-065DD719B154}"/>
              </a:ext>
            </a:extLst>
          </p:cNvPr>
          <p:cNvSpPr/>
          <p:nvPr/>
        </p:nvSpPr>
        <p:spPr>
          <a:xfrm rot="10800000">
            <a:off x="11473738" y="2414233"/>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A054DB8-BCE8-C770-D27B-FC09BA2CA94C}"/>
              </a:ext>
            </a:extLst>
          </p:cNvPr>
          <p:cNvSpPr/>
          <p:nvPr/>
        </p:nvSpPr>
        <p:spPr>
          <a:xfrm>
            <a:off x="8245675" y="2338968"/>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E1318145-1A97-AC17-E50E-FEBEEA0F2C3E}"/>
              </a:ext>
            </a:extLst>
          </p:cNvPr>
          <p:cNvSpPr txBox="1"/>
          <p:nvPr/>
        </p:nvSpPr>
        <p:spPr>
          <a:xfrm>
            <a:off x="8709521" y="2101215"/>
            <a:ext cx="2679580" cy="369332"/>
          </a:xfrm>
          <a:prstGeom prst="rect">
            <a:avLst/>
          </a:prstGeom>
          <a:noFill/>
        </p:spPr>
        <p:txBody>
          <a:bodyPr wrap="none" lIns="91440" tIns="45720" rIns="91440" bIns="45720" rtlCol="0" anchor="t">
            <a:spAutoFit/>
          </a:bodyPr>
          <a:lstStyle/>
          <a:p>
            <a:pPr algn="ctr"/>
            <a:r>
              <a:rPr lang="en-US" b="1"/>
              <a:t>Poly haven – </a:t>
            </a:r>
            <a:r>
              <a:rPr lang="en-US" b="1">
                <a:solidFill>
                  <a:schemeClr val="accent1"/>
                </a:solidFill>
              </a:rPr>
              <a:t>700 </a:t>
            </a:r>
            <a:r>
              <a:rPr lang="en-US" b="1"/>
              <a:t>scenes</a:t>
            </a:r>
          </a:p>
        </p:txBody>
      </p:sp>
      <p:sp>
        <p:nvSpPr>
          <p:cNvPr id="37" name="TextBox 36">
            <a:extLst>
              <a:ext uri="{FF2B5EF4-FFF2-40B4-BE49-F238E27FC236}">
                <a16:creationId xmlns:a16="http://schemas.microsoft.com/office/drawing/2014/main" id="{DC228D77-170D-894F-5C94-2BB682C7BA96}"/>
              </a:ext>
            </a:extLst>
          </p:cNvPr>
          <p:cNvSpPr txBox="1"/>
          <p:nvPr/>
        </p:nvSpPr>
        <p:spPr>
          <a:xfrm>
            <a:off x="-1336" y="6129421"/>
            <a:ext cx="1060383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Laval indoor </a:t>
            </a:r>
            <a:r>
              <a:rPr lang="en-US" sz="1400">
                <a:solidFill>
                  <a:schemeClr val="tx1">
                    <a:lumMod val="50000"/>
                    <a:lumOff val="50000"/>
                  </a:schemeClr>
                </a:solidFill>
                <a:latin typeface="Aptos"/>
              </a:rPr>
              <a:t> Gardner, M et al. </a:t>
            </a:r>
            <a:r>
              <a:rPr lang="en-US" sz="1400" i="1">
                <a:solidFill>
                  <a:schemeClr val="tx1">
                    <a:lumMod val="50000"/>
                    <a:lumOff val="50000"/>
                  </a:schemeClr>
                </a:solidFill>
                <a:latin typeface="Aptos"/>
              </a:rPr>
              <a:t>Learning to Predict Indoor Illumination from a Single Image</a:t>
            </a:r>
            <a:r>
              <a:rPr lang="en-US" sz="1400">
                <a:solidFill>
                  <a:schemeClr val="tx1">
                    <a:lumMod val="50000"/>
                    <a:lumOff val="50000"/>
                  </a:schemeClr>
                </a:solidFill>
                <a:latin typeface="Aptos"/>
              </a:rPr>
              <a:t>. SIGGRAPH ASIA 2017</a:t>
            </a:r>
            <a:br>
              <a:rPr lang="en-US" sz="1400">
                <a:solidFill>
                  <a:schemeClr val="tx1">
                    <a:lumMod val="50000"/>
                    <a:lumOff val="50000"/>
                  </a:schemeClr>
                </a:solidFill>
                <a:latin typeface="Aptos"/>
              </a:rPr>
            </a:br>
            <a:r>
              <a:rPr lang="en-US" sz="1400" b="1">
                <a:solidFill>
                  <a:schemeClr val="tx1">
                    <a:lumMod val="50000"/>
                    <a:lumOff val="50000"/>
                  </a:schemeClr>
                </a:solidFill>
                <a:latin typeface="Aptos"/>
              </a:rPr>
              <a:t>Laval outdoor   </a:t>
            </a:r>
            <a:r>
              <a:rPr lang="en-US" sz="1400">
                <a:solidFill>
                  <a:schemeClr val="tx1">
                    <a:lumMod val="50000"/>
                    <a:lumOff val="50000"/>
                  </a:schemeClr>
                </a:solidFill>
                <a:latin typeface="Aptos"/>
                <a:ea typeface="+mn-lt"/>
                <a:cs typeface="+mn-lt"/>
              </a:rPr>
              <a:t>Hold-Geoffroy et al. </a:t>
            </a:r>
            <a:r>
              <a:rPr lang="en-US" sz="1400" i="1">
                <a:solidFill>
                  <a:schemeClr val="tx1">
                    <a:lumMod val="50000"/>
                    <a:lumOff val="50000"/>
                  </a:schemeClr>
                </a:solidFill>
                <a:latin typeface="Aptos"/>
                <a:ea typeface="+mn-lt"/>
                <a:cs typeface="+mn-lt"/>
              </a:rPr>
              <a:t>Deep Sky Modeling for Single Image Outdoor Lighting Estimation</a:t>
            </a:r>
            <a:r>
              <a:rPr lang="en-US" sz="1400">
                <a:solidFill>
                  <a:schemeClr val="tx1">
                    <a:lumMod val="50000"/>
                    <a:lumOff val="50000"/>
                  </a:schemeClr>
                </a:solidFill>
                <a:latin typeface="Aptos"/>
                <a:ea typeface="+mn-lt"/>
                <a:cs typeface="+mn-lt"/>
              </a:rPr>
              <a:t>. CVPR 2019</a:t>
            </a:r>
            <a:br>
              <a:rPr lang="en-US" sz="1400">
                <a:solidFill>
                  <a:schemeClr val="tx1">
                    <a:lumMod val="50000"/>
                    <a:lumOff val="50000"/>
                  </a:schemeClr>
                </a:solidFill>
                <a:latin typeface="Aptos"/>
                <a:ea typeface="+mn-lt"/>
                <a:cs typeface="+mn-lt"/>
              </a:rPr>
            </a:br>
            <a:r>
              <a:rPr lang="en-US" sz="1400" b="1">
                <a:solidFill>
                  <a:schemeClr val="tx1">
                    <a:lumMod val="50000"/>
                    <a:lumOff val="50000"/>
                  </a:schemeClr>
                </a:solidFill>
                <a:latin typeface="Aptos"/>
              </a:rPr>
              <a:t>Poly haven </a:t>
            </a:r>
            <a:r>
              <a:rPr lang="en-US" sz="1400">
                <a:solidFill>
                  <a:schemeClr val="tx1">
                    <a:lumMod val="50000"/>
                    <a:lumOff val="50000"/>
                  </a:schemeClr>
                </a:solidFill>
                <a:latin typeface="Aptos"/>
              </a:rPr>
              <a:t>    </a:t>
            </a:r>
            <a:r>
              <a:rPr lang="en-US" sz="1400" i="1" err="1">
                <a:solidFill>
                  <a:schemeClr val="tx1">
                    <a:lumMod val="50000"/>
                    <a:lumOff val="50000"/>
                  </a:schemeClr>
                </a:solidFill>
                <a:latin typeface="Aptos"/>
              </a:rPr>
              <a:t>polyhaven.com</a:t>
            </a:r>
            <a:endParaRPr lang="en-US" sz="1400" i="1">
              <a:solidFill>
                <a:schemeClr val="tx1">
                  <a:lumMod val="50000"/>
                  <a:lumOff val="50000"/>
                </a:schemeClr>
              </a:solidFill>
              <a:latin typeface="Aptos"/>
            </a:endParaRPr>
          </a:p>
        </p:txBody>
      </p:sp>
      <p:sp>
        <p:nvSpPr>
          <p:cNvPr id="12" name="Rectangle 11">
            <a:extLst>
              <a:ext uri="{FF2B5EF4-FFF2-40B4-BE49-F238E27FC236}">
                <a16:creationId xmlns:a16="http://schemas.microsoft.com/office/drawing/2014/main" id="{CB79979C-1278-6D90-8A70-CB37E56C7A74}"/>
              </a:ext>
            </a:extLst>
          </p:cNvPr>
          <p:cNvSpPr/>
          <p:nvPr/>
        </p:nvSpPr>
        <p:spPr>
          <a:xfrm>
            <a:off x="4167405" y="1962150"/>
            <a:ext cx="3865406" cy="3261262"/>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solidFill>
                <a:srgbClr val="4775E7"/>
              </a:solidFill>
            </a:endParaRPr>
          </a:p>
        </p:txBody>
      </p:sp>
    </p:spTree>
    <p:extLst>
      <p:ext uri="{BB962C8B-B14F-4D97-AF65-F5344CB8AC3E}">
        <p14:creationId xmlns:p14="http://schemas.microsoft.com/office/powerpoint/2010/main" val="3041380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E8AA22-EF6F-A671-7E22-4B7B3BBC41C0}"/>
              </a:ext>
            </a:extLst>
          </p:cNvPr>
          <p:cNvSpPr>
            <a:spLocks noGrp="1"/>
          </p:cNvSpPr>
          <p:nvPr>
            <p:ph type="sldNum" sz="quarter" idx="12"/>
          </p:nvPr>
        </p:nvSpPr>
        <p:spPr/>
        <p:txBody>
          <a:bodyPr/>
          <a:lstStyle/>
          <a:p>
            <a:fld id="{E394BC53-F50D-41DF-BD71-678A190C5E2B}" type="slidenum">
              <a:rPr lang="en-US" smtClean="0"/>
              <a:t>20</a:t>
            </a:fld>
            <a:endParaRPr lang="en-US"/>
          </a:p>
        </p:txBody>
      </p:sp>
      <p:sp>
        <p:nvSpPr>
          <p:cNvPr id="11" name="Title 10">
            <a:extLst>
              <a:ext uri="{FF2B5EF4-FFF2-40B4-BE49-F238E27FC236}">
                <a16:creationId xmlns:a16="http://schemas.microsoft.com/office/drawing/2014/main" id="{884381A2-00F2-FC3F-5F73-42D0F3B9A963}"/>
              </a:ext>
            </a:extLst>
          </p:cNvPr>
          <p:cNvSpPr>
            <a:spLocks noGrp="1"/>
          </p:cNvSpPr>
          <p:nvPr>
            <p:ph type="title"/>
          </p:nvPr>
        </p:nvSpPr>
        <p:spPr/>
        <p:txBody>
          <a:bodyPr>
            <a:normAutofit fontScale="90000"/>
          </a:bodyPr>
          <a:lstStyle/>
          <a:p>
            <a:r>
              <a:rPr lang="en-TH"/>
              <a:t>Small &amp; limited HDR map datasets</a:t>
            </a:r>
          </a:p>
        </p:txBody>
      </p:sp>
      <p:sp>
        <p:nvSpPr>
          <p:cNvPr id="3" name="Slide Number Placeholder 1">
            <a:extLst>
              <a:ext uri="{FF2B5EF4-FFF2-40B4-BE49-F238E27FC236}">
                <a16:creationId xmlns:a16="http://schemas.microsoft.com/office/drawing/2014/main" id="{646323D9-4768-CC1C-FA87-AD2AF46A1122}"/>
              </a:ext>
            </a:extLst>
          </p:cNvPr>
          <p:cNvSpPr txBox="1">
            <a:spLocks/>
          </p:cNvSpPr>
          <p:nvPr/>
        </p:nvSpPr>
        <p:spPr>
          <a:xfrm>
            <a:off x="2371440" y="4857773"/>
            <a:ext cx="1097696" cy="14610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394BC53-F50D-41DF-BD71-678A190C5E2B}" type="slidenum">
              <a:rPr lang="en-US" smtClean="0"/>
              <a:pPr/>
              <a:t>20</a:t>
            </a:fld>
            <a:endParaRPr lang="en-US"/>
          </a:p>
        </p:txBody>
      </p:sp>
      <p:pic>
        <p:nvPicPr>
          <p:cNvPr id="4" name="Picture 6">
            <a:extLst>
              <a:ext uri="{FF2B5EF4-FFF2-40B4-BE49-F238E27FC236}">
                <a16:creationId xmlns:a16="http://schemas.microsoft.com/office/drawing/2014/main" id="{187F0E69-2315-4FBA-DF02-21AAA5D63E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120"/>
          <a:stretch/>
        </p:blipFill>
        <p:spPr bwMode="auto">
          <a:xfrm>
            <a:off x="322224" y="2480644"/>
            <a:ext cx="1963489" cy="8529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
            <a:extLst>
              <a:ext uri="{FF2B5EF4-FFF2-40B4-BE49-F238E27FC236}">
                <a16:creationId xmlns:a16="http://schemas.microsoft.com/office/drawing/2014/main" id="{8ED6BED0-1CB8-C4C4-8798-B348FCD2127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4001"/>
          <a:stretch/>
        </p:blipFill>
        <p:spPr bwMode="auto">
          <a:xfrm>
            <a:off x="317775" y="4274286"/>
            <a:ext cx="1858933" cy="79933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a:extLst>
              <a:ext uri="{FF2B5EF4-FFF2-40B4-BE49-F238E27FC236}">
                <a16:creationId xmlns:a16="http://schemas.microsoft.com/office/drawing/2014/main" id="{C1BBFB76-C319-986C-6410-1513C11FF4A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356" b="11146"/>
          <a:stretch/>
        </p:blipFill>
        <p:spPr bwMode="auto">
          <a:xfrm>
            <a:off x="2241618" y="4274286"/>
            <a:ext cx="1651817" cy="80959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a:extLst>
              <a:ext uri="{FF2B5EF4-FFF2-40B4-BE49-F238E27FC236}">
                <a16:creationId xmlns:a16="http://schemas.microsoft.com/office/drawing/2014/main" id="{85522372-B4C0-2374-A604-02F676D6514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3120"/>
          <a:stretch/>
        </p:blipFill>
        <p:spPr bwMode="auto">
          <a:xfrm>
            <a:off x="2024774" y="3396400"/>
            <a:ext cx="1868661" cy="81174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7A899A32-5A69-62DC-B819-769C10A373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4063" b="15415"/>
          <a:stretch/>
        </p:blipFill>
        <p:spPr bwMode="auto">
          <a:xfrm>
            <a:off x="2357697" y="2482315"/>
            <a:ext cx="1535738" cy="85530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2184AB3C-FD64-4AE2-230D-352484B2C91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3040" b="13120"/>
          <a:stretch/>
        </p:blipFill>
        <p:spPr bwMode="auto">
          <a:xfrm>
            <a:off x="317775" y="3396400"/>
            <a:ext cx="1624978" cy="81174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FDE4111E-8CA5-2AFE-E67C-D622E9110A60}"/>
              </a:ext>
            </a:extLst>
          </p:cNvPr>
          <p:cNvSpPr/>
          <p:nvPr/>
        </p:nvSpPr>
        <p:spPr>
          <a:xfrm>
            <a:off x="296208" y="2400709"/>
            <a:ext cx="371457" cy="2744233"/>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CD99F3-3078-4A26-2393-6A8EC9F37CC3}"/>
              </a:ext>
            </a:extLst>
          </p:cNvPr>
          <p:cNvSpPr/>
          <p:nvPr/>
        </p:nvSpPr>
        <p:spPr>
          <a:xfrm rot="10800000">
            <a:off x="3521978" y="2389093"/>
            <a:ext cx="371457" cy="2744233"/>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1173365-0F02-35F9-3A04-5EC18A5B57CF}"/>
              </a:ext>
            </a:extLst>
          </p:cNvPr>
          <p:cNvSpPr txBox="1"/>
          <p:nvPr/>
        </p:nvSpPr>
        <p:spPr>
          <a:xfrm>
            <a:off x="611127" y="2101215"/>
            <a:ext cx="2964979" cy="369332"/>
          </a:xfrm>
          <a:prstGeom prst="rect">
            <a:avLst/>
          </a:prstGeom>
          <a:noFill/>
        </p:spPr>
        <p:txBody>
          <a:bodyPr wrap="none" lIns="91440" tIns="45720" rIns="91440" bIns="45720" rtlCol="0" anchor="t">
            <a:spAutoFit/>
          </a:bodyPr>
          <a:lstStyle/>
          <a:p>
            <a:pPr algn="ctr"/>
            <a:r>
              <a:rPr lang="en-US" b="1"/>
              <a:t>Laval Indoor – </a:t>
            </a:r>
            <a:r>
              <a:rPr lang="en-US" b="1">
                <a:solidFill>
                  <a:schemeClr val="accent1"/>
                </a:solidFill>
              </a:rPr>
              <a:t>2100 </a:t>
            </a:r>
            <a:r>
              <a:rPr lang="en-US" b="1"/>
              <a:t>scenes</a:t>
            </a:r>
          </a:p>
        </p:txBody>
      </p:sp>
      <p:pic>
        <p:nvPicPr>
          <p:cNvPr id="1026" name="Picture 2">
            <a:extLst>
              <a:ext uri="{FF2B5EF4-FFF2-40B4-BE49-F238E27FC236}">
                <a16:creationId xmlns:a16="http://schemas.microsoft.com/office/drawing/2014/main" id="{6FB7F017-C4EE-FFF4-6609-23B50E3AAF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 r="13158" b="17018"/>
          <a:stretch/>
        </p:blipFill>
        <p:spPr bwMode="auto">
          <a:xfrm>
            <a:off x="6133580" y="4267656"/>
            <a:ext cx="1673017" cy="79933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CA1E4012-4B16-5E2E-D7C9-AF230F9B530D}"/>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b="14001"/>
          <a:stretch/>
        </p:blipFill>
        <p:spPr bwMode="auto">
          <a:xfrm>
            <a:off x="4216804" y="4270221"/>
            <a:ext cx="1858931" cy="79933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8E5E38F3-02F1-A7BA-9BE3-4B982D369B3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3442" b="14001"/>
          <a:stretch/>
        </p:blipFill>
        <p:spPr bwMode="auto">
          <a:xfrm>
            <a:off x="4216804" y="3394282"/>
            <a:ext cx="1629703" cy="80959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94224EB-F4BA-2B82-9C62-D98E04A180E9}"/>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b="14000"/>
          <a:stretch/>
        </p:blipFill>
        <p:spPr bwMode="auto">
          <a:xfrm>
            <a:off x="5923803" y="3396230"/>
            <a:ext cx="1882795" cy="80959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260D0CE-1C16-2D71-5BB9-659BEC3DFC8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r="3833" b="16343"/>
          <a:stretch/>
        </p:blipFill>
        <p:spPr bwMode="auto">
          <a:xfrm>
            <a:off x="4216805" y="2481299"/>
            <a:ext cx="1961387" cy="85310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08CBC7B8-57AB-A65D-96BA-2283FB6BE52F}"/>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r="21433" b="13376"/>
          <a:stretch/>
        </p:blipFill>
        <p:spPr bwMode="auto">
          <a:xfrm>
            <a:off x="6256725" y="2479910"/>
            <a:ext cx="1549871" cy="85441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DA0CC424-5EA8-767F-E40E-4B0301AFB195}"/>
              </a:ext>
            </a:extLst>
          </p:cNvPr>
          <p:cNvSpPr/>
          <p:nvPr/>
        </p:nvSpPr>
        <p:spPr>
          <a:xfrm rot="10800000">
            <a:off x="7435139" y="2479175"/>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4336DDD-1717-7615-5A7A-70554E3F051F}"/>
              </a:ext>
            </a:extLst>
          </p:cNvPr>
          <p:cNvSpPr/>
          <p:nvPr/>
        </p:nvSpPr>
        <p:spPr>
          <a:xfrm>
            <a:off x="4207076" y="2375335"/>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B177A246-101F-82EF-0D3B-28EFE5FAFFFA}"/>
              </a:ext>
            </a:extLst>
          </p:cNvPr>
          <p:cNvSpPr txBox="1"/>
          <p:nvPr/>
        </p:nvSpPr>
        <p:spPr>
          <a:xfrm>
            <a:off x="4499889" y="2101215"/>
            <a:ext cx="2989473" cy="369332"/>
          </a:xfrm>
          <a:prstGeom prst="rect">
            <a:avLst/>
          </a:prstGeom>
          <a:noFill/>
        </p:spPr>
        <p:txBody>
          <a:bodyPr wrap="none" lIns="91440" tIns="45720" rIns="91440" bIns="45720" rtlCol="0" anchor="t">
            <a:spAutoFit/>
          </a:bodyPr>
          <a:lstStyle/>
          <a:p>
            <a:pPr algn="ctr"/>
            <a:r>
              <a:rPr lang="en-US" b="1"/>
              <a:t>Laval outdoor – </a:t>
            </a:r>
            <a:r>
              <a:rPr lang="en-US" b="1">
                <a:solidFill>
                  <a:schemeClr val="accent1"/>
                </a:solidFill>
              </a:rPr>
              <a:t>205 </a:t>
            </a:r>
            <a:r>
              <a:rPr lang="en-US" b="1"/>
              <a:t>scenes</a:t>
            </a:r>
          </a:p>
        </p:txBody>
      </p:sp>
      <p:pic>
        <p:nvPicPr>
          <p:cNvPr id="1038" name="Picture 14">
            <a:extLst>
              <a:ext uri="{FF2B5EF4-FFF2-40B4-BE49-F238E27FC236}">
                <a16:creationId xmlns:a16="http://schemas.microsoft.com/office/drawing/2014/main" id="{EF3899D8-953A-6145-6E02-35709849190F}"/>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b="13430"/>
          <a:stretch/>
        </p:blipFill>
        <p:spPr bwMode="auto">
          <a:xfrm>
            <a:off x="8255405" y="2484602"/>
            <a:ext cx="1961387" cy="84898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DF78FC0E-655C-A3D2-ABB7-E8008D7B0237}"/>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r="21571" b="13528"/>
          <a:stretch/>
        </p:blipFill>
        <p:spPr bwMode="auto">
          <a:xfrm>
            <a:off x="10295324" y="2479175"/>
            <a:ext cx="1549871" cy="854409"/>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a:extLst>
              <a:ext uri="{FF2B5EF4-FFF2-40B4-BE49-F238E27FC236}">
                <a16:creationId xmlns:a16="http://schemas.microsoft.com/office/drawing/2014/main" id="{9543BD68-144A-B2C0-0E36-8CDA99D16422}"/>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r="12331" b="12802"/>
          <a:stretch/>
        </p:blipFill>
        <p:spPr bwMode="auto">
          <a:xfrm>
            <a:off x="8255405" y="3393406"/>
            <a:ext cx="1629701" cy="810474"/>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E401AF36-DE1A-01FE-17BE-99DDDC1083D6}"/>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t="-1" b="14155"/>
          <a:stretch/>
        </p:blipFill>
        <p:spPr bwMode="auto">
          <a:xfrm>
            <a:off x="9962402" y="3393406"/>
            <a:ext cx="1882793" cy="80814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8E25833B-7029-D681-1DE2-E533E5C57725}"/>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b="14276"/>
          <a:stretch/>
        </p:blipFill>
        <p:spPr bwMode="auto">
          <a:xfrm>
            <a:off x="8255405" y="4274291"/>
            <a:ext cx="1864913" cy="799336"/>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a:extLst>
              <a:ext uri="{FF2B5EF4-FFF2-40B4-BE49-F238E27FC236}">
                <a16:creationId xmlns:a16="http://schemas.microsoft.com/office/drawing/2014/main" id="{B8B10E1D-C96E-19AA-164F-E4D793483E9C}"/>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r="9265" b="13298"/>
          <a:stretch/>
        </p:blipFill>
        <p:spPr bwMode="auto">
          <a:xfrm>
            <a:off x="10172180" y="4270233"/>
            <a:ext cx="1673017" cy="799336"/>
          </a:xfrm>
          <a:prstGeom prst="rect">
            <a:avLst/>
          </a:prstGeom>
          <a:noFill/>
          <a:extLst>
            <a:ext uri="{909E8E84-426E-40DD-AFC4-6F175D3DCCD1}">
              <a14:hiddenFill xmlns:a14="http://schemas.microsoft.com/office/drawing/2010/main">
                <a:solidFill>
                  <a:srgbClr val="FFFFFF"/>
                </a:solidFill>
              </a14:hiddenFill>
            </a:ext>
          </a:extLst>
        </p:spPr>
      </p:pic>
      <p:sp>
        <p:nvSpPr>
          <p:cNvPr id="31" name="Rectangle 30">
            <a:extLst>
              <a:ext uri="{FF2B5EF4-FFF2-40B4-BE49-F238E27FC236}">
                <a16:creationId xmlns:a16="http://schemas.microsoft.com/office/drawing/2014/main" id="{D9A29FE3-043C-3A7F-522D-065DD719B154}"/>
              </a:ext>
            </a:extLst>
          </p:cNvPr>
          <p:cNvSpPr/>
          <p:nvPr/>
        </p:nvSpPr>
        <p:spPr>
          <a:xfrm rot="10800000">
            <a:off x="11473738" y="2414233"/>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A054DB8-BCE8-C770-D27B-FC09BA2CA94C}"/>
              </a:ext>
            </a:extLst>
          </p:cNvPr>
          <p:cNvSpPr/>
          <p:nvPr/>
        </p:nvSpPr>
        <p:spPr>
          <a:xfrm>
            <a:off x="8245675" y="2338968"/>
            <a:ext cx="371457" cy="2744237"/>
          </a:xfrm>
          <a:prstGeom prst="rect">
            <a:avLst/>
          </a:prstGeom>
          <a:gradFill flip="none" rotWithShape="1">
            <a:gsLst>
              <a:gs pos="0">
                <a:schemeClr val="bg1"/>
              </a:gs>
              <a:gs pos="100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E1318145-1A97-AC17-E50E-FEBEEA0F2C3E}"/>
              </a:ext>
            </a:extLst>
          </p:cNvPr>
          <p:cNvSpPr txBox="1"/>
          <p:nvPr/>
        </p:nvSpPr>
        <p:spPr>
          <a:xfrm>
            <a:off x="8709521" y="2101215"/>
            <a:ext cx="2679580" cy="369332"/>
          </a:xfrm>
          <a:prstGeom prst="rect">
            <a:avLst/>
          </a:prstGeom>
          <a:noFill/>
        </p:spPr>
        <p:txBody>
          <a:bodyPr wrap="none" lIns="91440" tIns="45720" rIns="91440" bIns="45720" rtlCol="0" anchor="t">
            <a:spAutoFit/>
          </a:bodyPr>
          <a:lstStyle/>
          <a:p>
            <a:pPr algn="ctr"/>
            <a:r>
              <a:rPr lang="en-US" b="1"/>
              <a:t>Poly haven – </a:t>
            </a:r>
            <a:r>
              <a:rPr lang="en-US" b="1">
                <a:solidFill>
                  <a:schemeClr val="accent1"/>
                </a:solidFill>
              </a:rPr>
              <a:t>700 </a:t>
            </a:r>
            <a:r>
              <a:rPr lang="en-US" b="1"/>
              <a:t>scenes</a:t>
            </a:r>
          </a:p>
        </p:txBody>
      </p:sp>
      <p:sp>
        <p:nvSpPr>
          <p:cNvPr id="37" name="TextBox 36">
            <a:extLst>
              <a:ext uri="{FF2B5EF4-FFF2-40B4-BE49-F238E27FC236}">
                <a16:creationId xmlns:a16="http://schemas.microsoft.com/office/drawing/2014/main" id="{DC228D77-170D-894F-5C94-2BB682C7BA96}"/>
              </a:ext>
            </a:extLst>
          </p:cNvPr>
          <p:cNvSpPr txBox="1"/>
          <p:nvPr/>
        </p:nvSpPr>
        <p:spPr>
          <a:xfrm>
            <a:off x="-1336" y="6129421"/>
            <a:ext cx="1060383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Laval indoor </a:t>
            </a:r>
            <a:r>
              <a:rPr lang="en-US" sz="1400">
                <a:solidFill>
                  <a:schemeClr val="tx1">
                    <a:lumMod val="50000"/>
                    <a:lumOff val="50000"/>
                  </a:schemeClr>
                </a:solidFill>
                <a:latin typeface="Aptos"/>
              </a:rPr>
              <a:t> Gardner, M et al. </a:t>
            </a:r>
            <a:r>
              <a:rPr lang="en-US" sz="1400" i="1">
                <a:solidFill>
                  <a:schemeClr val="tx1">
                    <a:lumMod val="50000"/>
                    <a:lumOff val="50000"/>
                  </a:schemeClr>
                </a:solidFill>
                <a:latin typeface="Aptos"/>
              </a:rPr>
              <a:t>Learning to Predict Indoor Illumination from a Single Image</a:t>
            </a:r>
            <a:r>
              <a:rPr lang="en-US" sz="1400">
                <a:solidFill>
                  <a:schemeClr val="tx1">
                    <a:lumMod val="50000"/>
                    <a:lumOff val="50000"/>
                  </a:schemeClr>
                </a:solidFill>
                <a:latin typeface="Aptos"/>
              </a:rPr>
              <a:t>. SIGGRAPH ASIA 2017</a:t>
            </a:r>
            <a:br>
              <a:rPr lang="en-US" sz="1400">
                <a:solidFill>
                  <a:schemeClr val="tx1">
                    <a:lumMod val="50000"/>
                    <a:lumOff val="50000"/>
                  </a:schemeClr>
                </a:solidFill>
                <a:latin typeface="Aptos"/>
              </a:rPr>
            </a:br>
            <a:r>
              <a:rPr lang="en-US" sz="1400" b="1">
                <a:solidFill>
                  <a:schemeClr val="tx1">
                    <a:lumMod val="50000"/>
                    <a:lumOff val="50000"/>
                  </a:schemeClr>
                </a:solidFill>
                <a:latin typeface="Aptos"/>
              </a:rPr>
              <a:t>Laval outdoor   </a:t>
            </a:r>
            <a:r>
              <a:rPr lang="en-US" sz="1400">
                <a:solidFill>
                  <a:schemeClr val="tx1">
                    <a:lumMod val="50000"/>
                    <a:lumOff val="50000"/>
                  </a:schemeClr>
                </a:solidFill>
                <a:latin typeface="Aptos"/>
                <a:ea typeface="+mn-lt"/>
                <a:cs typeface="+mn-lt"/>
              </a:rPr>
              <a:t>Hold-Geoffroy et al. </a:t>
            </a:r>
            <a:r>
              <a:rPr lang="en-US" sz="1400" i="1">
                <a:solidFill>
                  <a:schemeClr val="tx1">
                    <a:lumMod val="50000"/>
                    <a:lumOff val="50000"/>
                  </a:schemeClr>
                </a:solidFill>
                <a:latin typeface="Aptos"/>
                <a:ea typeface="+mn-lt"/>
                <a:cs typeface="+mn-lt"/>
              </a:rPr>
              <a:t>Deep Sky Modeling for Single Image Outdoor Lighting Estimation</a:t>
            </a:r>
            <a:r>
              <a:rPr lang="en-US" sz="1400">
                <a:solidFill>
                  <a:schemeClr val="tx1">
                    <a:lumMod val="50000"/>
                    <a:lumOff val="50000"/>
                  </a:schemeClr>
                </a:solidFill>
                <a:latin typeface="Aptos"/>
                <a:ea typeface="+mn-lt"/>
                <a:cs typeface="+mn-lt"/>
              </a:rPr>
              <a:t>. CVPR 2019</a:t>
            </a:r>
            <a:br>
              <a:rPr lang="en-US" sz="1400">
                <a:solidFill>
                  <a:schemeClr val="tx1">
                    <a:lumMod val="50000"/>
                    <a:lumOff val="50000"/>
                  </a:schemeClr>
                </a:solidFill>
                <a:latin typeface="Aptos"/>
                <a:ea typeface="+mn-lt"/>
                <a:cs typeface="+mn-lt"/>
              </a:rPr>
            </a:br>
            <a:r>
              <a:rPr lang="en-US" sz="1400" b="1">
                <a:solidFill>
                  <a:schemeClr val="tx1">
                    <a:lumMod val="50000"/>
                    <a:lumOff val="50000"/>
                  </a:schemeClr>
                </a:solidFill>
                <a:latin typeface="Aptos"/>
              </a:rPr>
              <a:t>Poly haven </a:t>
            </a:r>
            <a:r>
              <a:rPr lang="en-US" sz="1400">
                <a:solidFill>
                  <a:schemeClr val="tx1">
                    <a:lumMod val="50000"/>
                    <a:lumOff val="50000"/>
                  </a:schemeClr>
                </a:solidFill>
                <a:latin typeface="Aptos"/>
              </a:rPr>
              <a:t>    </a:t>
            </a:r>
            <a:r>
              <a:rPr lang="en-US" sz="1400" i="1" err="1">
                <a:solidFill>
                  <a:schemeClr val="tx1">
                    <a:lumMod val="50000"/>
                    <a:lumOff val="50000"/>
                  </a:schemeClr>
                </a:solidFill>
                <a:latin typeface="Aptos"/>
              </a:rPr>
              <a:t>polyhaven.com</a:t>
            </a:r>
            <a:endParaRPr lang="en-US" sz="1400" i="1">
              <a:solidFill>
                <a:schemeClr val="tx1">
                  <a:lumMod val="50000"/>
                  <a:lumOff val="50000"/>
                </a:schemeClr>
              </a:solidFill>
              <a:latin typeface="Aptos"/>
            </a:endParaRPr>
          </a:p>
        </p:txBody>
      </p:sp>
      <p:sp>
        <p:nvSpPr>
          <p:cNvPr id="12" name="Rectangle 11">
            <a:extLst>
              <a:ext uri="{FF2B5EF4-FFF2-40B4-BE49-F238E27FC236}">
                <a16:creationId xmlns:a16="http://schemas.microsoft.com/office/drawing/2014/main" id="{CB79979C-1278-6D90-8A70-CB37E56C7A74}"/>
              </a:ext>
            </a:extLst>
          </p:cNvPr>
          <p:cNvSpPr/>
          <p:nvPr/>
        </p:nvSpPr>
        <p:spPr>
          <a:xfrm>
            <a:off x="8145045" y="1962150"/>
            <a:ext cx="3865406" cy="3261262"/>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solidFill>
                <a:srgbClr val="4775E7"/>
              </a:solidFill>
            </a:endParaRPr>
          </a:p>
        </p:txBody>
      </p:sp>
    </p:spTree>
    <p:extLst>
      <p:ext uri="{BB962C8B-B14F-4D97-AF65-F5344CB8AC3E}">
        <p14:creationId xmlns:p14="http://schemas.microsoft.com/office/powerpoint/2010/main" val="3843529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AC21D5-F7F8-5306-BB69-F5E8C94B01D1}"/>
              </a:ext>
            </a:extLst>
          </p:cNvPr>
          <p:cNvSpPr>
            <a:spLocks noGrp="1"/>
          </p:cNvSpPr>
          <p:nvPr>
            <p:ph type="sldNum" sz="quarter" idx="12"/>
          </p:nvPr>
        </p:nvSpPr>
        <p:spPr/>
        <p:txBody>
          <a:bodyPr/>
          <a:lstStyle/>
          <a:p>
            <a:fld id="{E394BC53-F50D-41DF-BD71-678A190C5E2B}" type="slidenum">
              <a:rPr lang="en-US" smtClean="0"/>
              <a:t>21</a:t>
            </a:fld>
            <a:endParaRPr lang="en-US"/>
          </a:p>
        </p:txBody>
      </p:sp>
      <p:sp>
        <p:nvSpPr>
          <p:cNvPr id="3" name="Title 2">
            <a:extLst>
              <a:ext uri="{FF2B5EF4-FFF2-40B4-BE49-F238E27FC236}">
                <a16:creationId xmlns:a16="http://schemas.microsoft.com/office/drawing/2014/main" id="{5212F330-CDA3-C0F2-B65F-9CA63AE0A63A}"/>
              </a:ext>
            </a:extLst>
          </p:cNvPr>
          <p:cNvSpPr>
            <a:spLocks noGrp="1"/>
          </p:cNvSpPr>
          <p:nvPr>
            <p:ph type="title"/>
          </p:nvPr>
        </p:nvSpPr>
        <p:spPr/>
        <p:txBody>
          <a:bodyPr>
            <a:normAutofit fontScale="90000"/>
          </a:bodyPr>
          <a:lstStyle/>
          <a:p>
            <a:r>
              <a:rPr lang="en-TH"/>
              <a:t>Goal </a:t>
            </a:r>
            <a:r>
              <a:rPr lang="en-GB"/>
              <a:t>– Estimate lighting from </a:t>
            </a:r>
            <a:r>
              <a:rPr lang="en-TH"/>
              <a:t>any kind of image</a:t>
            </a:r>
          </a:p>
        </p:txBody>
      </p:sp>
      <p:pic>
        <p:nvPicPr>
          <p:cNvPr id="8" name="Picture 7" descr="A close up of an eye&#10;&#10;Description automatically generated">
            <a:extLst>
              <a:ext uri="{FF2B5EF4-FFF2-40B4-BE49-F238E27FC236}">
                <a16:creationId xmlns:a16="http://schemas.microsoft.com/office/drawing/2014/main" id="{3B617357-A3FF-CF0D-A0FC-439A302727FA}"/>
              </a:ext>
            </a:extLst>
          </p:cNvPr>
          <p:cNvPicPr>
            <a:picLocks noChangeAspect="1"/>
          </p:cNvPicPr>
          <p:nvPr/>
        </p:nvPicPr>
        <p:blipFill>
          <a:blip r:embed="rId3"/>
          <a:stretch>
            <a:fillRect/>
          </a:stretch>
        </p:blipFill>
        <p:spPr>
          <a:xfrm>
            <a:off x="1931615" y="1336994"/>
            <a:ext cx="3567449" cy="2378254"/>
          </a:xfrm>
          <a:prstGeom prst="rect">
            <a:avLst/>
          </a:prstGeom>
        </p:spPr>
      </p:pic>
      <p:pic>
        <p:nvPicPr>
          <p:cNvPr id="18" name="Picture 17" descr="A person reading a book at a desk&#10;&#10;Description automatically generated">
            <a:extLst>
              <a:ext uri="{FF2B5EF4-FFF2-40B4-BE49-F238E27FC236}">
                <a16:creationId xmlns:a16="http://schemas.microsoft.com/office/drawing/2014/main" id="{E4206BDD-7E89-2A30-06A3-C8BA5572B317}"/>
              </a:ext>
            </a:extLst>
          </p:cNvPr>
          <p:cNvPicPr>
            <a:picLocks noChangeAspect="1"/>
          </p:cNvPicPr>
          <p:nvPr/>
        </p:nvPicPr>
        <p:blipFill rotWithShape="1">
          <a:blip r:embed="rId4"/>
          <a:srcRect t="13553"/>
          <a:stretch/>
        </p:blipFill>
        <p:spPr>
          <a:xfrm>
            <a:off x="1917947" y="4183728"/>
            <a:ext cx="3581117" cy="2392115"/>
          </a:xfrm>
          <a:prstGeom prst="rect">
            <a:avLst/>
          </a:prstGeom>
        </p:spPr>
      </p:pic>
      <p:sp>
        <p:nvSpPr>
          <p:cNvPr id="20" name="TextBox 19">
            <a:extLst>
              <a:ext uri="{FF2B5EF4-FFF2-40B4-BE49-F238E27FC236}">
                <a16:creationId xmlns:a16="http://schemas.microsoft.com/office/drawing/2014/main" id="{001B6119-0A62-7203-574F-8D4118AFF4A2}"/>
              </a:ext>
            </a:extLst>
          </p:cNvPr>
          <p:cNvSpPr txBox="1"/>
          <p:nvPr/>
        </p:nvSpPr>
        <p:spPr>
          <a:xfrm>
            <a:off x="7112362" y="379327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Monochrome</a:t>
            </a:r>
            <a:endParaRPr lang="en-US" sz="2400"/>
          </a:p>
        </p:txBody>
      </p:sp>
      <p:sp>
        <p:nvSpPr>
          <p:cNvPr id="21" name="TextBox 20">
            <a:extLst>
              <a:ext uri="{FF2B5EF4-FFF2-40B4-BE49-F238E27FC236}">
                <a16:creationId xmlns:a16="http://schemas.microsoft.com/office/drawing/2014/main" id="{F7019561-70E2-F8C9-DE33-9B0E1EB54BE9}"/>
              </a:ext>
            </a:extLst>
          </p:cNvPr>
          <p:cNvSpPr txBox="1"/>
          <p:nvPr/>
        </p:nvSpPr>
        <p:spPr>
          <a:xfrm>
            <a:off x="2372076" y="93157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Macro shot</a:t>
            </a:r>
            <a:endParaRPr lang="en-US" sz="2400"/>
          </a:p>
        </p:txBody>
      </p:sp>
      <p:sp>
        <p:nvSpPr>
          <p:cNvPr id="22" name="TextBox 21">
            <a:extLst>
              <a:ext uri="{FF2B5EF4-FFF2-40B4-BE49-F238E27FC236}">
                <a16:creationId xmlns:a16="http://schemas.microsoft.com/office/drawing/2014/main" id="{E599AFAB-F61A-EB54-0F96-09E4CB70901A}"/>
              </a:ext>
            </a:extLst>
          </p:cNvPr>
          <p:cNvSpPr txBox="1"/>
          <p:nvPr/>
        </p:nvSpPr>
        <p:spPr>
          <a:xfrm>
            <a:off x="2343739" y="3778576"/>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Painting</a:t>
            </a:r>
            <a:endParaRPr lang="en-US"/>
          </a:p>
        </p:txBody>
      </p:sp>
      <p:pic>
        <p:nvPicPr>
          <p:cNvPr id="5" name="Picture 4" descr="A brick wall with a plant and candles&#10;&#10;Description automatically generated">
            <a:extLst>
              <a:ext uri="{FF2B5EF4-FFF2-40B4-BE49-F238E27FC236}">
                <a16:creationId xmlns:a16="http://schemas.microsoft.com/office/drawing/2014/main" id="{BC3A938F-FBC9-206D-D57B-1394D460608D}"/>
              </a:ext>
            </a:extLst>
          </p:cNvPr>
          <p:cNvPicPr>
            <a:picLocks noChangeAspect="1"/>
          </p:cNvPicPr>
          <p:nvPr/>
        </p:nvPicPr>
        <p:blipFill>
          <a:blip r:embed="rId5"/>
          <a:stretch>
            <a:fillRect/>
          </a:stretch>
        </p:blipFill>
        <p:spPr>
          <a:xfrm>
            <a:off x="6692938" y="4199605"/>
            <a:ext cx="3557348" cy="2376238"/>
          </a:xfrm>
          <a:prstGeom prst="rect">
            <a:avLst/>
          </a:prstGeom>
        </p:spPr>
      </p:pic>
      <p:sp>
        <p:nvSpPr>
          <p:cNvPr id="23" name="TextBox 22">
            <a:extLst>
              <a:ext uri="{FF2B5EF4-FFF2-40B4-BE49-F238E27FC236}">
                <a16:creationId xmlns:a16="http://schemas.microsoft.com/office/drawing/2014/main" id="{802B6400-3458-3E5B-F0E2-F3F422481577}"/>
              </a:ext>
            </a:extLst>
          </p:cNvPr>
          <p:cNvSpPr txBox="1"/>
          <p:nvPr/>
        </p:nvSpPr>
        <p:spPr>
          <a:xfrm>
            <a:off x="7105063" y="93247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Bird's eye view</a:t>
            </a:r>
            <a:endParaRPr lang="en-US"/>
          </a:p>
        </p:txBody>
      </p:sp>
      <p:pic>
        <p:nvPicPr>
          <p:cNvPr id="6" name="Picture 5" descr="A group of people crossing a street&#10;&#10;Description automatically generated">
            <a:extLst>
              <a:ext uri="{FF2B5EF4-FFF2-40B4-BE49-F238E27FC236}">
                <a16:creationId xmlns:a16="http://schemas.microsoft.com/office/drawing/2014/main" id="{A654B2E1-3BE8-58EB-0890-CA938B570418}"/>
              </a:ext>
            </a:extLst>
          </p:cNvPr>
          <p:cNvPicPr>
            <a:picLocks noChangeAspect="1"/>
          </p:cNvPicPr>
          <p:nvPr/>
        </p:nvPicPr>
        <p:blipFill rotWithShape="1">
          <a:blip r:embed="rId6"/>
          <a:srcRect t="7181" r="417" b="4148"/>
          <a:stretch/>
        </p:blipFill>
        <p:spPr>
          <a:xfrm>
            <a:off x="6692938" y="1336994"/>
            <a:ext cx="3581117" cy="2407993"/>
          </a:xfrm>
          <a:prstGeom prst="rect">
            <a:avLst/>
          </a:prstGeom>
        </p:spPr>
      </p:pic>
    </p:spTree>
    <p:extLst>
      <p:ext uri="{BB962C8B-B14F-4D97-AF65-F5344CB8AC3E}">
        <p14:creationId xmlns:p14="http://schemas.microsoft.com/office/powerpoint/2010/main" val="1066092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Flowchart: Manual Operation 11">
            <a:extLst>
              <a:ext uri="{FF2B5EF4-FFF2-40B4-BE49-F238E27FC236}">
                <a16:creationId xmlns:a16="http://schemas.microsoft.com/office/drawing/2014/main" id="{B405C29D-ECB5-693D-6D17-2AADABB7EFBF}"/>
              </a:ext>
            </a:extLst>
          </p:cNvPr>
          <p:cNvSpPr/>
          <p:nvPr/>
        </p:nvSpPr>
        <p:spPr>
          <a:xfrm rot="16200000">
            <a:off x="5966461" y="2008321"/>
            <a:ext cx="1554418" cy="1041459"/>
          </a:xfrm>
          <a:prstGeom prst="flowChartManualOperation">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a:ea typeface="Helvetica Neue Medium" panose="02000503000000020004" pitchFamily="2" charset="0"/>
              <a:cs typeface="Helvetica Neue Medium" panose="02000503000000020004" pitchFamily="2" charset="0"/>
            </a:endParaRPr>
          </a:p>
        </p:txBody>
      </p:sp>
      <p:sp>
        <p:nvSpPr>
          <p:cNvPr id="40" name="Flowchart: Manual Operation 12">
            <a:extLst>
              <a:ext uri="{FF2B5EF4-FFF2-40B4-BE49-F238E27FC236}">
                <a16:creationId xmlns:a16="http://schemas.microsoft.com/office/drawing/2014/main" id="{B6EC042E-B324-72F9-53D4-7B5298B399B7}"/>
              </a:ext>
            </a:extLst>
          </p:cNvPr>
          <p:cNvSpPr/>
          <p:nvPr/>
        </p:nvSpPr>
        <p:spPr>
          <a:xfrm rot="5400000">
            <a:off x="7007920" y="2008326"/>
            <a:ext cx="1554418" cy="1041459"/>
          </a:xfrm>
          <a:prstGeom prst="flowChartManualOperation">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a:ea typeface="Helvetica Neue Medium" panose="02000503000000020004" pitchFamily="2" charset="0"/>
              <a:cs typeface="Helvetica Neue Medium" panose="02000503000000020004" pitchFamily="2" charset="0"/>
            </a:endParaRPr>
          </a:p>
        </p:txBody>
      </p:sp>
      <p:sp>
        <p:nvSpPr>
          <p:cNvPr id="41" name="TextBox 40">
            <a:extLst>
              <a:ext uri="{FF2B5EF4-FFF2-40B4-BE49-F238E27FC236}">
                <a16:creationId xmlns:a16="http://schemas.microsoft.com/office/drawing/2014/main" id="{31FA81D6-702B-1809-E2ED-1F76EFDC5DF8}"/>
              </a:ext>
            </a:extLst>
          </p:cNvPr>
          <p:cNvSpPr txBox="1"/>
          <p:nvPr/>
        </p:nvSpPr>
        <p:spPr>
          <a:xfrm>
            <a:off x="5431339" y="849126"/>
            <a:ext cx="3676373" cy="584775"/>
          </a:xfrm>
          <a:prstGeom prst="rect">
            <a:avLst/>
          </a:prstGeom>
          <a:noFill/>
        </p:spPr>
        <p:txBody>
          <a:bodyPr wrap="square" rtlCol="0">
            <a:spAutoFit/>
          </a:bodyPr>
          <a:lstStyle/>
          <a:p>
            <a:pPr algn="ctr"/>
            <a:r>
              <a:rPr lang="en-US" sz="1600">
                <a:solidFill>
                  <a:srgbClr val="C00000"/>
                </a:solidFill>
                <a:latin typeface="Consolas"/>
              </a:rPr>
              <a:t>“a perfect mirrored reflective chrome ball sphere”</a:t>
            </a:r>
          </a:p>
        </p:txBody>
      </p:sp>
      <p:sp>
        <p:nvSpPr>
          <p:cNvPr id="43" name="TextBox 42">
            <a:extLst>
              <a:ext uri="{FF2B5EF4-FFF2-40B4-BE49-F238E27FC236}">
                <a16:creationId xmlns:a16="http://schemas.microsoft.com/office/drawing/2014/main" id="{03F7FCC6-DFED-781B-F7CF-F4EE59D24CF8}"/>
              </a:ext>
            </a:extLst>
          </p:cNvPr>
          <p:cNvSpPr txBox="1"/>
          <p:nvPr/>
        </p:nvSpPr>
        <p:spPr>
          <a:xfrm>
            <a:off x="3355692" y="2850709"/>
            <a:ext cx="1858201" cy="369332"/>
          </a:xfrm>
          <a:prstGeom prst="rect">
            <a:avLst/>
          </a:prstGeom>
          <a:noFill/>
        </p:spPr>
        <p:txBody>
          <a:bodyPr wrap="none" rtlCol="0">
            <a:spAutoFit/>
          </a:bodyPr>
          <a:lstStyle/>
          <a:p>
            <a:r>
              <a:rPr lang="en-US" b="1">
                <a:latin typeface="Aptos"/>
              </a:rPr>
              <a:t>Inpainting mask</a:t>
            </a:r>
          </a:p>
        </p:txBody>
      </p:sp>
      <p:sp>
        <p:nvSpPr>
          <p:cNvPr id="47" name="TextBox 46">
            <a:extLst>
              <a:ext uri="{FF2B5EF4-FFF2-40B4-BE49-F238E27FC236}">
                <a16:creationId xmlns:a16="http://schemas.microsoft.com/office/drawing/2014/main" id="{A544AAA2-6229-3AEF-BCEC-0CA53D1DD788}"/>
              </a:ext>
            </a:extLst>
          </p:cNvPr>
          <p:cNvSpPr txBox="1"/>
          <p:nvPr/>
        </p:nvSpPr>
        <p:spPr>
          <a:xfrm>
            <a:off x="1679254" y="1652474"/>
            <a:ext cx="1420966" cy="369332"/>
          </a:xfrm>
          <a:prstGeom prst="rect">
            <a:avLst/>
          </a:prstGeom>
          <a:noFill/>
        </p:spPr>
        <p:txBody>
          <a:bodyPr wrap="none" rtlCol="0">
            <a:spAutoFit/>
          </a:bodyPr>
          <a:lstStyle/>
          <a:p>
            <a:r>
              <a:rPr lang="en-US" b="1">
                <a:latin typeface="Aptos"/>
              </a:rPr>
              <a:t>Input image</a:t>
            </a:r>
          </a:p>
        </p:txBody>
      </p:sp>
      <p:pic>
        <p:nvPicPr>
          <p:cNvPr id="52" name="Picture 51">
            <a:extLst>
              <a:ext uri="{FF2B5EF4-FFF2-40B4-BE49-F238E27FC236}">
                <a16:creationId xmlns:a16="http://schemas.microsoft.com/office/drawing/2014/main" id="{C76EE80B-DB23-6BF4-5570-CC49F3B32D48}"/>
              </a:ext>
            </a:extLst>
          </p:cNvPr>
          <p:cNvPicPr>
            <a:picLocks noChangeAspect="1"/>
          </p:cNvPicPr>
          <p:nvPr/>
        </p:nvPicPr>
        <p:blipFill rotWithShape="1">
          <a:blip r:embed="rId3"/>
          <a:srcRect l="14169" r="14169"/>
          <a:stretch/>
        </p:blipFill>
        <p:spPr>
          <a:xfrm>
            <a:off x="9010590" y="1986854"/>
            <a:ext cx="1241148" cy="1084392"/>
          </a:xfrm>
          <a:prstGeom prst="rect">
            <a:avLst/>
          </a:prstGeom>
        </p:spPr>
      </p:pic>
      <p:pic>
        <p:nvPicPr>
          <p:cNvPr id="53" name="Picture 52">
            <a:extLst>
              <a:ext uri="{FF2B5EF4-FFF2-40B4-BE49-F238E27FC236}">
                <a16:creationId xmlns:a16="http://schemas.microsoft.com/office/drawing/2014/main" id="{56DEFEBC-6432-56FE-CD5F-D5E5AA41418E}"/>
              </a:ext>
            </a:extLst>
          </p:cNvPr>
          <p:cNvPicPr>
            <a:picLocks noChangeAspect="1"/>
          </p:cNvPicPr>
          <p:nvPr/>
        </p:nvPicPr>
        <p:blipFill rotWithShape="1">
          <a:blip r:embed="rId4"/>
          <a:srcRect l="14015" r="14015"/>
          <a:stretch/>
        </p:blipFill>
        <p:spPr>
          <a:xfrm>
            <a:off x="1748659" y="2013876"/>
            <a:ext cx="1246501" cy="1084408"/>
          </a:xfrm>
          <a:prstGeom prst="rect">
            <a:avLst/>
          </a:prstGeom>
        </p:spPr>
      </p:pic>
      <p:cxnSp>
        <p:nvCxnSpPr>
          <p:cNvPr id="55" name="Straight Arrow Connector 54">
            <a:extLst>
              <a:ext uri="{FF2B5EF4-FFF2-40B4-BE49-F238E27FC236}">
                <a16:creationId xmlns:a16="http://schemas.microsoft.com/office/drawing/2014/main" id="{EB1B0C92-15D2-308B-3D80-FBA0598972FA}"/>
              </a:ext>
            </a:extLst>
          </p:cNvPr>
          <p:cNvCxnSpPr>
            <a:cxnSpLocks/>
          </p:cNvCxnSpPr>
          <p:nvPr/>
        </p:nvCxnSpPr>
        <p:spPr>
          <a:xfrm flipV="1">
            <a:off x="6490799" y="3429000"/>
            <a:ext cx="0" cy="11874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CD27A81E-53F3-68B3-B4AE-5FF866211884}"/>
              </a:ext>
            </a:extLst>
          </p:cNvPr>
          <p:cNvCxnSpPr>
            <a:cxnSpLocks/>
          </p:cNvCxnSpPr>
          <p:nvPr/>
        </p:nvCxnSpPr>
        <p:spPr>
          <a:xfrm flipV="1">
            <a:off x="6738604" y="3429000"/>
            <a:ext cx="0" cy="11978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2819BDA4-A035-5EDF-554B-269AE6387141}"/>
              </a:ext>
            </a:extLst>
          </p:cNvPr>
          <p:cNvCxnSpPr>
            <a:cxnSpLocks/>
          </p:cNvCxnSpPr>
          <p:nvPr/>
        </p:nvCxnSpPr>
        <p:spPr>
          <a:xfrm flipV="1">
            <a:off x="6999362" y="3429000"/>
            <a:ext cx="0" cy="11874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58" name="Flowchart: Manual Operation 13">
            <a:extLst>
              <a:ext uri="{FF2B5EF4-FFF2-40B4-BE49-F238E27FC236}">
                <a16:creationId xmlns:a16="http://schemas.microsoft.com/office/drawing/2014/main" id="{09BFF6C7-35E1-A94F-FBDC-18641B42D420}"/>
              </a:ext>
            </a:extLst>
          </p:cNvPr>
          <p:cNvSpPr/>
          <p:nvPr/>
        </p:nvSpPr>
        <p:spPr>
          <a:xfrm rot="16200000">
            <a:off x="5907587" y="4940485"/>
            <a:ext cx="1668719" cy="1041459"/>
          </a:xfrm>
          <a:prstGeom prst="flowChartManualOperation">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a:ea typeface="Helvetica Neue Medium" panose="02000503000000020004" pitchFamily="2" charset="0"/>
              <a:cs typeface="Helvetica Neue Medium" panose="02000503000000020004" pitchFamily="2" charset="0"/>
            </a:endParaRPr>
          </a:p>
        </p:txBody>
      </p:sp>
      <p:sp>
        <p:nvSpPr>
          <p:cNvPr id="59" name="TextBox 58">
            <a:extLst>
              <a:ext uri="{FF2B5EF4-FFF2-40B4-BE49-F238E27FC236}">
                <a16:creationId xmlns:a16="http://schemas.microsoft.com/office/drawing/2014/main" id="{E250E16F-59D2-BE1F-6FBE-58839451B929}"/>
              </a:ext>
            </a:extLst>
          </p:cNvPr>
          <p:cNvSpPr txBox="1"/>
          <p:nvPr/>
        </p:nvSpPr>
        <p:spPr>
          <a:xfrm rot="16200000">
            <a:off x="5941591" y="5170790"/>
            <a:ext cx="1225912" cy="584775"/>
          </a:xfrm>
          <a:prstGeom prst="rect">
            <a:avLst/>
          </a:prstGeom>
          <a:solidFill>
            <a:schemeClr val="bg1">
              <a:alpha val="80000"/>
            </a:schemeClr>
          </a:solidFill>
        </p:spPr>
        <p:txBody>
          <a:bodyPr wrap="none" rtlCol="0">
            <a:spAutoFit/>
          </a:bodyPr>
          <a:lstStyle/>
          <a:p>
            <a:pPr algn="ctr"/>
            <a:r>
              <a:rPr lang="en-US" sz="1600" b="1">
                <a:latin typeface="Aptos"/>
                <a:ea typeface="Helvetica Neue Medium" panose="02000503000000020004" pitchFamily="2" charset="0"/>
                <a:cs typeface="Helvetica Neue Medium" panose="02000503000000020004" pitchFamily="2" charset="0"/>
              </a:rPr>
              <a:t>ControlNet</a:t>
            </a:r>
          </a:p>
          <a:p>
            <a:pPr algn="ctr"/>
            <a:r>
              <a:rPr lang="en-US" sz="1600" b="1">
                <a:latin typeface="Aptos"/>
                <a:ea typeface="Helvetica Neue Medium" panose="02000503000000020004" pitchFamily="2" charset="0"/>
                <a:cs typeface="Helvetica Neue Medium" panose="02000503000000020004" pitchFamily="2" charset="0"/>
              </a:rPr>
              <a:t>(Depth)</a:t>
            </a:r>
          </a:p>
        </p:txBody>
      </p:sp>
      <p:sp>
        <p:nvSpPr>
          <p:cNvPr id="60" name="TextBox 59">
            <a:extLst>
              <a:ext uri="{FF2B5EF4-FFF2-40B4-BE49-F238E27FC236}">
                <a16:creationId xmlns:a16="http://schemas.microsoft.com/office/drawing/2014/main" id="{8F6EFB5C-27CA-BDA5-52E8-395C1B1E3A44}"/>
              </a:ext>
            </a:extLst>
          </p:cNvPr>
          <p:cNvSpPr txBox="1"/>
          <p:nvPr/>
        </p:nvSpPr>
        <p:spPr>
          <a:xfrm>
            <a:off x="6319781" y="2253631"/>
            <a:ext cx="1916644" cy="584775"/>
          </a:xfrm>
          <a:prstGeom prst="rect">
            <a:avLst/>
          </a:prstGeom>
          <a:solidFill>
            <a:schemeClr val="bg1">
              <a:alpha val="80000"/>
            </a:schemeClr>
          </a:solidFill>
        </p:spPr>
        <p:txBody>
          <a:bodyPr wrap="square" rtlCol="0">
            <a:spAutoFit/>
          </a:bodyPr>
          <a:lstStyle/>
          <a:p>
            <a:pPr algn="ctr"/>
            <a:r>
              <a:rPr lang="en-US" sz="1600" b="1">
                <a:latin typeface="Aptos"/>
                <a:ea typeface="Helvetica Neue Medium" panose="02000503000000020004" pitchFamily="2" charset="0"/>
                <a:cs typeface="Helvetica Neue Medium" panose="02000503000000020004" pitchFamily="2" charset="0"/>
              </a:rPr>
              <a:t>Stable Diffusion XL</a:t>
            </a:r>
          </a:p>
        </p:txBody>
      </p:sp>
      <p:pic>
        <p:nvPicPr>
          <p:cNvPr id="65" name="Picture 64">
            <a:extLst>
              <a:ext uri="{FF2B5EF4-FFF2-40B4-BE49-F238E27FC236}">
                <a16:creationId xmlns:a16="http://schemas.microsoft.com/office/drawing/2014/main" id="{B6E266AE-A19B-120A-D70A-F51E4876EDE5}"/>
              </a:ext>
            </a:extLst>
          </p:cNvPr>
          <p:cNvPicPr>
            <a:picLocks noChangeAspect="1"/>
          </p:cNvPicPr>
          <p:nvPr/>
        </p:nvPicPr>
        <p:blipFill rotWithShape="1">
          <a:blip r:embed="rId5"/>
          <a:srcRect l="9653" t="19019" r="9653" b="19239"/>
          <a:stretch/>
        </p:blipFill>
        <p:spPr>
          <a:xfrm>
            <a:off x="3574913" y="4978058"/>
            <a:ext cx="1404398" cy="1074794"/>
          </a:xfrm>
          <a:prstGeom prst="rect">
            <a:avLst/>
          </a:prstGeom>
        </p:spPr>
      </p:pic>
      <p:sp>
        <p:nvSpPr>
          <p:cNvPr id="70" name="Rectangle 69">
            <a:extLst>
              <a:ext uri="{FF2B5EF4-FFF2-40B4-BE49-F238E27FC236}">
                <a16:creationId xmlns:a16="http://schemas.microsoft.com/office/drawing/2014/main" id="{833AFF6F-E1CF-5151-7874-4128C050ADB4}"/>
              </a:ext>
            </a:extLst>
          </p:cNvPr>
          <p:cNvSpPr/>
          <p:nvPr/>
        </p:nvSpPr>
        <p:spPr>
          <a:xfrm>
            <a:off x="1381010" y="3721652"/>
            <a:ext cx="1978208" cy="629883"/>
          </a:xfrm>
          <a:prstGeom prst="rect">
            <a:avLst/>
          </a:prstGeom>
          <a:solidFill>
            <a:schemeClr val="accent3">
              <a:lumMod val="60000"/>
              <a:lumOff val="40000"/>
            </a:schemeClr>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sz="1800" b="1">
                <a:solidFill>
                  <a:schemeClr val="tx1"/>
                </a:solidFill>
                <a:latin typeface="Aptos"/>
                <a:ea typeface="Helvetica Neue Medium" panose="02000503000000020004" pitchFamily="2" charset="0"/>
                <a:cs typeface="Helvetica Neue Medium" panose="02000503000000020004" pitchFamily="2" charset="0"/>
              </a:rPr>
              <a:t>Depth Estimator</a:t>
            </a:r>
          </a:p>
          <a:p>
            <a:pPr algn="ctr"/>
            <a:r>
              <a:rPr lang="en-US" sz="1800" b="1">
                <a:solidFill>
                  <a:schemeClr val="tx1"/>
                </a:solidFill>
                <a:latin typeface="Aptos"/>
                <a:ea typeface="Helvetica Neue Medium" panose="02000503000000020004" pitchFamily="2" charset="0"/>
                <a:cs typeface="Helvetica Neue Medium" panose="02000503000000020004" pitchFamily="2" charset="0"/>
              </a:rPr>
              <a:t>(</a:t>
            </a:r>
            <a:r>
              <a:rPr lang="en-US" sz="1800" b="1" err="1">
                <a:solidFill>
                  <a:schemeClr val="tx1"/>
                </a:solidFill>
                <a:latin typeface="Aptos"/>
                <a:ea typeface="Helvetica Neue Medium" panose="02000503000000020004" pitchFamily="2" charset="0"/>
                <a:cs typeface="Helvetica Neue Medium" panose="02000503000000020004" pitchFamily="2" charset="0"/>
              </a:rPr>
              <a:t>MiDaS</a:t>
            </a:r>
            <a:r>
              <a:rPr lang="en-US" sz="1800" b="1">
                <a:solidFill>
                  <a:schemeClr val="tx1"/>
                </a:solidFill>
                <a:latin typeface="Aptos"/>
                <a:ea typeface="Helvetica Neue Medium" panose="02000503000000020004" pitchFamily="2" charset="0"/>
                <a:cs typeface="Helvetica Neue Medium" panose="02000503000000020004" pitchFamily="2" charset="0"/>
              </a:rPr>
              <a:t>)</a:t>
            </a:r>
          </a:p>
        </p:txBody>
      </p:sp>
      <p:cxnSp>
        <p:nvCxnSpPr>
          <p:cNvPr id="74" name="Straight Arrow Connector 73">
            <a:extLst>
              <a:ext uri="{FF2B5EF4-FFF2-40B4-BE49-F238E27FC236}">
                <a16:creationId xmlns:a16="http://schemas.microsoft.com/office/drawing/2014/main" id="{F0404C65-1629-4802-1257-21E03956693A}"/>
              </a:ext>
            </a:extLst>
          </p:cNvPr>
          <p:cNvCxnSpPr>
            <a:cxnSpLocks/>
          </p:cNvCxnSpPr>
          <p:nvPr/>
        </p:nvCxnSpPr>
        <p:spPr>
          <a:xfrm>
            <a:off x="2370106" y="3182480"/>
            <a:ext cx="0" cy="486868"/>
          </a:xfrm>
          <a:prstGeom prst="straightConnector1">
            <a:avLst/>
          </a:prstGeom>
          <a:ln w="38100">
            <a:solidFill>
              <a:srgbClr val="8971E1"/>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E67877F-ED85-98F6-792A-216DE8376DB4}"/>
              </a:ext>
            </a:extLst>
          </p:cNvPr>
          <p:cNvSpPr txBox="1"/>
          <p:nvPr/>
        </p:nvSpPr>
        <p:spPr>
          <a:xfrm>
            <a:off x="0" y="6354550"/>
            <a:ext cx="1082418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latin typeface="Aptos"/>
              </a:rPr>
              <a:t>MiDaS</a:t>
            </a:r>
            <a:r>
              <a:rPr lang="en-US" sz="1400">
                <a:solidFill>
                  <a:schemeClr val="tx1">
                    <a:lumMod val="50000"/>
                    <a:lumOff val="50000"/>
                  </a:schemeClr>
                </a:solidFill>
                <a:latin typeface="Aptos"/>
              </a:rPr>
              <a:t>   </a:t>
            </a:r>
            <a:r>
              <a:rPr lang="en-US" sz="1400" err="1">
                <a:solidFill>
                  <a:schemeClr val="tx1">
                    <a:lumMod val="50000"/>
                    <a:lumOff val="50000"/>
                  </a:schemeClr>
                </a:solidFill>
                <a:latin typeface="Aptos"/>
              </a:rPr>
              <a:t>Ranftl</a:t>
            </a:r>
            <a:r>
              <a:rPr lang="en-US" sz="1400">
                <a:solidFill>
                  <a:schemeClr val="tx1">
                    <a:lumMod val="50000"/>
                    <a:lumOff val="50000"/>
                  </a:schemeClr>
                </a:solidFill>
                <a:latin typeface="Aptos"/>
              </a:rPr>
              <a:t> et al. Towards Robust Monocular Depth Estimation: Mixing Datasets for Zero-shot Cross-dataset Transfer. TPAMI 2022</a:t>
            </a:r>
          </a:p>
          <a:p>
            <a:r>
              <a:rPr lang="en-US" sz="1400" b="1">
                <a:solidFill>
                  <a:schemeClr val="tx1">
                    <a:lumMod val="50000"/>
                    <a:lumOff val="50000"/>
                  </a:schemeClr>
                </a:solidFill>
                <a:latin typeface="Aptos"/>
              </a:rPr>
              <a:t>ControlNet</a:t>
            </a:r>
            <a:r>
              <a:rPr lang="en-US" sz="1400">
                <a:solidFill>
                  <a:schemeClr val="tx1">
                    <a:lumMod val="50000"/>
                    <a:lumOff val="50000"/>
                  </a:schemeClr>
                </a:solidFill>
                <a:latin typeface="Aptos"/>
              </a:rPr>
              <a:t> Zhang et al. Adding Conditional Control to Text-to-Image Diffusion Models. ICCV 2023</a:t>
            </a:r>
          </a:p>
        </p:txBody>
      </p:sp>
      <p:cxnSp>
        <p:nvCxnSpPr>
          <p:cNvPr id="5" name="Straight Arrow Connector 4">
            <a:extLst>
              <a:ext uri="{FF2B5EF4-FFF2-40B4-BE49-F238E27FC236}">
                <a16:creationId xmlns:a16="http://schemas.microsoft.com/office/drawing/2014/main" id="{1B3CCB10-3868-A81E-5555-069CE4F85572}"/>
              </a:ext>
            </a:extLst>
          </p:cNvPr>
          <p:cNvCxnSpPr>
            <a:cxnSpLocks/>
          </p:cNvCxnSpPr>
          <p:nvPr/>
        </p:nvCxnSpPr>
        <p:spPr>
          <a:xfrm>
            <a:off x="5591175" y="2982770"/>
            <a:ext cx="504825" cy="0"/>
          </a:xfrm>
          <a:prstGeom prst="straightConnector1">
            <a:avLst/>
          </a:prstGeom>
          <a:ln w="38100">
            <a:solidFill>
              <a:srgbClr val="8971E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F81FDDB2-61EC-50CF-B5B3-E7D999F52B7E}"/>
              </a:ext>
            </a:extLst>
          </p:cNvPr>
          <p:cNvCxnSpPr>
            <a:cxnSpLocks/>
          </p:cNvCxnSpPr>
          <p:nvPr/>
        </p:nvCxnSpPr>
        <p:spPr>
          <a:xfrm>
            <a:off x="5124450" y="5511605"/>
            <a:ext cx="971550" cy="0"/>
          </a:xfrm>
          <a:prstGeom prst="straightConnector1">
            <a:avLst/>
          </a:prstGeom>
          <a:ln w="38100">
            <a:solidFill>
              <a:srgbClr val="8971E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62B0EB8-E974-4099-DBF0-C24F5D9C51EE}"/>
              </a:ext>
            </a:extLst>
          </p:cNvPr>
          <p:cNvCxnSpPr>
            <a:cxnSpLocks/>
          </p:cNvCxnSpPr>
          <p:nvPr/>
        </p:nvCxnSpPr>
        <p:spPr>
          <a:xfrm>
            <a:off x="5599451" y="2967860"/>
            <a:ext cx="0" cy="716084"/>
          </a:xfrm>
          <a:prstGeom prst="line">
            <a:avLst/>
          </a:prstGeom>
          <a:ln w="38100">
            <a:solidFill>
              <a:schemeClr val="accent5"/>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BC18E57C-7F84-F274-3745-E220A2B2E46C}"/>
              </a:ext>
            </a:extLst>
          </p:cNvPr>
          <p:cNvCxnSpPr>
            <a:cxnSpLocks/>
          </p:cNvCxnSpPr>
          <p:nvPr/>
        </p:nvCxnSpPr>
        <p:spPr>
          <a:xfrm flipH="1">
            <a:off x="5124450" y="3700614"/>
            <a:ext cx="487836" cy="0"/>
          </a:xfrm>
          <a:prstGeom prst="line">
            <a:avLst/>
          </a:prstGeom>
          <a:ln w="38100">
            <a:solidFill>
              <a:schemeClr val="accent5"/>
            </a:solidFill>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24285B7A-86DC-D015-7B58-7E369E3CB939}"/>
              </a:ext>
            </a:extLst>
          </p:cNvPr>
          <p:cNvCxnSpPr>
            <a:cxnSpLocks/>
          </p:cNvCxnSpPr>
          <p:nvPr/>
        </p:nvCxnSpPr>
        <p:spPr>
          <a:xfrm>
            <a:off x="2370106" y="4422508"/>
            <a:ext cx="0" cy="486868"/>
          </a:xfrm>
          <a:prstGeom prst="straightConnector1">
            <a:avLst/>
          </a:prstGeom>
          <a:ln w="38100">
            <a:solidFill>
              <a:srgbClr val="8971E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F514AD40-0B51-F224-5B59-E3BB9C05F587}"/>
              </a:ext>
            </a:extLst>
          </p:cNvPr>
          <p:cNvCxnSpPr>
            <a:cxnSpLocks/>
          </p:cNvCxnSpPr>
          <p:nvPr/>
        </p:nvCxnSpPr>
        <p:spPr>
          <a:xfrm>
            <a:off x="3029607" y="5518365"/>
            <a:ext cx="504825" cy="0"/>
          </a:xfrm>
          <a:prstGeom prst="straightConnector1">
            <a:avLst/>
          </a:prstGeom>
          <a:ln w="38100">
            <a:solidFill>
              <a:srgbClr val="8971E1"/>
            </a:solidFill>
            <a:tailEnd type="triangle"/>
          </a:ln>
        </p:spPr>
        <p:style>
          <a:lnRef idx="1">
            <a:schemeClr val="accent1"/>
          </a:lnRef>
          <a:fillRef idx="0">
            <a:schemeClr val="accent1"/>
          </a:fillRef>
          <a:effectRef idx="0">
            <a:schemeClr val="accent1"/>
          </a:effectRef>
          <a:fontRef idx="minor">
            <a:schemeClr val="tx1"/>
          </a:fontRef>
        </p:style>
      </p:cxnSp>
      <p:grpSp>
        <p:nvGrpSpPr>
          <p:cNvPr id="44" name="Group 43">
            <a:extLst>
              <a:ext uri="{FF2B5EF4-FFF2-40B4-BE49-F238E27FC236}">
                <a16:creationId xmlns:a16="http://schemas.microsoft.com/office/drawing/2014/main" id="{6F22AFE6-D00A-6732-DEAD-013F7E29E5F2}"/>
              </a:ext>
            </a:extLst>
          </p:cNvPr>
          <p:cNvGrpSpPr/>
          <p:nvPr/>
        </p:nvGrpSpPr>
        <p:grpSpPr>
          <a:xfrm>
            <a:off x="3582594" y="3209926"/>
            <a:ext cx="1404399" cy="1091481"/>
            <a:chOff x="1094182" y="-771402"/>
            <a:chExt cx="2741111" cy="2130356"/>
          </a:xfrm>
        </p:grpSpPr>
        <p:sp>
          <p:nvSpPr>
            <p:cNvPr id="45" name="Rectangle 44">
              <a:extLst>
                <a:ext uri="{FF2B5EF4-FFF2-40B4-BE49-F238E27FC236}">
                  <a16:creationId xmlns:a16="http://schemas.microsoft.com/office/drawing/2014/main" id="{90DD57B7-5200-978F-1631-98CEAFA1E337}"/>
                </a:ext>
              </a:extLst>
            </p:cNvPr>
            <p:cNvSpPr/>
            <p:nvPr/>
          </p:nvSpPr>
          <p:spPr>
            <a:xfrm>
              <a:off x="1094182" y="-771402"/>
              <a:ext cx="2741111" cy="2130356"/>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E4AB7AA1-7496-5E31-FB38-0B140D0875A4}"/>
                </a:ext>
              </a:extLst>
            </p:cNvPr>
            <p:cNvSpPr/>
            <p:nvPr/>
          </p:nvSpPr>
          <p:spPr>
            <a:xfrm>
              <a:off x="2053173" y="-142219"/>
              <a:ext cx="823132" cy="82313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26" name="Straight Arrow Connector 25">
            <a:extLst>
              <a:ext uri="{FF2B5EF4-FFF2-40B4-BE49-F238E27FC236}">
                <a16:creationId xmlns:a16="http://schemas.microsoft.com/office/drawing/2014/main" id="{8039A64F-1784-66D1-6DDA-21BB311A4E1D}"/>
              </a:ext>
            </a:extLst>
          </p:cNvPr>
          <p:cNvCxnSpPr>
            <a:cxnSpLocks/>
          </p:cNvCxnSpPr>
          <p:nvPr/>
        </p:nvCxnSpPr>
        <p:spPr>
          <a:xfrm>
            <a:off x="4280662" y="4383422"/>
            <a:ext cx="0" cy="486868"/>
          </a:xfrm>
          <a:prstGeom prst="straightConnector1">
            <a:avLst/>
          </a:prstGeom>
          <a:ln w="38100">
            <a:solidFill>
              <a:srgbClr val="8971E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F9E734F-B17E-FCCC-9A02-A9AE1FB7F4FF}"/>
              </a:ext>
            </a:extLst>
          </p:cNvPr>
          <p:cNvCxnSpPr>
            <a:cxnSpLocks/>
          </p:cNvCxnSpPr>
          <p:nvPr/>
        </p:nvCxnSpPr>
        <p:spPr>
          <a:xfrm>
            <a:off x="3105029" y="2529050"/>
            <a:ext cx="2990971" cy="0"/>
          </a:xfrm>
          <a:prstGeom prst="straightConnector1">
            <a:avLst/>
          </a:prstGeom>
          <a:ln w="38100">
            <a:solidFill>
              <a:srgbClr val="8971E1"/>
            </a:solidFill>
            <a:tailEnd type="triangle"/>
          </a:ln>
        </p:spPr>
        <p:style>
          <a:lnRef idx="1">
            <a:schemeClr val="accent1"/>
          </a:lnRef>
          <a:fillRef idx="0">
            <a:schemeClr val="accent1"/>
          </a:fillRef>
          <a:effectRef idx="0">
            <a:schemeClr val="accent1"/>
          </a:effectRef>
          <a:fontRef idx="minor">
            <a:schemeClr val="tx1"/>
          </a:fontRef>
        </p:style>
      </p:cxnSp>
      <p:pic>
        <p:nvPicPr>
          <p:cNvPr id="63" name="Picture 62" descr="A person standing in a foggy area&#10;&#10;Description automatically generated">
            <a:extLst>
              <a:ext uri="{FF2B5EF4-FFF2-40B4-BE49-F238E27FC236}">
                <a16:creationId xmlns:a16="http://schemas.microsoft.com/office/drawing/2014/main" id="{222BBA63-236F-89A0-5A73-7FDC48BE48A2}"/>
              </a:ext>
            </a:extLst>
          </p:cNvPr>
          <p:cNvPicPr>
            <a:picLocks noChangeAspect="1"/>
          </p:cNvPicPr>
          <p:nvPr/>
        </p:nvPicPr>
        <p:blipFill rotWithShape="1">
          <a:blip r:embed="rId6">
            <a:extLst>
              <a:ext uri="{28A0092B-C50C-407E-A947-70E740481C1C}">
                <a14:useLocalDpi xmlns:a14="http://schemas.microsoft.com/office/drawing/2010/main" val="0"/>
              </a:ext>
            </a:extLst>
          </a:blip>
          <a:srcRect l="11789" t="19279" r="9538" b="20187"/>
          <a:stretch/>
        </p:blipFill>
        <p:spPr>
          <a:xfrm>
            <a:off x="1726509" y="4971052"/>
            <a:ext cx="1246501" cy="1084020"/>
          </a:xfrm>
          <a:prstGeom prst="rect">
            <a:avLst/>
          </a:prstGeom>
        </p:spPr>
      </p:pic>
      <p:cxnSp>
        <p:nvCxnSpPr>
          <p:cNvPr id="61" name="Straight Arrow Connector 60">
            <a:extLst>
              <a:ext uri="{FF2B5EF4-FFF2-40B4-BE49-F238E27FC236}">
                <a16:creationId xmlns:a16="http://schemas.microsoft.com/office/drawing/2014/main" id="{0A288BF7-B71C-3960-535D-58A23E50AE21}"/>
              </a:ext>
            </a:extLst>
          </p:cNvPr>
          <p:cNvCxnSpPr>
            <a:cxnSpLocks/>
          </p:cNvCxnSpPr>
          <p:nvPr/>
        </p:nvCxnSpPr>
        <p:spPr>
          <a:xfrm>
            <a:off x="7278103" y="1484313"/>
            <a:ext cx="0" cy="486868"/>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71B41ED9-52AD-0AED-BF63-38AE1AA301D0}"/>
              </a:ext>
            </a:extLst>
          </p:cNvPr>
          <p:cNvCxnSpPr>
            <a:cxnSpLocks/>
          </p:cNvCxnSpPr>
          <p:nvPr/>
        </p:nvCxnSpPr>
        <p:spPr>
          <a:xfrm>
            <a:off x="8405812" y="2529480"/>
            <a:ext cx="504825" cy="0"/>
          </a:xfrm>
          <a:prstGeom prst="straightConnector1">
            <a:avLst/>
          </a:prstGeom>
          <a:ln w="38100">
            <a:solidFill>
              <a:srgbClr val="8971E1"/>
            </a:solidFill>
            <a:tailEnd type="triangle"/>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9282DE8B-7C21-6C6C-ADCF-0AA48B431A71}"/>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1CAFEAB1-6BF3-1F38-B679-E98D7439B4C6}"/>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6379C12C-7A38-9DB2-624A-78E76E946D2A}"/>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14" name="TextBox 13">
            <a:extLst>
              <a:ext uri="{FF2B5EF4-FFF2-40B4-BE49-F238E27FC236}">
                <a16:creationId xmlns:a16="http://schemas.microsoft.com/office/drawing/2014/main" id="{A6B055DB-605E-C7EE-62E0-019A8A54626D}"/>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sp>
        <p:nvSpPr>
          <p:cNvPr id="2" name="Slide Number Placeholder 1">
            <a:extLst>
              <a:ext uri="{FF2B5EF4-FFF2-40B4-BE49-F238E27FC236}">
                <a16:creationId xmlns:a16="http://schemas.microsoft.com/office/drawing/2014/main" id="{A37C606A-6E97-4FF8-9263-C1D42C51898D}"/>
              </a:ext>
            </a:extLst>
          </p:cNvPr>
          <p:cNvSpPr>
            <a:spLocks noGrp="1"/>
          </p:cNvSpPr>
          <p:nvPr>
            <p:ph type="sldNum" sz="quarter" idx="12"/>
          </p:nvPr>
        </p:nvSpPr>
        <p:spPr/>
        <p:txBody>
          <a:bodyPr/>
          <a:lstStyle/>
          <a:p>
            <a:fld id="{E394BC53-F50D-41DF-BD71-678A190C5E2B}" type="slidenum">
              <a:rPr lang="en-US" smtClean="0"/>
              <a:t>22</a:t>
            </a:fld>
            <a:endParaRPr lang="en-US"/>
          </a:p>
        </p:txBody>
      </p:sp>
    </p:spTree>
    <p:extLst>
      <p:ext uri="{BB962C8B-B14F-4D97-AF65-F5344CB8AC3E}">
        <p14:creationId xmlns:p14="http://schemas.microsoft.com/office/powerpoint/2010/main" val="3623166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animEffect transition="in" filter="fade">
                                      <p:cBhvr>
                                        <p:cTn id="7" dur="500"/>
                                        <p:tgtEl>
                                          <p:spTgt spid="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
                                        </p:tgtEl>
                                        <p:attrNameLst>
                                          <p:attrName>style.visibility</p:attrName>
                                        </p:attrNameLst>
                                      </p:cBhvr>
                                      <p:to>
                                        <p:strVal val="visible"/>
                                      </p:to>
                                    </p:set>
                                    <p:animEffect transition="in" filter="fade">
                                      <p:cBhvr>
                                        <p:cTn id="10" dur="500"/>
                                        <p:tgtEl>
                                          <p:spTgt spid="59"/>
                                        </p:tgtEl>
                                      </p:cBhvr>
                                    </p:animEffect>
                                  </p:childTnLst>
                                </p:cTn>
                              </p:par>
                              <p:par>
                                <p:cTn id="11" presetID="10" presetClass="entr" presetSubtype="0" fill="hold" nodeType="withEffect">
                                  <p:stCondLst>
                                    <p:cond delay="0"/>
                                  </p:stCondLst>
                                  <p:childTnLst>
                                    <p:set>
                                      <p:cBhvr>
                                        <p:cTn id="12" dur="1" fill="hold">
                                          <p:stCondLst>
                                            <p:cond delay="0"/>
                                          </p:stCondLst>
                                        </p:cTn>
                                        <p:tgtEl>
                                          <p:spTgt spid="55"/>
                                        </p:tgtEl>
                                        <p:attrNameLst>
                                          <p:attrName>style.visibility</p:attrName>
                                        </p:attrNameLst>
                                      </p:cBhvr>
                                      <p:to>
                                        <p:strVal val="visible"/>
                                      </p:to>
                                    </p:set>
                                    <p:animEffect transition="in" filter="fade">
                                      <p:cBhvr>
                                        <p:cTn id="13" dur="500"/>
                                        <p:tgtEl>
                                          <p:spTgt spid="55"/>
                                        </p:tgtEl>
                                      </p:cBhvr>
                                    </p:animEffect>
                                  </p:childTnLst>
                                </p:cTn>
                              </p:par>
                              <p:par>
                                <p:cTn id="14" presetID="10" presetClass="entr" presetSubtype="0" fill="hold" nodeType="withEffect">
                                  <p:stCondLst>
                                    <p:cond delay="0"/>
                                  </p:stCondLst>
                                  <p:childTnLst>
                                    <p:set>
                                      <p:cBhvr>
                                        <p:cTn id="15" dur="1" fill="hold">
                                          <p:stCondLst>
                                            <p:cond delay="0"/>
                                          </p:stCondLst>
                                        </p:cTn>
                                        <p:tgtEl>
                                          <p:spTgt spid="56"/>
                                        </p:tgtEl>
                                        <p:attrNameLst>
                                          <p:attrName>style.visibility</p:attrName>
                                        </p:attrNameLst>
                                      </p:cBhvr>
                                      <p:to>
                                        <p:strVal val="visible"/>
                                      </p:to>
                                    </p:set>
                                    <p:animEffect transition="in" filter="fade">
                                      <p:cBhvr>
                                        <p:cTn id="16" dur="500"/>
                                        <p:tgtEl>
                                          <p:spTgt spid="56"/>
                                        </p:tgtEl>
                                      </p:cBhvr>
                                    </p:animEffect>
                                  </p:childTnLst>
                                </p:cTn>
                              </p:par>
                              <p:par>
                                <p:cTn id="17" presetID="10" presetClass="entr" presetSubtype="0" fill="hold" nodeType="withEffect">
                                  <p:stCondLst>
                                    <p:cond delay="0"/>
                                  </p:stCondLst>
                                  <p:childTnLst>
                                    <p:set>
                                      <p:cBhvr>
                                        <p:cTn id="18" dur="1" fill="hold">
                                          <p:stCondLst>
                                            <p:cond delay="0"/>
                                          </p:stCondLst>
                                        </p:cTn>
                                        <p:tgtEl>
                                          <p:spTgt spid="57"/>
                                        </p:tgtEl>
                                        <p:attrNameLst>
                                          <p:attrName>style.visibility</p:attrName>
                                        </p:attrNameLst>
                                      </p:cBhvr>
                                      <p:to>
                                        <p:strVal val="visible"/>
                                      </p:to>
                                    </p:set>
                                    <p:animEffect transition="in" filter="fade">
                                      <p:cBhvr>
                                        <p:cTn id="19" dur="500"/>
                                        <p:tgtEl>
                                          <p:spTgt spid="57"/>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74"/>
                                        </p:tgtEl>
                                        <p:attrNameLst>
                                          <p:attrName>style.visibility</p:attrName>
                                        </p:attrNameLst>
                                      </p:cBhvr>
                                      <p:to>
                                        <p:strVal val="visible"/>
                                      </p:to>
                                    </p:set>
                                    <p:animEffect transition="in" filter="fade">
                                      <p:cBhvr>
                                        <p:cTn id="24" dur="500"/>
                                        <p:tgtEl>
                                          <p:spTgt spid="7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0"/>
                                        </p:tgtEl>
                                        <p:attrNameLst>
                                          <p:attrName>style.visibility</p:attrName>
                                        </p:attrNameLst>
                                      </p:cBhvr>
                                      <p:to>
                                        <p:strVal val="visible"/>
                                      </p:to>
                                    </p:set>
                                    <p:animEffect transition="in" filter="fade">
                                      <p:cBhvr>
                                        <p:cTn id="27" dur="500"/>
                                        <p:tgtEl>
                                          <p:spTgt spid="70"/>
                                        </p:tgtEl>
                                      </p:cBhvr>
                                    </p:animEffect>
                                  </p:childTnLst>
                                </p:cTn>
                              </p:par>
                              <p:par>
                                <p:cTn id="28" presetID="10"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Effect transition="in" filter="fade">
                                      <p:cBhvr>
                                        <p:cTn id="30" dur="500"/>
                                        <p:tgtEl>
                                          <p:spTgt spid="24"/>
                                        </p:tgtEl>
                                      </p:cBhvr>
                                    </p:animEffect>
                                  </p:childTnLst>
                                </p:cTn>
                              </p:par>
                              <p:par>
                                <p:cTn id="31" presetID="10" presetClass="entr" presetSubtype="0" fill="hold" nodeType="withEffect">
                                  <p:stCondLst>
                                    <p:cond delay="0"/>
                                  </p:stCondLst>
                                  <p:childTnLst>
                                    <p:set>
                                      <p:cBhvr>
                                        <p:cTn id="32" dur="1" fill="hold">
                                          <p:stCondLst>
                                            <p:cond delay="0"/>
                                          </p:stCondLst>
                                        </p:cTn>
                                        <p:tgtEl>
                                          <p:spTgt spid="63"/>
                                        </p:tgtEl>
                                        <p:attrNameLst>
                                          <p:attrName>style.visibility</p:attrName>
                                        </p:attrNameLst>
                                      </p:cBhvr>
                                      <p:to>
                                        <p:strVal val="visible"/>
                                      </p:to>
                                    </p:set>
                                    <p:animEffect transition="in" filter="fade">
                                      <p:cBhvr>
                                        <p:cTn id="33" dur="500"/>
                                        <p:tgtEl>
                                          <p:spTgt spid="63"/>
                                        </p:tgtEl>
                                      </p:cBhvr>
                                    </p:animEffect>
                                  </p:childTnLst>
                                </p:cTn>
                              </p:par>
                              <p:par>
                                <p:cTn id="34" presetID="10" presetClass="entr" presetSubtype="0" fill="hold" nodeType="with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fade">
                                      <p:cBhvr>
                                        <p:cTn id="36" dur="500"/>
                                        <p:tgtEl>
                                          <p:spTgt spid="25"/>
                                        </p:tgtEl>
                                      </p:cBhvr>
                                    </p:animEffect>
                                  </p:childTnLst>
                                </p:cTn>
                              </p:par>
                              <p:par>
                                <p:cTn id="37" presetID="10" presetClass="entr" presetSubtype="0" fill="hold" nodeType="withEffect">
                                  <p:stCondLst>
                                    <p:cond delay="0"/>
                                  </p:stCondLst>
                                  <p:childTnLst>
                                    <p:set>
                                      <p:cBhvr>
                                        <p:cTn id="38" dur="1" fill="hold">
                                          <p:stCondLst>
                                            <p:cond delay="0"/>
                                          </p:stCondLst>
                                        </p:cTn>
                                        <p:tgtEl>
                                          <p:spTgt spid="65"/>
                                        </p:tgtEl>
                                        <p:attrNameLst>
                                          <p:attrName>style.visibility</p:attrName>
                                        </p:attrNameLst>
                                      </p:cBhvr>
                                      <p:to>
                                        <p:strVal val="visible"/>
                                      </p:to>
                                    </p:set>
                                    <p:animEffect transition="in" filter="fade">
                                      <p:cBhvr>
                                        <p:cTn id="39" dur="500"/>
                                        <p:tgtEl>
                                          <p:spTgt spid="65"/>
                                        </p:tgtEl>
                                      </p:cBhvr>
                                    </p:animEffect>
                                  </p:childTnLst>
                                </p:cTn>
                              </p:par>
                              <p:par>
                                <p:cTn id="40" presetID="10" presetClass="entr" presetSubtype="0" fill="hold" nodeType="with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fade">
                                      <p:cBhvr>
                                        <p:cTn id="42" dur="500"/>
                                        <p:tgtEl>
                                          <p:spTgt spid="26"/>
                                        </p:tgtEl>
                                      </p:cBhvr>
                                    </p:animEffect>
                                  </p:childTnLst>
                                </p:cTn>
                              </p:par>
                              <p:par>
                                <p:cTn id="43" presetID="10" presetClass="entr" presetSubtype="0" fill="hold"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59" grpId="0" animBg="1"/>
      <p:bldP spid="70"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6F5938-8A2A-3ADE-3E99-0EDB52500688}"/>
              </a:ext>
            </a:extLst>
          </p:cNvPr>
          <p:cNvSpPr>
            <a:spLocks noGrp="1"/>
          </p:cNvSpPr>
          <p:nvPr>
            <p:ph type="sldNum" sz="quarter" idx="12"/>
          </p:nvPr>
        </p:nvSpPr>
        <p:spPr/>
        <p:txBody>
          <a:bodyPr/>
          <a:lstStyle/>
          <a:p>
            <a:fld id="{E394BC53-F50D-41DF-BD71-678A190C5E2B}" type="slidenum">
              <a:rPr lang="en-US" smtClean="0"/>
              <a:t>23</a:t>
            </a:fld>
            <a:endParaRPr lang="en-US"/>
          </a:p>
        </p:txBody>
      </p:sp>
      <p:pic>
        <p:nvPicPr>
          <p:cNvPr id="10" name="Picture 9">
            <a:extLst>
              <a:ext uri="{FF2B5EF4-FFF2-40B4-BE49-F238E27FC236}">
                <a16:creationId xmlns:a16="http://schemas.microsoft.com/office/drawing/2014/main" id="{E3480033-728A-C5C1-FF8A-78D29FF4CCCA}"/>
              </a:ext>
            </a:extLst>
          </p:cNvPr>
          <p:cNvPicPr>
            <a:picLocks noChangeAspect="1"/>
          </p:cNvPicPr>
          <p:nvPr/>
        </p:nvPicPr>
        <p:blipFill rotWithShape="1">
          <a:blip r:embed="rId3"/>
          <a:srcRect l="577" t="35005" r="82322" b="35296"/>
          <a:stretch/>
        </p:blipFill>
        <p:spPr>
          <a:xfrm>
            <a:off x="1221860" y="1624098"/>
            <a:ext cx="3491685" cy="4340686"/>
          </a:xfrm>
          <a:prstGeom prst="rect">
            <a:avLst/>
          </a:prstGeom>
          <a:ln>
            <a:noFill/>
          </a:ln>
          <a:effectLst>
            <a:outerShdw blurRad="292100" dist="139700" dir="2700000" algn="tl" rotWithShape="0">
              <a:srgbClr val="333333">
                <a:alpha val="65000"/>
              </a:srgbClr>
            </a:outerShdw>
          </a:effectLst>
        </p:spPr>
      </p:pic>
      <p:pic>
        <p:nvPicPr>
          <p:cNvPr id="13" name="Picture 12" descr="A circular object with trees and a blue sky&#10;&#10;Description automatically generated">
            <a:extLst>
              <a:ext uri="{FF2B5EF4-FFF2-40B4-BE49-F238E27FC236}">
                <a16:creationId xmlns:a16="http://schemas.microsoft.com/office/drawing/2014/main" id="{7D23DFC2-C585-8570-F2FA-D11BD86F61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22759" y="1624098"/>
            <a:ext cx="1420398" cy="1420398"/>
          </a:xfrm>
          <a:prstGeom prst="rect">
            <a:avLst/>
          </a:prstGeom>
        </p:spPr>
      </p:pic>
      <p:pic>
        <p:nvPicPr>
          <p:cNvPr id="17" name="Picture 16" descr="A close up of a sphere&#10;&#10;Description automatically generated">
            <a:extLst>
              <a:ext uri="{FF2B5EF4-FFF2-40B4-BE49-F238E27FC236}">
                <a16:creationId xmlns:a16="http://schemas.microsoft.com/office/drawing/2014/main" id="{6DEAE37D-FE04-EBD5-0DCA-CFF1B73730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3157" y="1624098"/>
            <a:ext cx="1420398" cy="1420398"/>
          </a:xfrm>
          <a:prstGeom prst="rect">
            <a:avLst/>
          </a:prstGeom>
        </p:spPr>
      </p:pic>
      <p:pic>
        <p:nvPicPr>
          <p:cNvPr id="18" name="Picture 17" descr="A close-up of a sphere&#10;&#10;Description automatically generated">
            <a:extLst>
              <a:ext uri="{FF2B5EF4-FFF2-40B4-BE49-F238E27FC236}">
                <a16:creationId xmlns:a16="http://schemas.microsoft.com/office/drawing/2014/main" id="{4CEF08FA-970E-D2A9-2D4E-A60809C22F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63555" y="1624098"/>
            <a:ext cx="1420398" cy="1420398"/>
          </a:xfrm>
          <a:prstGeom prst="rect">
            <a:avLst/>
          </a:prstGeom>
        </p:spPr>
      </p:pic>
      <p:pic>
        <p:nvPicPr>
          <p:cNvPr id="27" name="Picture 26" descr="A close-up of a ball&#10;&#10;Description automatically generated">
            <a:extLst>
              <a:ext uri="{FF2B5EF4-FFF2-40B4-BE49-F238E27FC236}">
                <a16:creationId xmlns:a16="http://schemas.microsoft.com/office/drawing/2014/main" id="{57E83B28-FB14-FC5A-78DE-3157526A40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83953" y="1624098"/>
            <a:ext cx="1420398" cy="1420398"/>
          </a:xfrm>
          <a:prstGeom prst="rect">
            <a:avLst/>
          </a:prstGeom>
        </p:spPr>
      </p:pic>
      <p:pic>
        <p:nvPicPr>
          <p:cNvPr id="28" name="Picture 27" descr="A circular object with trees and a blue sky&#10;&#10;Description automatically generated">
            <a:extLst>
              <a:ext uri="{FF2B5EF4-FFF2-40B4-BE49-F238E27FC236}">
                <a16:creationId xmlns:a16="http://schemas.microsoft.com/office/drawing/2014/main" id="{C3A1F2D3-5F14-6FF1-7B8D-154FBFB0667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22759" y="3056080"/>
            <a:ext cx="1420398" cy="1420398"/>
          </a:xfrm>
          <a:prstGeom prst="rect">
            <a:avLst/>
          </a:prstGeom>
        </p:spPr>
      </p:pic>
      <p:pic>
        <p:nvPicPr>
          <p:cNvPr id="30" name="Picture 29" descr="A circular object with a field and trees in the background&#10;&#10;Description automatically generated">
            <a:extLst>
              <a:ext uri="{FF2B5EF4-FFF2-40B4-BE49-F238E27FC236}">
                <a16:creationId xmlns:a16="http://schemas.microsoft.com/office/drawing/2014/main" id="{9D2A9585-6386-138C-5471-D0A1E17FE34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643157" y="3056080"/>
            <a:ext cx="1420398" cy="1420398"/>
          </a:xfrm>
          <a:prstGeom prst="rect">
            <a:avLst/>
          </a:prstGeom>
        </p:spPr>
      </p:pic>
      <p:pic>
        <p:nvPicPr>
          <p:cNvPr id="32" name="Picture 31" descr="A circular object with a field and trees in the background&#10;&#10;Description automatically generated">
            <a:extLst>
              <a:ext uri="{FF2B5EF4-FFF2-40B4-BE49-F238E27FC236}">
                <a16:creationId xmlns:a16="http://schemas.microsoft.com/office/drawing/2014/main" id="{DB68CF3A-E05F-5C18-0964-E509541C19A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63555" y="3068069"/>
            <a:ext cx="1420398" cy="1420398"/>
          </a:xfrm>
          <a:prstGeom prst="rect">
            <a:avLst/>
          </a:prstGeom>
        </p:spPr>
      </p:pic>
      <p:pic>
        <p:nvPicPr>
          <p:cNvPr id="39" name="Picture 38" descr="A close-up of a circular object&#10;&#10;Description automatically generated">
            <a:extLst>
              <a:ext uri="{FF2B5EF4-FFF2-40B4-BE49-F238E27FC236}">
                <a16:creationId xmlns:a16="http://schemas.microsoft.com/office/drawing/2014/main" id="{4E0B1735-3565-E622-2AEE-CF1EA8E5A41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483953" y="3068069"/>
            <a:ext cx="1420398" cy="1420398"/>
          </a:xfrm>
          <a:prstGeom prst="rect">
            <a:avLst/>
          </a:prstGeom>
        </p:spPr>
      </p:pic>
      <p:pic>
        <p:nvPicPr>
          <p:cNvPr id="40" name="Picture 39" descr="A close up of a ball&#10;&#10;Description automatically generated">
            <a:extLst>
              <a:ext uri="{FF2B5EF4-FFF2-40B4-BE49-F238E27FC236}">
                <a16:creationId xmlns:a16="http://schemas.microsoft.com/office/drawing/2014/main" id="{084FE68B-CEA0-997E-D04C-FCCAC367186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253730" y="4476478"/>
            <a:ext cx="1420398" cy="1420398"/>
          </a:xfrm>
          <a:prstGeom prst="rect">
            <a:avLst/>
          </a:prstGeom>
        </p:spPr>
      </p:pic>
      <p:pic>
        <p:nvPicPr>
          <p:cNvPr id="42" name="Picture 41" descr="A close up of a ball&#10;&#10;Description automatically generated">
            <a:extLst>
              <a:ext uri="{FF2B5EF4-FFF2-40B4-BE49-F238E27FC236}">
                <a16:creationId xmlns:a16="http://schemas.microsoft.com/office/drawing/2014/main" id="{8C1DDF73-684D-AC55-2C82-B73C35C64597}"/>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643157" y="4488467"/>
            <a:ext cx="1420398" cy="1420398"/>
          </a:xfrm>
          <a:prstGeom prst="rect">
            <a:avLst/>
          </a:prstGeom>
        </p:spPr>
      </p:pic>
      <p:pic>
        <p:nvPicPr>
          <p:cNvPr id="44" name="Picture 43" descr="A circular object with a green field and trees&#10;&#10;Description automatically generated with medium confidence">
            <a:extLst>
              <a:ext uri="{FF2B5EF4-FFF2-40B4-BE49-F238E27FC236}">
                <a16:creationId xmlns:a16="http://schemas.microsoft.com/office/drawing/2014/main" id="{410616B3-127C-69BF-DF78-ED563B3AF9EE}"/>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063555" y="4488467"/>
            <a:ext cx="1420398" cy="1420398"/>
          </a:xfrm>
          <a:prstGeom prst="rect">
            <a:avLst/>
          </a:prstGeom>
        </p:spPr>
      </p:pic>
      <p:pic>
        <p:nvPicPr>
          <p:cNvPr id="45" name="Picture 44" descr="A close up of a mirror&#10;&#10;Description automatically generated">
            <a:extLst>
              <a:ext uri="{FF2B5EF4-FFF2-40B4-BE49-F238E27FC236}">
                <a16:creationId xmlns:a16="http://schemas.microsoft.com/office/drawing/2014/main" id="{A33816E4-A2AD-1072-A6C4-B5707DCA3C7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9483953" y="4505719"/>
            <a:ext cx="1420398" cy="1420398"/>
          </a:xfrm>
          <a:prstGeom prst="rect">
            <a:avLst/>
          </a:prstGeom>
        </p:spPr>
      </p:pic>
      <p:sp>
        <p:nvSpPr>
          <p:cNvPr id="3" name="TextBox 2">
            <a:extLst>
              <a:ext uri="{FF2B5EF4-FFF2-40B4-BE49-F238E27FC236}">
                <a16:creationId xmlns:a16="http://schemas.microsoft.com/office/drawing/2014/main" id="{E5AAF8C1-18E4-E45A-B5DD-1A4CC1A21D25}"/>
              </a:ext>
            </a:extLst>
          </p:cNvPr>
          <p:cNvSpPr txBox="1"/>
          <p:nvPr/>
        </p:nvSpPr>
        <p:spPr>
          <a:xfrm>
            <a:off x="2026019" y="1115457"/>
            <a:ext cx="1883365" cy="461665"/>
          </a:xfrm>
          <a:prstGeom prst="rect">
            <a:avLst/>
          </a:prstGeom>
          <a:noFill/>
        </p:spPr>
        <p:txBody>
          <a:bodyPr wrap="square" rtlCol="0">
            <a:spAutoFit/>
          </a:bodyPr>
          <a:lstStyle/>
          <a:p>
            <a:pPr algn="ctr"/>
            <a:r>
              <a:rPr lang="en-US" sz="2400" b="1">
                <a:latin typeface="Aptos"/>
                <a:ea typeface="Helvetica Neue Medium" panose="02000503000000020004" pitchFamily="2" charset="0"/>
                <a:cs typeface="Helvetica Neue Medium" panose="02000503000000020004" pitchFamily="2" charset="0"/>
              </a:rPr>
              <a:t>Input image</a:t>
            </a:r>
          </a:p>
        </p:txBody>
      </p:sp>
      <p:sp>
        <p:nvSpPr>
          <p:cNvPr id="6" name="TextBox 5">
            <a:extLst>
              <a:ext uri="{FF2B5EF4-FFF2-40B4-BE49-F238E27FC236}">
                <a16:creationId xmlns:a16="http://schemas.microsoft.com/office/drawing/2014/main" id="{F224086E-D84B-8443-3B9F-C2FBE2287641}"/>
              </a:ext>
            </a:extLst>
          </p:cNvPr>
          <p:cNvSpPr txBox="1"/>
          <p:nvPr/>
        </p:nvSpPr>
        <p:spPr>
          <a:xfrm>
            <a:off x="4863732" y="1115457"/>
            <a:ext cx="6704445" cy="461665"/>
          </a:xfrm>
          <a:prstGeom prst="rect">
            <a:avLst/>
          </a:prstGeom>
          <a:noFill/>
        </p:spPr>
        <p:txBody>
          <a:bodyPr wrap="square" lIns="91440" tIns="45720" rIns="91440" bIns="45720" anchor="t">
            <a:spAutoFit/>
          </a:bodyPr>
          <a:lstStyle/>
          <a:p>
            <a:pPr algn="ctr"/>
            <a:r>
              <a:rPr lang="en-US" sz="2400" b="1"/>
              <a:t>SDXL + Depth ControlNet</a:t>
            </a:r>
          </a:p>
        </p:txBody>
      </p:sp>
      <p:sp>
        <p:nvSpPr>
          <p:cNvPr id="7" name="Rectangle: Rounded Corners 3">
            <a:extLst>
              <a:ext uri="{FF2B5EF4-FFF2-40B4-BE49-F238E27FC236}">
                <a16:creationId xmlns:a16="http://schemas.microsoft.com/office/drawing/2014/main" id="{0A9EA6E8-3277-B610-6A7E-567763174C68}"/>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00A585EE-93C5-6B72-47A7-590708CD3B50}"/>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3D8CBDE-7B96-F732-2E2A-06686244262F}"/>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11" name="TextBox 10">
            <a:extLst>
              <a:ext uri="{FF2B5EF4-FFF2-40B4-BE49-F238E27FC236}">
                <a16:creationId xmlns:a16="http://schemas.microsoft.com/office/drawing/2014/main" id="{23DFF5B2-30C3-5CB3-65FB-DFFA8FAC0410}"/>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cxnSp>
        <p:nvCxnSpPr>
          <p:cNvPr id="4" name="Straight Arrow Connector 3">
            <a:extLst>
              <a:ext uri="{FF2B5EF4-FFF2-40B4-BE49-F238E27FC236}">
                <a16:creationId xmlns:a16="http://schemas.microsoft.com/office/drawing/2014/main" id="{91CAFEC6-7889-D019-8CFA-9D04A08976A8}"/>
              </a:ext>
            </a:extLst>
          </p:cNvPr>
          <p:cNvCxnSpPr>
            <a:cxnSpLocks/>
          </p:cNvCxnSpPr>
          <p:nvPr/>
        </p:nvCxnSpPr>
        <p:spPr>
          <a:xfrm flipH="1">
            <a:off x="9280096" y="1466319"/>
            <a:ext cx="407714" cy="407714"/>
          </a:xfrm>
          <a:prstGeom prst="straightConnector1">
            <a:avLst/>
          </a:prstGeom>
          <a:ln w="762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B9116D01-0845-FA0C-2526-4914ACD54FF8}"/>
              </a:ext>
            </a:extLst>
          </p:cNvPr>
          <p:cNvCxnSpPr>
            <a:cxnSpLocks/>
          </p:cNvCxnSpPr>
          <p:nvPr/>
        </p:nvCxnSpPr>
        <p:spPr>
          <a:xfrm>
            <a:off x="6260968" y="1516427"/>
            <a:ext cx="476747" cy="407714"/>
          </a:xfrm>
          <a:prstGeom prst="straightConnector1">
            <a:avLst/>
          </a:prstGeom>
          <a:ln w="762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621BD016-CBA7-0D48-A01A-916BDFE4370E}"/>
              </a:ext>
            </a:extLst>
          </p:cNvPr>
          <p:cNvCxnSpPr>
            <a:cxnSpLocks/>
          </p:cNvCxnSpPr>
          <p:nvPr/>
        </p:nvCxnSpPr>
        <p:spPr>
          <a:xfrm>
            <a:off x="7937637" y="4308183"/>
            <a:ext cx="476747" cy="407714"/>
          </a:xfrm>
          <a:prstGeom prst="straightConnector1">
            <a:avLst/>
          </a:prstGeom>
          <a:ln w="762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2C25BF96-B55B-33E3-23C6-F4354F4C2C78}"/>
              </a:ext>
            </a:extLst>
          </p:cNvPr>
          <p:cNvCxnSpPr>
            <a:cxnSpLocks/>
          </p:cNvCxnSpPr>
          <p:nvPr/>
        </p:nvCxnSpPr>
        <p:spPr>
          <a:xfrm flipV="1">
            <a:off x="5174558" y="5729688"/>
            <a:ext cx="377357" cy="395699"/>
          </a:xfrm>
          <a:prstGeom prst="straightConnector1">
            <a:avLst/>
          </a:prstGeom>
          <a:ln w="762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624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500"/>
                                        <p:tgtEl>
                                          <p:spTgt spid="1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sitting on a chair with his feet on his back&#10;&#10;Description automatically generated">
            <a:extLst>
              <a:ext uri="{FF2B5EF4-FFF2-40B4-BE49-F238E27FC236}">
                <a16:creationId xmlns:a16="http://schemas.microsoft.com/office/drawing/2014/main" id="{90C35BEC-9841-731D-E408-BFE3AB6832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8793" y="1792359"/>
            <a:ext cx="1696775" cy="1130078"/>
          </a:xfrm>
          <a:prstGeom prst="rect">
            <a:avLst/>
          </a:prstGeom>
        </p:spPr>
      </p:pic>
      <p:pic>
        <p:nvPicPr>
          <p:cNvPr id="7" name="Picture 6" descr="A castle surrounded by water with Bodiam Castle in the background&#10;&#10;Description automatically generated">
            <a:extLst>
              <a:ext uri="{FF2B5EF4-FFF2-40B4-BE49-F238E27FC236}">
                <a16:creationId xmlns:a16="http://schemas.microsoft.com/office/drawing/2014/main" id="{8C10DD3A-7835-B2A6-65EB-F4DB463675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06027" y="1792359"/>
            <a:ext cx="1688712" cy="1126357"/>
          </a:xfrm>
          <a:prstGeom prst="rect">
            <a:avLst/>
          </a:prstGeom>
        </p:spPr>
      </p:pic>
      <p:pic>
        <p:nvPicPr>
          <p:cNvPr id="8" name="Picture 7" descr="A bridge with lights and a building in the background&#10;&#10;Description automatically generated">
            <a:extLst>
              <a:ext uri="{FF2B5EF4-FFF2-40B4-BE49-F238E27FC236}">
                <a16:creationId xmlns:a16="http://schemas.microsoft.com/office/drawing/2014/main" id="{02148D1E-9765-E14D-3190-0E4141427C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87421" y="1792358"/>
            <a:ext cx="1830767" cy="1120987"/>
          </a:xfrm>
          <a:prstGeom prst="rect">
            <a:avLst/>
          </a:prstGeom>
        </p:spPr>
      </p:pic>
      <p:pic>
        <p:nvPicPr>
          <p:cNvPr id="9" name="Picture 8" descr="A panda eating from a bowl&#10;&#10;Description automatically generated">
            <a:extLst>
              <a:ext uri="{FF2B5EF4-FFF2-40B4-BE49-F238E27FC236}">
                <a16:creationId xmlns:a16="http://schemas.microsoft.com/office/drawing/2014/main" id="{3FADB73A-AE39-420E-04C5-5CCA893B9FE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01170" y="1792359"/>
            <a:ext cx="1688711" cy="1124708"/>
          </a:xfrm>
          <a:prstGeom prst="rect">
            <a:avLst/>
          </a:prstGeom>
        </p:spPr>
      </p:pic>
      <p:sp>
        <p:nvSpPr>
          <p:cNvPr id="10" name="TextBox 9">
            <a:extLst>
              <a:ext uri="{FF2B5EF4-FFF2-40B4-BE49-F238E27FC236}">
                <a16:creationId xmlns:a16="http://schemas.microsoft.com/office/drawing/2014/main" id="{EC5CD095-D533-5F68-53DF-CAC1E97AFC16}"/>
              </a:ext>
            </a:extLst>
          </p:cNvPr>
          <p:cNvSpPr txBox="1"/>
          <p:nvPr/>
        </p:nvSpPr>
        <p:spPr>
          <a:xfrm>
            <a:off x="870204" y="2222081"/>
            <a:ext cx="1843197" cy="461665"/>
          </a:xfrm>
          <a:prstGeom prst="rect">
            <a:avLst/>
          </a:prstGeom>
          <a:noFill/>
        </p:spPr>
        <p:txBody>
          <a:bodyPr wrap="none" rtlCol="0">
            <a:spAutoFit/>
          </a:bodyPr>
          <a:lstStyle/>
          <a:p>
            <a:r>
              <a:rPr lang="en-US" sz="2400" b="1"/>
              <a:t>Input Image</a:t>
            </a:r>
          </a:p>
        </p:txBody>
      </p:sp>
      <p:pic>
        <p:nvPicPr>
          <p:cNvPr id="11" name="Picture 10" descr="A disco ball with a black background&#10;&#10;Description automatically generated">
            <a:extLst>
              <a:ext uri="{FF2B5EF4-FFF2-40B4-BE49-F238E27FC236}">
                <a16:creationId xmlns:a16="http://schemas.microsoft.com/office/drawing/2014/main" id="{82529972-CF76-83D0-493D-FFCC11CFB8E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80243" y="3285549"/>
            <a:ext cx="1472359" cy="1472359"/>
          </a:xfrm>
          <a:prstGeom prst="rect">
            <a:avLst/>
          </a:prstGeom>
        </p:spPr>
      </p:pic>
      <p:pic>
        <p:nvPicPr>
          <p:cNvPr id="12" name="Picture 11" descr="A street with signs and people walking in the dark&#10;&#10;Description automatically generated with medium confidence">
            <a:extLst>
              <a:ext uri="{FF2B5EF4-FFF2-40B4-BE49-F238E27FC236}">
                <a16:creationId xmlns:a16="http://schemas.microsoft.com/office/drawing/2014/main" id="{CEB40154-0ECF-E56F-4EC3-212FF4EA75E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793327" y="1792358"/>
            <a:ext cx="1688711" cy="1126357"/>
          </a:xfrm>
          <a:prstGeom prst="rect">
            <a:avLst/>
          </a:prstGeom>
        </p:spPr>
      </p:pic>
      <p:pic>
        <p:nvPicPr>
          <p:cNvPr id="13" name="Picture 12" descr="A close up of a ball&#10;&#10;Description automatically generated">
            <a:extLst>
              <a:ext uri="{FF2B5EF4-FFF2-40B4-BE49-F238E27FC236}">
                <a16:creationId xmlns:a16="http://schemas.microsoft.com/office/drawing/2014/main" id="{266E3AA2-161C-EF29-A6A0-2E8CF8715DB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80890" y="3280179"/>
            <a:ext cx="1472359" cy="1472359"/>
          </a:xfrm>
          <a:prstGeom prst="rect">
            <a:avLst/>
          </a:prstGeom>
        </p:spPr>
      </p:pic>
      <p:pic>
        <p:nvPicPr>
          <p:cNvPr id="14" name="Picture 13" descr="A close up of a ball&#10;&#10;Description automatically generated">
            <a:extLst>
              <a:ext uri="{FF2B5EF4-FFF2-40B4-BE49-F238E27FC236}">
                <a16:creationId xmlns:a16="http://schemas.microsoft.com/office/drawing/2014/main" id="{6C1E008F-A9A3-C960-7F51-22163C860CE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266042" y="3285548"/>
            <a:ext cx="1472359" cy="1472359"/>
          </a:xfrm>
          <a:prstGeom prst="rect">
            <a:avLst/>
          </a:prstGeom>
        </p:spPr>
      </p:pic>
      <p:pic>
        <p:nvPicPr>
          <p:cNvPr id="15" name="Picture 14" descr="A close up of a ball&#10;&#10;Description automatically generated">
            <a:extLst>
              <a:ext uri="{FF2B5EF4-FFF2-40B4-BE49-F238E27FC236}">
                <a16:creationId xmlns:a16="http://schemas.microsoft.com/office/drawing/2014/main" id="{312303A6-87E7-CF9F-18FD-CFEE858CF1D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962096" y="3276151"/>
            <a:ext cx="1472359" cy="1472359"/>
          </a:xfrm>
          <a:prstGeom prst="rect">
            <a:avLst/>
          </a:prstGeom>
        </p:spPr>
      </p:pic>
      <p:pic>
        <p:nvPicPr>
          <p:cNvPr id="16" name="Picture 15" descr="A disco ball with a black background&#10;&#10;Description automatically generated">
            <a:extLst>
              <a:ext uri="{FF2B5EF4-FFF2-40B4-BE49-F238E27FC236}">
                <a16:creationId xmlns:a16="http://schemas.microsoft.com/office/drawing/2014/main" id="{D51DAFE4-298A-CF80-5E6A-0C5FF15C6A68}"/>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647248" y="3276151"/>
            <a:ext cx="1472359" cy="1472359"/>
          </a:xfrm>
          <a:prstGeom prst="rect">
            <a:avLst/>
          </a:prstGeom>
        </p:spPr>
      </p:pic>
      <p:sp>
        <p:nvSpPr>
          <p:cNvPr id="17" name="TextBox 16">
            <a:extLst>
              <a:ext uri="{FF2B5EF4-FFF2-40B4-BE49-F238E27FC236}">
                <a16:creationId xmlns:a16="http://schemas.microsoft.com/office/drawing/2014/main" id="{7E1F955E-F9EB-334A-4821-0B11552F701C}"/>
              </a:ext>
            </a:extLst>
          </p:cNvPr>
          <p:cNvSpPr txBox="1"/>
          <p:nvPr/>
        </p:nvSpPr>
        <p:spPr>
          <a:xfrm>
            <a:off x="1028860" y="3632887"/>
            <a:ext cx="1638590" cy="830997"/>
          </a:xfrm>
          <a:prstGeom prst="rect">
            <a:avLst/>
          </a:prstGeom>
          <a:noFill/>
        </p:spPr>
        <p:txBody>
          <a:bodyPr wrap="none" rtlCol="0">
            <a:spAutoFit/>
          </a:bodyPr>
          <a:lstStyle/>
          <a:p>
            <a:pPr algn="r"/>
            <a:r>
              <a:rPr lang="en-US" sz="2400" b="1"/>
              <a:t>Disco </a:t>
            </a:r>
          </a:p>
          <a:p>
            <a:pPr algn="r"/>
            <a:r>
              <a:rPr lang="en-US" sz="2400" b="1"/>
              <a:t>noise map</a:t>
            </a:r>
          </a:p>
        </p:txBody>
      </p:sp>
      <p:sp>
        <p:nvSpPr>
          <p:cNvPr id="21" name="TextBox 20">
            <a:extLst>
              <a:ext uri="{FF2B5EF4-FFF2-40B4-BE49-F238E27FC236}">
                <a16:creationId xmlns:a16="http://schemas.microsoft.com/office/drawing/2014/main" id="{AB795D34-164A-3FF3-4B58-6C7E1EFB6D45}"/>
              </a:ext>
            </a:extLst>
          </p:cNvPr>
          <p:cNvSpPr txBox="1"/>
          <p:nvPr/>
        </p:nvSpPr>
        <p:spPr>
          <a:xfrm>
            <a:off x="897548" y="5203421"/>
            <a:ext cx="1701107" cy="830997"/>
          </a:xfrm>
          <a:prstGeom prst="rect">
            <a:avLst/>
          </a:prstGeom>
          <a:noFill/>
        </p:spPr>
        <p:txBody>
          <a:bodyPr wrap="none" lIns="91440" tIns="45720" rIns="91440" bIns="45720" rtlCol="0" anchor="t">
            <a:spAutoFit/>
          </a:bodyPr>
          <a:lstStyle/>
          <a:p>
            <a:pPr algn="r"/>
            <a:r>
              <a:rPr lang="en-US" sz="2400" b="1"/>
              <a:t>"Magic"</a:t>
            </a:r>
          </a:p>
          <a:p>
            <a:pPr algn="r"/>
            <a:r>
              <a:rPr lang="en-US" sz="2400" b="1"/>
              <a:t> noise map</a:t>
            </a:r>
          </a:p>
        </p:txBody>
      </p:sp>
      <p:pic>
        <p:nvPicPr>
          <p:cNvPr id="36" name="Picture 35" descr="A close up of a sphere&#10;&#10;Description automatically generated">
            <a:extLst>
              <a:ext uri="{FF2B5EF4-FFF2-40B4-BE49-F238E27FC236}">
                <a16:creationId xmlns:a16="http://schemas.microsoft.com/office/drawing/2014/main" id="{472B80BB-0465-2DA6-16D4-4ED1D578714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26943" y="5027541"/>
            <a:ext cx="1525659" cy="1525659"/>
          </a:xfrm>
          <a:prstGeom prst="rect">
            <a:avLst/>
          </a:prstGeom>
        </p:spPr>
      </p:pic>
      <p:pic>
        <p:nvPicPr>
          <p:cNvPr id="38" name="Picture 37" descr="A reflection of a city in a mirror ball&#10;&#10;Description automatically generated">
            <a:extLst>
              <a:ext uri="{FF2B5EF4-FFF2-40B4-BE49-F238E27FC236}">
                <a16:creationId xmlns:a16="http://schemas.microsoft.com/office/drawing/2014/main" id="{FE7F0328-13B6-F683-4C63-C2FB5AD21820}"/>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580890" y="4976363"/>
            <a:ext cx="1525659" cy="1525659"/>
          </a:xfrm>
          <a:prstGeom prst="rect">
            <a:avLst/>
          </a:prstGeom>
        </p:spPr>
      </p:pic>
      <p:pic>
        <p:nvPicPr>
          <p:cNvPr id="40" name="Picture 39" descr="A close-up of a sphere&#10;&#10;Description automatically generated">
            <a:extLst>
              <a:ext uri="{FF2B5EF4-FFF2-40B4-BE49-F238E27FC236}">
                <a16:creationId xmlns:a16="http://schemas.microsoft.com/office/drawing/2014/main" id="{D3B319A5-7CA1-4952-6D2E-1BAA2E035877}"/>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9646716" y="4959219"/>
            <a:ext cx="1525659" cy="1525659"/>
          </a:xfrm>
          <a:prstGeom prst="rect">
            <a:avLst/>
          </a:prstGeom>
        </p:spPr>
      </p:pic>
      <p:pic>
        <p:nvPicPr>
          <p:cNvPr id="42" name="Picture 41" descr="A close-up of a silver ball&#10;&#10;Description automatically generated">
            <a:extLst>
              <a:ext uri="{FF2B5EF4-FFF2-40B4-BE49-F238E27FC236}">
                <a16:creationId xmlns:a16="http://schemas.microsoft.com/office/drawing/2014/main" id="{342DFF45-3B17-BFC3-FEFB-7D0465CA9207}"/>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6266042" y="4957916"/>
            <a:ext cx="1525659" cy="1525659"/>
          </a:xfrm>
          <a:prstGeom prst="rect">
            <a:avLst/>
          </a:prstGeom>
        </p:spPr>
      </p:pic>
      <p:pic>
        <p:nvPicPr>
          <p:cNvPr id="44" name="Picture 43" descr="A circular object with lights in the background&#10;&#10;Description automatically generated">
            <a:extLst>
              <a:ext uri="{FF2B5EF4-FFF2-40B4-BE49-F238E27FC236}">
                <a16:creationId xmlns:a16="http://schemas.microsoft.com/office/drawing/2014/main" id="{0EA89D08-154F-DE1E-A718-83EE9494D5A6}"/>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7956379" y="4957915"/>
            <a:ext cx="1525659" cy="1525659"/>
          </a:xfrm>
          <a:prstGeom prst="rect">
            <a:avLst/>
          </a:prstGeom>
        </p:spPr>
      </p:pic>
      <p:sp>
        <p:nvSpPr>
          <p:cNvPr id="2" name="TextBox 1">
            <a:extLst>
              <a:ext uri="{FF2B5EF4-FFF2-40B4-BE49-F238E27FC236}">
                <a16:creationId xmlns:a16="http://schemas.microsoft.com/office/drawing/2014/main" id="{69CA8489-C34D-DAF1-3404-F72E8FCAC45F}"/>
              </a:ext>
            </a:extLst>
          </p:cNvPr>
          <p:cNvSpPr txBox="1"/>
          <p:nvPr/>
        </p:nvSpPr>
        <p:spPr>
          <a:xfrm>
            <a:off x="2151141" y="939947"/>
            <a:ext cx="7906909" cy="769441"/>
          </a:xfrm>
          <a:prstGeom prst="rect">
            <a:avLst/>
          </a:prstGeom>
          <a:noFill/>
        </p:spPr>
        <p:txBody>
          <a:bodyPr wrap="none" lIns="91440" tIns="45720" rIns="91440" bIns="45720" rtlCol="0" anchor="t">
            <a:spAutoFit/>
          </a:bodyPr>
          <a:lstStyle/>
          <a:p>
            <a:pPr algn="ctr"/>
            <a:r>
              <a:rPr lang="en-US" sz="4400" b="1"/>
              <a:t>“Bad” and “Good” noise maps</a:t>
            </a:r>
          </a:p>
        </p:txBody>
      </p:sp>
      <p:sp>
        <p:nvSpPr>
          <p:cNvPr id="3" name="Rectangle: Rounded Corners 3">
            <a:extLst>
              <a:ext uri="{FF2B5EF4-FFF2-40B4-BE49-F238E27FC236}">
                <a16:creationId xmlns:a16="http://schemas.microsoft.com/office/drawing/2014/main" id="{64ECFF60-DECC-BABE-0670-1D90411BA972}"/>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D1BE0BED-86B3-014F-CFBC-A19465180A64}"/>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B70CB4F9-1455-845E-0238-497B94F52B2F}"/>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22" name="TextBox 21">
            <a:extLst>
              <a:ext uri="{FF2B5EF4-FFF2-40B4-BE49-F238E27FC236}">
                <a16:creationId xmlns:a16="http://schemas.microsoft.com/office/drawing/2014/main" id="{81906B9A-9CC2-85EA-5E17-E90EF7B60D45}"/>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spTree>
    <p:extLst>
      <p:ext uri="{BB962C8B-B14F-4D97-AF65-F5344CB8AC3E}">
        <p14:creationId xmlns:p14="http://schemas.microsoft.com/office/powerpoint/2010/main" val="1510501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4E3A20-FB5B-FC76-04DE-EE775AD104A7}"/>
              </a:ext>
            </a:extLst>
          </p:cNvPr>
          <p:cNvSpPr>
            <a:spLocks noGrp="1"/>
          </p:cNvSpPr>
          <p:nvPr>
            <p:ph type="sldNum" sz="quarter" idx="12"/>
          </p:nvPr>
        </p:nvSpPr>
        <p:spPr/>
        <p:txBody>
          <a:bodyPr/>
          <a:lstStyle/>
          <a:p>
            <a:fld id="{E394BC53-F50D-41DF-BD71-678A190C5E2B}" type="slidenum">
              <a:rPr lang="en-US" smtClean="0"/>
              <a:t>25</a:t>
            </a:fld>
            <a:endParaRPr lang="en-US"/>
          </a:p>
        </p:txBody>
      </p:sp>
      <p:cxnSp>
        <p:nvCxnSpPr>
          <p:cNvPr id="5" name="Straight Connector 4">
            <a:extLst>
              <a:ext uri="{FF2B5EF4-FFF2-40B4-BE49-F238E27FC236}">
                <a16:creationId xmlns:a16="http://schemas.microsoft.com/office/drawing/2014/main" id="{D026648D-626B-3665-70CE-E7F169F0B1DC}"/>
              </a:ext>
            </a:extLst>
          </p:cNvPr>
          <p:cNvCxnSpPr>
            <a:cxnSpLocks/>
          </p:cNvCxnSpPr>
          <p:nvPr/>
        </p:nvCxnSpPr>
        <p:spPr>
          <a:xfrm>
            <a:off x="2363336" y="4897437"/>
            <a:ext cx="8570228" cy="0"/>
          </a:xfrm>
          <a:prstGeom prst="line">
            <a:avLst/>
          </a:prstGeom>
          <a:ln w="6350">
            <a:solidFill>
              <a:schemeClr val="tx1"/>
            </a:solidFill>
            <a:prstDash val="dash"/>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9AD9E9D2-A0D2-E529-17B7-532A33AB9B68}"/>
              </a:ext>
            </a:extLst>
          </p:cNvPr>
          <p:cNvCxnSpPr>
            <a:cxnSpLocks/>
          </p:cNvCxnSpPr>
          <p:nvPr/>
        </p:nvCxnSpPr>
        <p:spPr>
          <a:xfrm flipV="1">
            <a:off x="2371101" y="2382622"/>
            <a:ext cx="8570228" cy="11918"/>
          </a:xfrm>
          <a:prstGeom prst="line">
            <a:avLst/>
          </a:prstGeom>
          <a:ln w="6350">
            <a:solidFill>
              <a:schemeClr val="tx1"/>
            </a:solidFill>
            <a:prstDash val="dash"/>
          </a:ln>
        </p:spPr>
        <p:style>
          <a:lnRef idx="2">
            <a:schemeClr val="accent1"/>
          </a:lnRef>
          <a:fillRef idx="0">
            <a:schemeClr val="accent1"/>
          </a:fillRef>
          <a:effectRef idx="1">
            <a:schemeClr val="accent1"/>
          </a:effectRef>
          <a:fontRef idx="minor">
            <a:schemeClr val="tx1"/>
          </a:fontRef>
        </p:style>
      </p:cxnSp>
      <p:pic>
        <p:nvPicPr>
          <p:cNvPr id="7" name="Picture 6" descr="A close-up of a grey background&#10;&#10;Description automatically generated">
            <a:extLst>
              <a:ext uri="{FF2B5EF4-FFF2-40B4-BE49-F238E27FC236}">
                <a16:creationId xmlns:a16="http://schemas.microsoft.com/office/drawing/2014/main" id="{450D2666-0780-9FCF-F433-7303A2FAB5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6912" y="4251240"/>
            <a:ext cx="3298175" cy="1396975"/>
          </a:xfrm>
          <a:prstGeom prst="ellipse">
            <a:avLst/>
          </a:prstGeom>
        </p:spPr>
      </p:pic>
      <p:sp>
        <p:nvSpPr>
          <p:cNvPr id="8" name="Oval 7">
            <a:extLst>
              <a:ext uri="{FF2B5EF4-FFF2-40B4-BE49-F238E27FC236}">
                <a16:creationId xmlns:a16="http://schemas.microsoft.com/office/drawing/2014/main" id="{98A3045F-A8B3-6BCF-A2DC-8823FA103D4A}"/>
              </a:ext>
            </a:extLst>
          </p:cNvPr>
          <p:cNvSpPr/>
          <p:nvPr/>
        </p:nvSpPr>
        <p:spPr>
          <a:xfrm>
            <a:off x="4796982" y="4699706"/>
            <a:ext cx="880210" cy="395464"/>
          </a:xfrm>
          <a:prstGeom prst="ellipse">
            <a:avLst/>
          </a:prstGeom>
          <a:solidFill>
            <a:schemeClr val="accent1">
              <a:alpha val="18000"/>
            </a:schemeClr>
          </a:solid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52F80D3C-10FB-DEB6-00CB-3B0D4A28D1B1}"/>
              </a:ext>
            </a:extLst>
          </p:cNvPr>
          <p:cNvSpPr/>
          <p:nvPr/>
        </p:nvSpPr>
        <p:spPr>
          <a:xfrm>
            <a:off x="6027262" y="4646640"/>
            <a:ext cx="1427005" cy="501595"/>
          </a:xfrm>
          <a:prstGeom prst="ellipse">
            <a:avLst/>
          </a:prstGeom>
          <a:solidFill>
            <a:schemeClr val="accent3">
              <a:alpha val="40000"/>
            </a:schemeClr>
          </a:solidFill>
          <a:ln>
            <a:prstDash val="dash"/>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9090FE2-4263-DAE8-F164-11E9EE2D90E5}"/>
              </a:ext>
            </a:extLst>
          </p:cNvPr>
          <p:cNvSpPr txBox="1"/>
          <p:nvPr/>
        </p:nvSpPr>
        <p:spPr>
          <a:xfrm>
            <a:off x="5386511" y="5775391"/>
            <a:ext cx="1475084" cy="369332"/>
          </a:xfrm>
          <a:prstGeom prst="rect">
            <a:avLst/>
          </a:prstGeom>
          <a:noFill/>
        </p:spPr>
        <p:txBody>
          <a:bodyPr wrap="none" rtlCol="0">
            <a:spAutoFit/>
          </a:bodyPr>
          <a:lstStyle/>
          <a:p>
            <a:r>
              <a:rPr lang="en-US" b="1"/>
              <a:t>Noise space</a:t>
            </a:r>
          </a:p>
        </p:txBody>
      </p:sp>
      <p:cxnSp>
        <p:nvCxnSpPr>
          <p:cNvPr id="12" name="Straight Arrow Connector 11">
            <a:extLst>
              <a:ext uri="{FF2B5EF4-FFF2-40B4-BE49-F238E27FC236}">
                <a16:creationId xmlns:a16="http://schemas.microsoft.com/office/drawing/2014/main" id="{3EB3153F-5F36-84A9-763F-5E7124652792}"/>
              </a:ext>
            </a:extLst>
          </p:cNvPr>
          <p:cNvCxnSpPr>
            <a:cxnSpLocks/>
          </p:cNvCxnSpPr>
          <p:nvPr/>
        </p:nvCxnSpPr>
        <p:spPr>
          <a:xfrm flipV="1">
            <a:off x="6648450" y="2933700"/>
            <a:ext cx="0" cy="1905706"/>
          </a:xfrm>
          <a:prstGeom prst="straightConnector1">
            <a:avLst/>
          </a:prstGeom>
          <a:ln w="76200">
            <a:solidFill>
              <a:srgbClr val="00B0F0"/>
            </a:solidFill>
            <a:tailEnd type="triangle"/>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9EA435FB-D8EC-2DBF-45EA-102DDFCFD001}"/>
              </a:ext>
            </a:extLst>
          </p:cNvPr>
          <p:cNvSpPr txBox="1"/>
          <p:nvPr/>
        </p:nvSpPr>
        <p:spPr>
          <a:xfrm>
            <a:off x="879859" y="2209874"/>
            <a:ext cx="1497654" cy="369332"/>
          </a:xfrm>
          <a:prstGeom prst="rect">
            <a:avLst/>
          </a:prstGeom>
          <a:noFill/>
        </p:spPr>
        <p:txBody>
          <a:bodyPr wrap="none" lIns="91440" tIns="45720" rIns="91440" bIns="45720" rtlCol="0" anchor="t">
            <a:spAutoFit/>
          </a:bodyPr>
          <a:lstStyle/>
          <a:p>
            <a:r>
              <a:rPr lang="en-US" b="1"/>
              <a:t>Timestep = 0</a:t>
            </a:r>
          </a:p>
        </p:txBody>
      </p:sp>
      <p:sp>
        <p:nvSpPr>
          <p:cNvPr id="19" name="TextBox 18">
            <a:extLst>
              <a:ext uri="{FF2B5EF4-FFF2-40B4-BE49-F238E27FC236}">
                <a16:creationId xmlns:a16="http://schemas.microsoft.com/office/drawing/2014/main" id="{40EEE8A0-96D0-FF1B-BB8A-13BCE7E8E0E2}"/>
              </a:ext>
            </a:extLst>
          </p:cNvPr>
          <p:cNvSpPr txBox="1"/>
          <p:nvPr/>
        </p:nvSpPr>
        <p:spPr>
          <a:xfrm>
            <a:off x="879859" y="4688861"/>
            <a:ext cx="1491242" cy="369332"/>
          </a:xfrm>
          <a:prstGeom prst="rect">
            <a:avLst/>
          </a:prstGeom>
          <a:noFill/>
        </p:spPr>
        <p:txBody>
          <a:bodyPr wrap="none" lIns="91440" tIns="45720" rIns="91440" bIns="45720" rtlCol="0" anchor="t">
            <a:spAutoFit/>
          </a:bodyPr>
          <a:lstStyle/>
          <a:p>
            <a:r>
              <a:rPr lang="en-US" b="1"/>
              <a:t>Timestep = T</a:t>
            </a:r>
          </a:p>
        </p:txBody>
      </p:sp>
      <p:cxnSp>
        <p:nvCxnSpPr>
          <p:cNvPr id="20" name="Straight Arrow Connector 19">
            <a:extLst>
              <a:ext uri="{FF2B5EF4-FFF2-40B4-BE49-F238E27FC236}">
                <a16:creationId xmlns:a16="http://schemas.microsoft.com/office/drawing/2014/main" id="{5AFD001F-0E8C-E1A4-F0E4-84249A59CEB2}"/>
              </a:ext>
            </a:extLst>
          </p:cNvPr>
          <p:cNvCxnSpPr>
            <a:cxnSpLocks/>
          </p:cNvCxnSpPr>
          <p:nvPr/>
        </p:nvCxnSpPr>
        <p:spPr>
          <a:xfrm flipV="1">
            <a:off x="6805489" y="2949796"/>
            <a:ext cx="756877" cy="2108397"/>
          </a:xfrm>
          <a:prstGeom prst="straightConnector1">
            <a:avLst/>
          </a:prstGeom>
          <a:ln w="76200">
            <a:solidFill>
              <a:srgbClr val="00B0F0"/>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38722A64-2A99-E795-ABEE-2F816BD4182B}"/>
              </a:ext>
            </a:extLst>
          </p:cNvPr>
          <p:cNvCxnSpPr>
            <a:cxnSpLocks/>
          </p:cNvCxnSpPr>
          <p:nvPr/>
        </p:nvCxnSpPr>
        <p:spPr>
          <a:xfrm flipV="1">
            <a:off x="7123321" y="2982045"/>
            <a:ext cx="1333635" cy="1917962"/>
          </a:xfrm>
          <a:prstGeom prst="straightConnector1">
            <a:avLst/>
          </a:prstGeom>
          <a:ln w="76200">
            <a:solidFill>
              <a:srgbClr val="00B0F0"/>
            </a:solidFill>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B899DCDB-F1A9-18E4-0465-8B5E999DE53B}"/>
              </a:ext>
            </a:extLst>
          </p:cNvPr>
          <p:cNvCxnSpPr>
            <a:cxnSpLocks/>
          </p:cNvCxnSpPr>
          <p:nvPr/>
        </p:nvCxnSpPr>
        <p:spPr>
          <a:xfrm flipH="1" flipV="1">
            <a:off x="5793521" y="2932031"/>
            <a:ext cx="671792" cy="1876581"/>
          </a:xfrm>
          <a:prstGeom prst="straightConnector1">
            <a:avLst/>
          </a:prstGeom>
          <a:ln w="76200">
            <a:solidFill>
              <a:srgbClr val="00B0F0"/>
            </a:solidFill>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C8D56018-1606-4593-67C6-96F0EF72DEF0}"/>
              </a:ext>
            </a:extLst>
          </p:cNvPr>
          <p:cNvCxnSpPr>
            <a:cxnSpLocks/>
          </p:cNvCxnSpPr>
          <p:nvPr/>
        </p:nvCxnSpPr>
        <p:spPr>
          <a:xfrm flipH="1" flipV="1">
            <a:off x="3470267" y="2980052"/>
            <a:ext cx="1598245" cy="1893475"/>
          </a:xfrm>
          <a:prstGeom prst="straightConnector1">
            <a:avLst/>
          </a:prstGeom>
          <a:ln w="762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876BD95E-6ED9-DBCC-B5AD-B67AB483ED51}"/>
              </a:ext>
            </a:extLst>
          </p:cNvPr>
          <p:cNvCxnSpPr>
            <a:cxnSpLocks/>
          </p:cNvCxnSpPr>
          <p:nvPr/>
        </p:nvCxnSpPr>
        <p:spPr>
          <a:xfrm flipH="1" flipV="1">
            <a:off x="4550919" y="2968631"/>
            <a:ext cx="633922" cy="1839981"/>
          </a:xfrm>
          <a:prstGeom prst="straightConnector1">
            <a:avLst/>
          </a:prstGeom>
          <a:ln w="762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4946624E-D0C2-6DC1-B67D-C307A500B7EB}"/>
              </a:ext>
            </a:extLst>
          </p:cNvPr>
          <p:cNvSpPr txBox="1"/>
          <p:nvPr/>
        </p:nvSpPr>
        <p:spPr>
          <a:xfrm>
            <a:off x="4979602" y="4719293"/>
            <a:ext cx="588623" cy="369332"/>
          </a:xfrm>
          <a:prstGeom prst="rect">
            <a:avLst/>
          </a:prstGeom>
          <a:noFill/>
        </p:spPr>
        <p:txBody>
          <a:bodyPr wrap="none" rtlCol="0">
            <a:spAutoFit/>
          </a:bodyPr>
          <a:lstStyle/>
          <a:p>
            <a:r>
              <a:rPr lang="en-US" b="1">
                <a:solidFill>
                  <a:srgbClr val="5F0D3A"/>
                </a:solidFill>
              </a:rPr>
              <a:t>bad</a:t>
            </a:r>
          </a:p>
        </p:txBody>
      </p:sp>
      <p:sp>
        <p:nvSpPr>
          <p:cNvPr id="26" name="TextBox 25">
            <a:extLst>
              <a:ext uri="{FF2B5EF4-FFF2-40B4-BE49-F238E27FC236}">
                <a16:creationId xmlns:a16="http://schemas.microsoft.com/office/drawing/2014/main" id="{68DD79FD-0B4B-23E9-FF2D-AD06728CE2F3}"/>
              </a:ext>
            </a:extLst>
          </p:cNvPr>
          <p:cNvSpPr txBox="1"/>
          <p:nvPr/>
        </p:nvSpPr>
        <p:spPr>
          <a:xfrm>
            <a:off x="6390155" y="4719293"/>
            <a:ext cx="701218" cy="369332"/>
          </a:xfrm>
          <a:prstGeom prst="rect">
            <a:avLst/>
          </a:prstGeom>
          <a:noFill/>
        </p:spPr>
        <p:txBody>
          <a:bodyPr wrap="none" rtlCol="0">
            <a:spAutoFit/>
          </a:bodyPr>
          <a:lstStyle/>
          <a:p>
            <a:r>
              <a:rPr lang="en-US" b="1">
                <a:solidFill>
                  <a:srgbClr val="345974"/>
                </a:solidFill>
              </a:rPr>
              <a:t>good</a:t>
            </a:r>
          </a:p>
        </p:txBody>
      </p:sp>
      <p:pic>
        <p:nvPicPr>
          <p:cNvPr id="3" name="Picture 2" descr="A close up of a sphere&#10;&#10;Description automatically generated">
            <a:extLst>
              <a:ext uri="{FF2B5EF4-FFF2-40B4-BE49-F238E27FC236}">
                <a16:creationId xmlns:a16="http://schemas.microsoft.com/office/drawing/2014/main" id="{C74DA8E0-B935-CC9C-5500-B3B8FA6A89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6917" y="1950433"/>
            <a:ext cx="877824" cy="877824"/>
          </a:xfrm>
          <a:prstGeom prst="rect">
            <a:avLst/>
          </a:prstGeom>
        </p:spPr>
      </p:pic>
      <p:pic>
        <p:nvPicPr>
          <p:cNvPr id="27" name="Picture 26" descr="A close-up of a sphere&#10;&#10;Description automatically generated">
            <a:extLst>
              <a:ext uri="{FF2B5EF4-FFF2-40B4-BE49-F238E27FC236}">
                <a16:creationId xmlns:a16="http://schemas.microsoft.com/office/drawing/2014/main" id="{2BC43975-8052-4C90-B226-14E92945E0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4440" y="1950433"/>
            <a:ext cx="877824" cy="877824"/>
          </a:xfrm>
          <a:prstGeom prst="rect">
            <a:avLst/>
          </a:prstGeom>
        </p:spPr>
      </p:pic>
      <p:pic>
        <p:nvPicPr>
          <p:cNvPr id="28" name="Picture 27" descr="A circular object with trees and a blue sky&#10;&#10;Description automatically generated">
            <a:extLst>
              <a:ext uri="{FF2B5EF4-FFF2-40B4-BE49-F238E27FC236}">
                <a16:creationId xmlns:a16="http://schemas.microsoft.com/office/drawing/2014/main" id="{6DCC6C4B-B3B5-9F74-E2B9-07012AD1D6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82632" y="1950433"/>
            <a:ext cx="877824" cy="877824"/>
          </a:xfrm>
          <a:prstGeom prst="rect">
            <a:avLst/>
          </a:prstGeom>
        </p:spPr>
      </p:pic>
      <p:pic>
        <p:nvPicPr>
          <p:cNvPr id="29" name="Picture 28" descr="A circular object with a field and trees in the background&#10;&#10;Description automatically generated">
            <a:extLst>
              <a:ext uri="{FF2B5EF4-FFF2-40B4-BE49-F238E27FC236}">
                <a16:creationId xmlns:a16="http://schemas.microsoft.com/office/drawing/2014/main" id="{3126CEED-29D2-32B6-7D50-CD9DDE9FB60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20430" y="1950433"/>
            <a:ext cx="877824" cy="877824"/>
          </a:xfrm>
          <a:prstGeom prst="rect">
            <a:avLst/>
          </a:prstGeom>
        </p:spPr>
      </p:pic>
      <p:pic>
        <p:nvPicPr>
          <p:cNvPr id="30" name="Picture 29" descr="A circular object with a field and trees in the background&#10;&#10;Description automatically generated">
            <a:extLst>
              <a:ext uri="{FF2B5EF4-FFF2-40B4-BE49-F238E27FC236}">
                <a16:creationId xmlns:a16="http://schemas.microsoft.com/office/drawing/2014/main" id="{12A10AD9-36C4-2B9E-CEBA-E2D3587D593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83628" y="1950433"/>
            <a:ext cx="877824" cy="877824"/>
          </a:xfrm>
          <a:prstGeom prst="rect">
            <a:avLst/>
          </a:prstGeom>
        </p:spPr>
      </p:pic>
      <p:pic>
        <p:nvPicPr>
          <p:cNvPr id="31" name="Picture 30" descr="A close-up of a circular object&#10;&#10;Description automatically generated">
            <a:extLst>
              <a:ext uri="{FF2B5EF4-FFF2-40B4-BE49-F238E27FC236}">
                <a16:creationId xmlns:a16="http://schemas.microsoft.com/office/drawing/2014/main" id="{9B61328A-D3C7-A26A-CE33-9D58D6DEB70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153176" y="1950433"/>
            <a:ext cx="877824" cy="877824"/>
          </a:xfrm>
          <a:prstGeom prst="rect">
            <a:avLst/>
          </a:prstGeom>
        </p:spPr>
      </p:pic>
      <p:sp>
        <p:nvSpPr>
          <p:cNvPr id="9" name="Rectangle: Rounded Corners 3">
            <a:extLst>
              <a:ext uri="{FF2B5EF4-FFF2-40B4-BE49-F238E27FC236}">
                <a16:creationId xmlns:a16="http://schemas.microsoft.com/office/drawing/2014/main" id="{04711AF3-D60B-7E4F-36D1-93E99E8D33C2}"/>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C73D4AB-1C93-2F1E-F0F8-6C3BFDC304FC}"/>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3D63B9EF-6BCB-1E0E-D285-26E04116825D}"/>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16" name="TextBox 15">
            <a:extLst>
              <a:ext uri="{FF2B5EF4-FFF2-40B4-BE49-F238E27FC236}">
                <a16:creationId xmlns:a16="http://schemas.microsoft.com/office/drawing/2014/main" id="{642E75C8-174E-F6DF-5575-4D37CA20E6DA}"/>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spTree>
    <p:extLst>
      <p:ext uri="{BB962C8B-B14F-4D97-AF65-F5344CB8AC3E}">
        <p14:creationId xmlns:p14="http://schemas.microsoft.com/office/powerpoint/2010/main" val="4244378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472839-FD20-083A-F386-AAF0DD47FF27}"/>
              </a:ext>
            </a:extLst>
          </p:cNvPr>
          <p:cNvSpPr>
            <a:spLocks noGrp="1"/>
          </p:cNvSpPr>
          <p:nvPr>
            <p:ph type="sldNum" sz="quarter" idx="12"/>
          </p:nvPr>
        </p:nvSpPr>
        <p:spPr/>
        <p:txBody>
          <a:bodyPr/>
          <a:lstStyle/>
          <a:p>
            <a:fld id="{E394BC53-F50D-41DF-BD71-678A190C5E2B}" type="slidenum">
              <a:rPr lang="en-US" smtClean="0"/>
              <a:t>26</a:t>
            </a:fld>
            <a:endParaRPr lang="en-US"/>
          </a:p>
        </p:txBody>
      </p:sp>
      <p:cxnSp>
        <p:nvCxnSpPr>
          <p:cNvPr id="5" name="Straight Connector 4">
            <a:extLst>
              <a:ext uri="{FF2B5EF4-FFF2-40B4-BE49-F238E27FC236}">
                <a16:creationId xmlns:a16="http://schemas.microsoft.com/office/drawing/2014/main" id="{4E83974F-9F9A-A336-2569-BE758FF01E33}"/>
              </a:ext>
            </a:extLst>
          </p:cNvPr>
          <p:cNvCxnSpPr>
            <a:cxnSpLocks/>
          </p:cNvCxnSpPr>
          <p:nvPr/>
        </p:nvCxnSpPr>
        <p:spPr>
          <a:xfrm>
            <a:off x="2363336" y="4897437"/>
            <a:ext cx="8570228" cy="0"/>
          </a:xfrm>
          <a:prstGeom prst="line">
            <a:avLst/>
          </a:prstGeom>
          <a:ln w="6350">
            <a:solidFill>
              <a:schemeClr val="tx1"/>
            </a:solidFill>
            <a:prstDash val="dash"/>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58BA0780-E043-E209-47E9-1AAF5B712650}"/>
              </a:ext>
            </a:extLst>
          </p:cNvPr>
          <p:cNvCxnSpPr>
            <a:cxnSpLocks/>
          </p:cNvCxnSpPr>
          <p:nvPr/>
        </p:nvCxnSpPr>
        <p:spPr>
          <a:xfrm flipV="1">
            <a:off x="2371101" y="2382622"/>
            <a:ext cx="8570228" cy="11918"/>
          </a:xfrm>
          <a:prstGeom prst="line">
            <a:avLst/>
          </a:prstGeom>
          <a:ln w="6350">
            <a:solidFill>
              <a:schemeClr val="tx1"/>
            </a:solidFill>
            <a:prstDash val="dash"/>
          </a:ln>
        </p:spPr>
        <p:style>
          <a:lnRef idx="2">
            <a:schemeClr val="accent1"/>
          </a:lnRef>
          <a:fillRef idx="0">
            <a:schemeClr val="accent1"/>
          </a:fillRef>
          <a:effectRef idx="1">
            <a:schemeClr val="accent1"/>
          </a:effectRef>
          <a:fontRef idx="minor">
            <a:schemeClr val="tx1"/>
          </a:fontRef>
        </p:style>
      </p:cxnSp>
      <p:pic>
        <p:nvPicPr>
          <p:cNvPr id="7" name="Picture 6" descr="A close-up of a grey background&#10;&#10;Description automatically generated">
            <a:extLst>
              <a:ext uri="{FF2B5EF4-FFF2-40B4-BE49-F238E27FC236}">
                <a16:creationId xmlns:a16="http://schemas.microsoft.com/office/drawing/2014/main" id="{C764E483-B7AF-4A2A-B749-2959A2A6CB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6912" y="4251240"/>
            <a:ext cx="3298175" cy="1396975"/>
          </a:xfrm>
          <a:prstGeom prst="ellipse">
            <a:avLst/>
          </a:prstGeom>
        </p:spPr>
      </p:pic>
      <p:sp>
        <p:nvSpPr>
          <p:cNvPr id="8" name="Oval 7">
            <a:extLst>
              <a:ext uri="{FF2B5EF4-FFF2-40B4-BE49-F238E27FC236}">
                <a16:creationId xmlns:a16="http://schemas.microsoft.com/office/drawing/2014/main" id="{F631131D-40F6-AF95-87DA-BA6C3D7298D1}"/>
              </a:ext>
            </a:extLst>
          </p:cNvPr>
          <p:cNvSpPr/>
          <p:nvPr/>
        </p:nvSpPr>
        <p:spPr>
          <a:xfrm>
            <a:off x="4796982" y="4699706"/>
            <a:ext cx="880210" cy="395464"/>
          </a:xfrm>
          <a:prstGeom prst="ellipse">
            <a:avLst/>
          </a:prstGeom>
          <a:solidFill>
            <a:schemeClr val="accent1">
              <a:alpha val="18000"/>
            </a:schemeClr>
          </a:solid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9178127-64AF-0A23-2465-D121792A29B3}"/>
              </a:ext>
            </a:extLst>
          </p:cNvPr>
          <p:cNvSpPr/>
          <p:nvPr/>
        </p:nvSpPr>
        <p:spPr>
          <a:xfrm>
            <a:off x="6027262" y="4646640"/>
            <a:ext cx="1427005" cy="501595"/>
          </a:xfrm>
          <a:prstGeom prst="ellipse">
            <a:avLst/>
          </a:prstGeom>
          <a:solidFill>
            <a:schemeClr val="accent3">
              <a:alpha val="40000"/>
            </a:schemeClr>
          </a:solidFill>
          <a:ln>
            <a:prstDash val="dash"/>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C85848D-D1E2-C51B-0AC9-A23742D596D3}"/>
              </a:ext>
            </a:extLst>
          </p:cNvPr>
          <p:cNvSpPr txBox="1"/>
          <p:nvPr/>
        </p:nvSpPr>
        <p:spPr>
          <a:xfrm>
            <a:off x="5386511" y="5775391"/>
            <a:ext cx="1475084" cy="369332"/>
          </a:xfrm>
          <a:prstGeom prst="rect">
            <a:avLst/>
          </a:prstGeom>
          <a:noFill/>
        </p:spPr>
        <p:txBody>
          <a:bodyPr wrap="none" rtlCol="0">
            <a:spAutoFit/>
          </a:bodyPr>
          <a:lstStyle/>
          <a:p>
            <a:r>
              <a:rPr lang="en-US" b="1"/>
              <a:t>Noise space</a:t>
            </a:r>
          </a:p>
        </p:txBody>
      </p:sp>
      <p:sp>
        <p:nvSpPr>
          <p:cNvPr id="12" name="TextBox 11">
            <a:extLst>
              <a:ext uri="{FF2B5EF4-FFF2-40B4-BE49-F238E27FC236}">
                <a16:creationId xmlns:a16="http://schemas.microsoft.com/office/drawing/2014/main" id="{6AAD4A6A-6F3A-4286-0EFC-345DFDA1E5A6}"/>
              </a:ext>
            </a:extLst>
          </p:cNvPr>
          <p:cNvSpPr txBox="1"/>
          <p:nvPr/>
        </p:nvSpPr>
        <p:spPr>
          <a:xfrm>
            <a:off x="879859" y="2209874"/>
            <a:ext cx="1497654" cy="369332"/>
          </a:xfrm>
          <a:prstGeom prst="rect">
            <a:avLst/>
          </a:prstGeom>
          <a:noFill/>
        </p:spPr>
        <p:txBody>
          <a:bodyPr wrap="none" lIns="91440" tIns="45720" rIns="91440" bIns="45720" rtlCol="0" anchor="t">
            <a:spAutoFit/>
          </a:bodyPr>
          <a:lstStyle/>
          <a:p>
            <a:r>
              <a:rPr lang="en-US" b="1"/>
              <a:t>Timestep = 0</a:t>
            </a:r>
          </a:p>
        </p:txBody>
      </p:sp>
      <p:sp>
        <p:nvSpPr>
          <p:cNvPr id="18" name="TextBox 17">
            <a:extLst>
              <a:ext uri="{FF2B5EF4-FFF2-40B4-BE49-F238E27FC236}">
                <a16:creationId xmlns:a16="http://schemas.microsoft.com/office/drawing/2014/main" id="{FE373B49-C244-6496-A77C-EBC055386646}"/>
              </a:ext>
            </a:extLst>
          </p:cNvPr>
          <p:cNvSpPr txBox="1"/>
          <p:nvPr/>
        </p:nvSpPr>
        <p:spPr>
          <a:xfrm>
            <a:off x="879859" y="4688861"/>
            <a:ext cx="1491242" cy="369332"/>
          </a:xfrm>
          <a:prstGeom prst="rect">
            <a:avLst/>
          </a:prstGeom>
          <a:noFill/>
        </p:spPr>
        <p:txBody>
          <a:bodyPr wrap="none" lIns="91440" tIns="45720" rIns="91440" bIns="45720" rtlCol="0" anchor="t">
            <a:spAutoFit/>
          </a:bodyPr>
          <a:lstStyle/>
          <a:p>
            <a:r>
              <a:rPr lang="en-US" b="1"/>
              <a:t>Timestep = T</a:t>
            </a:r>
          </a:p>
        </p:txBody>
      </p:sp>
      <p:sp>
        <p:nvSpPr>
          <p:cNvPr id="20" name="TextBox 19">
            <a:extLst>
              <a:ext uri="{FF2B5EF4-FFF2-40B4-BE49-F238E27FC236}">
                <a16:creationId xmlns:a16="http://schemas.microsoft.com/office/drawing/2014/main" id="{AAF105A3-C149-2024-C1DE-4681A5B6EE5E}"/>
              </a:ext>
            </a:extLst>
          </p:cNvPr>
          <p:cNvSpPr txBox="1"/>
          <p:nvPr/>
        </p:nvSpPr>
        <p:spPr>
          <a:xfrm>
            <a:off x="5494776" y="1370623"/>
            <a:ext cx="1202445" cy="369332"/>
          </a:xfrm>
          <a:prstGeom prst="rect">
            <a:avLst/>
          </a:prstGeom>
          <a:noFill/>
        </p:spPr>
        <p:txBody>
          <a:bodyPr wrap="none" rtlCol="0">
            <a:spAutoFit/>
          </a:bodyPr>
          <a:lstStyle/>
          <a:p>
            <a:r>
              <a:rPr lang="en-US" b="1"/>
              <a:t>Averaging</a:t>
            </a:r>
          </a:p>
        </p:txBody>
      </p:sp>
      <p:cxnSp>
        <p:nvCxnSpPr>
          <p:cNvPr id="21" name="Straight Arrow Connector 20">
            <a:extLst>
              <a:ext uri="{FF2B5EF4-FFF2-40B4-BE49-F238E27FC236}">
                <a16:creationId xmlns:a16="http://schemas.microsoft.com/office/drawing/2014/main" id="{5E107FC8-3F8F-4320-D87D-94C548C31E85}"/>
              </a:ext>
            </a:extLst>
          </p:cNvPr>
          <p:cNvCxnSpPr>
            <a:cxnSpLocks/>
          </p:cNvCxnSpPr>
          <p:nvPr/>
        </p:nvCxnSpPr>
        <p:spPr>
          <a:xfrm>
            <a:off x="6215330" y="2886764"/>
            <a:ext cx="433120" cy="1962288"/>
          </a:xfrm>
          <a:prstGeom prst="straightConnector1">
            <a:avLst/>
          </a:prstGeom>
          <a:ln w="57150">
            <a:solidFill>
              <a:schemeClr val="accent5">
                <a:lumMod val="75000"/>
              </a:schemeClr>
            </a:solidFill>
            <a:prstDash val="dash"/>
            <a:tailEnd type="triangle"/>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367B47BA-A91A-548F-BB44-B1B91B0B47EC}"/>
              </a:ext>
            </a:extLst>
          </p:cNvPr>
          <p:cNvSpPr txBox="1"/>
          <p:nvPr/>
        </p:nvSpPr>
        <p:spPr>
          <a:xfrm>
            <a:off x="3916683" y="3266560"/>
            <a:ext cx="1933991" cy="369332"/>
          </a:xfrm>
          <a:prstGeom prst="rect">
            <a:avLst/>
          </a:prstGeom>
          <a:noFill/>
        </p:spPr>
        <p:txBody>
          <a:bodyPr wrap="none" rtlCol="0">
            <a:spAutoFit/>
          </a:bodyPr>
          <a:lstStyle/>
          <a:p>
            <a:r>
              <a:rPr lang="en-US" b="1">
                <a:solidFill>
                  <a:schemeClr val="accent5">
                    <a:lumMod val="75000"/>
                  </a:schemeClr>
                </a:solidFill>
              </a:rPr>
              <a:t>Forward process</a:t>
            </a:r>
          </a:p>
        </p:txBody>
      </p:sp>
      <p:sp>
        <p:nvSpPr>
          <p:cNvPr id="23" name="TextBox 22">
            <a:extLst>
              <a:ext uri="{FF2B5EF4-FFF2-40B4-BE49-F238E27FC236}">
                <a16:creationId xmlns:a16="http://schemas.microsoft.com/office/drawing/2014/main" id="{F792804B-551B-E8A1-A5FD-48A3FDC43118}"/>
              </a:ext>
            </a:extLst>
          </p:cNvPr>
          <p:cNvSpPr txBox="1"/>
          <p:nvPr/>
        </p:nvSpPr>
        <p:spPr>
          <a:xfrm>
            <a:off x="4979602" y="4719293"/>
            <a:ext cx="588623" cy="369332"/>
          </a:xfrm>
          <a:prstGeom prst="rect">
            <a:avLst/>
          </a:prstGeom>
          <a:noFill/>
        </p:spPr>
        <p:txBody>
          <a:bodyPr wrap="none" rtlCol="0">
            <a:spAutoFit/>
          </a:bodyPr>
          <a:lstStyle/>
          <a:p>
            <a:r>
              <a:rPr lang="en-US" b="1">
                <a:solidFill>
                  <a:srgbClr val="5F0D3A"/>
                </a:solidFill>
              </a:rPr>
              <a:t>bad</a:t>
            </a:r>
          </a:p>
        </p:txBody>
      </p:sp>
      <p:sp>
        <p:nvSpPr>
          <p:cNvPr id="24" name="TextBox 23">
            <a:extLst>
              <a:ext uri="{FF2B5EF4-FFF2-40B4-BE49-F238E27FC236}">
                <a16:creationId xmlns:a16="http://schemas.microsoft.com/office/drawing/2014/main" id="{E3DCAD95-A361-7D13-A00C-A4BABD6D5A8F}"/>
              </a:ext>
            </a:extLst>
          </p:cNvPr>
          <p:cNvSpPr txBox="1"/>
          <p:nvPr/>
        </p:nvSpPr>
        <p:spPr>
          <a:xfrm>
            <a:off x="6390155" y="4719293"/>
            <a:ext cx="701218" cy="369332"/>
          </a:xfrm>
          <a:prstGeom prst="rect">
            <a:avLst/>
          </a:prstGeom>
          <a:noFill/>
        </p:spPr>
        <p:txBody>
          <a:bodyPr wrap="none" rtlCol="0">
            <a:spAutoFit/>
          </a:bodyPr>
          <a:lstStyle/>
          <a:p>
            <a:r>
              <a:rPr lang="en-US" b="1">
                <a:solidFill>
                  <a:srgbClr val="345974"/>
                </a:solidFill>
              </a:rPr>
              <a:t>good</a:t>
            </a:r>
          </a:p>
        </p:txBody>
      </p:sp>
      <p:pic>
        <p:nvPicPr>
          <p:cNvPr id="36" name="Picture 35" descr="A close up of a sphere&#10;&#10;Description automatically generated">
            <a:extLst>
              <a:ext uri="{FF2B5EF4-FFF2-40B4-BE49-F238E27FC236}">
                <a16:creationId xmlns:a16="http://schemas.microsoft.com/office/drawing/2014/main" id="{67058BC7-5849-0545-DAB5-952FE7EE99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58876" y="1950433"/>
            <a:ext cx="877824" cy="877824"/>
          </a:xfrm>
          <a:prstGeom prst="rect">
            <a:avLst/>
          </a:prstGeom>
        </p:spPr>
      </p:pic>
      <p:pic>
        <p:nvPicPr>
          <p:cNvPr id="37" name="Picture 36" descr="A close-up of a sphere&#10;&#10;Description automatically generated">
            <a:extLst>
              <a:ext uri="{FF2B5EF4-FFF2-40B4-BE49-F238E27FC236}">
                <a16:creationId xmlns:a16="http://schemas.microsoft.com/office/drawing/2014/main" id="{2AF17962-48EF-18AA-4631-5F670E6912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58876" y="1950433"/>
            <a:ext cx="877824" cy="877824"/>
          </a:xfrm>
          <a:prstGeom prst="rect">
            <a:avLst/>
          </a:prstGeom>
        </p:spPr>
      </p:pic>
      <p:pic>
        <p:nvPicPr>
          <p:cNvPr id="38" name="Picture 37" descr="A circular object with trees and a blue sky&#10;&#10;Description automatically generated">
            <a:extLst>
              <a:ext uri="{FF2B5EF4-FFF2-40B4-BE49-F238E27FC236}">
                <a16:creationId xmlns:a16="http://schemas.microsoft.com/office/drawing/2014/main" id="{B4B16270-87F6-228F-7F25-7C13B14DFE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58876" y="1950433"/>
            <a:ext cx="877824" cy="877824"/>
          </a:xfrm>
          <a:prstGeom prst="rect">
            <a:avLst/>
          </a:prstGeom>
        </p:spPr>
      </p:pic>
      <p:pic>
        <p:nvPicPr>
          <p:cNvPr id="39" name="Picture 38" descr="A circular object with a field and trees in the background&#10;&#10;Description automatically generated">
            <a:extLst>
              <a:ext uri="{FF2B5EF4-FFF2-40B4-BE49-F238E27FC236}">
                <a16:creationId xmlns:a16="http://schemas.microsoft.com/office/drawing/2014/main" id="{80B6EBF8-2CDE-6C70-00EA-DF15BCCFF25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58876" y="1950433"/>
            <a:ext cx="877824" cy="877824"/>
          </a:xfrm>
          <a:prstGeom prst="rect">
            <a:avLst/>
          </a:prstGeom>
        </p:spPr>
      </p:pic>
      <p:pic>
        <p:nvPicPr>
          <p:cNvPr id="40" name="Picture 39" descr="A circular object with a field and trees in the background&#10;&#10;Description automatically generated">
            <a:extLst>
              <a:ext uri="{FF2B5EF4-FFF2-40B4-BE49-F238E27FC236}">
                <a16:creationId xmlns:a16="http://schemas.microsoft.com/office/drawing/2014/main" id="{88B2B7B3-FF26-987E-A48B-1E5DD198933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58876" y="1950433"/>
            <a:ext cx="877824" cy="877824"/>
          </a:xfrm>
          <a:prstGeom prst="rect">
            <a:avLst/>
          </a:prstGeom>
        </p:spPr>
      </p:pic>
      <p:pic>
        <p:nvPicPr>
          <p:cNvPr id="41" name="Picture 40" descr="A close-up of a circular object&#10;&#10;Description automatically generated">
            <a:extLst>
              <a:ext uri="{FF2B5EF4-FFF2-40B4-BE49-F238E27FC236}">
                <a16:creationId xmlns:a16="http://schemas.microsoft.com/office/drawing/2014/main" id="{0E2FD049-D55F-F74F-C54A-26687E416D5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658876" y="1950433"/>
            <a:ext cx="877824" cy="877824"/>
          </a:xfrm>
          <a:prstGeom prst="rect">
            <a:avLst/>
          </a:prstGeom>
        </p:spPr>
      </p:pic>
      <p:pic>
        <p:nvPicPr>
          <p:cNvPr id="42" name="Picture 41" descr="A round metal ball with a field of grass&#10;&#10;Description automatically generated">
            <a:extLst>
              <a:ext uri="{FF2B5EF4-FFF2-40B4-BE49-F238E27FC236}">
                <a16:creationId xmlns:a16="http://schemas.microsoft.com/office/drawing/2014/main" id="{EC69A4CB-C9D8-2955-7811-1A3F0AE68BD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658876" y="1950433"/>
            <a:ext cx="877824" cy="877824"/>
          </a:xfrm>
          <a:prstGeom prst="rect">
            <a:avLst/>
          </a:prstGeom>
        </p:spPr>
      </p:pic>
      <p:sp>
        <p:nvSpPr>
          <p:cNvPr id="3" name="Rectangle: Rounded Corners 3">
            <a:extLst>
              <a:ext uri="{FF2B5EF4-FFF2-40B4-BE49-F238E27FC236}">
                <a16:creationId xmlns:a16="http://schemas.microsoft.com/office/drawing/2014/main" id="{421709B9-397B-B049-F146-D05BE444C4CF}"/>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2B250C5-698E-DEE6-EEBF-BE167E7F34BB}"/>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859994-A0FB-AC3E-7866-599C03E5E423}"/>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14" name="TextBox 13">
            <a:extLst>
              <a:ext uri="{FF2B5EF4-FFF2-40B4-BE49-F238E27FC236}">
                <a16:creationId xmlns:a16="http://schemas.microsoft.com/office/drawing/2014/main" id="{0AA515DA-A23B-21C8-A3DA-1A158AECE4CA}"/>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spTree>
    <p:extLst>
      <p:ext uri="{BB962C8B-B14F-4D97-AF65-F5344CB8AC3E}">
        <p14:creationId xmlns:p14="http://schemas.microsoft.com/office/powerpoint/2010/main" val="404811403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silver ball with a black background&#10;&#10;Description automatically generated">
            <a:extLst>
              <a:ext uri="{FF2B5EF4-FFF2-40B4-BE49-F238E27FC236}">
                <a16:creationId xmlns:a16="http://schemas.microsoft.com/office/drawing/2014/main" id="{B94DEBF8-880B-A41E-9D46-183270F57B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5053" y="2703330"/>
            <a:ext cx="904444" cy="904444"/>
          </a:xfrm>
          <a:prstGeom prst="rect">
            <a:avLst/>
          </a:prstGeom>
        </p:spPr>
      </p:pic>
      <p:sp>
        <p:nvSpPr>
          <p:cNvPr id="2" name="Slide Number Placeholder 1">
            <a:extLst>
              <a:ext uri="{FF2B5EF4-FFF2-40B4-BE49-F238E27FC236}">
                <a16:creationId xmlns:a16="http://schemas.microsoft.com/office/drawing/2014/main" id="{DBBB77EA-DEC7-E110-2054-2DE044886E18}"/>
              </a:ext>
            </a:extLst>
          </p:cNvPr>
          <p:cNvSpPr>
            <a:spLocks noGrp="1"/>
          </p:cNvSpPr>
          <p:nvPr>
            <p:ph type="sldNum" sz="quarter" idx="12"/>
          </p:nvPr>
        </p:nvSpPr>
        <p:spPr/>
        <p:txBody>
          <a:bodyPr/>
          <a:lstStyle/>
          <a:p>
            <a:fld id="{E394BC53-F50D-41DF-BD71-678A190C5E2B}" type="slidenum">
              <a:rPr lang="en-US" smtClean="0"/>
              <a:t>27</a:t>
            </a:fld>
            <a:endParaRPr lang="en-US"/>
          </a:p>
        </p:txBody>
      </p:sp>
      <p:sp>
        <p:nvSpPr>
          <p:cNvPr id="45" name="TextBox 44">
            <a:extLst>
              <a:ext uri="{FF2B5EF4-FFF2-40B4-BE49-F238E27FC236}">
                <a16:creationId xmlns:a16="http://schemas.microsoft.com/office/drawing/2014/main" id="{1B0F0087-9319-C380-F3C8-1D4F60354F7E}"/>
              </a:ext>
            </a:extLst>
          </p:cNvPr>
          <p:cNvSpPr txBox="1"/>
          <p:nvPr/>
        </p:nvSpPr>
        <p:spPr>
          <a:xfrm>
            <a:off x="5535766" y="3689395"/>
            <a:ext cx="847340" cy="338554"/>
          </a:xfrm>
          <a:prstGeom prst="rect">
            <a:avLst/>
          </a:prstGeom>
          <a:noFill/>
        </p:spPr>
        <p:txBody>
          <a:bodyPr wrap="square" lIns="91440" tIns="45720" rIns="91440" bIns="45720" rtlCol="0" anchor="t">
            <a:spAutoFit/>
          </a:bodyPr>
          <a:lstStyle/>
          <a:p>
            <a:r>
              <a:rPr lang="en-US" sz="1600">
                <a:latin typeface="Aptos"/>
                <a:ea typeface="Helvetica Neue Medium" panose="02000503000000020004" pitchFamily="2" charset="0"/>
                <a:cs typeface="Helvetica Neue Medium" panose="02000503000000020004" pitchFamily="2" charset="0"/>
              </a:rPr>
              <a:t>Median</a:t>
            </a:r>
            <a:endParaRPr lang="en-US"/>
          </a:p>
        </p:txBody>
      </p:sp>
      <p:pic>
        <p:nvPicPr>
          <p:cNvPr id="55" name="Picture 54">
            <a:extLst>
              <a:ext uri="{FF2B5EF4-FFF2-40B4-BE49-F238E27FC236}">
                <a16:creationId xmlns:a16="http://schemas.microsoft.com/office/drawing/2014/main" id="{E31B10D3-A97A-DA91-B1FE-9AF8211240BE}"/>
              </a:ext>
            </a:extLst>
          </p:cNvPr>
          <p:cNvPicPr>
            <a:picLocks noChangeAspect="1"/>
          </p:cNvPicPr>
          <p:nvPr/>
        </p:nvPicPr>
        <p:blipFill rotWithShape="1">
          <a:blip r:embed="rId4"/>
          <a:srcRect l="14015" r="14015"/>
          <a:stretch/>
        </p:blipFill>
        <p:spPr>
          <a:xfrm>
            <a:off x="588217" y="2471323"/>
            <a:ext cx="1570759" cy="1366498"/>
          </a:xfrm>
          <a:prstGeom prst="rect">
            <a:avLst/>
          </a:prstGeom>
        </p:spPr>
      </p:pic>
      <p:sp>
        <p:nvSpPr>
          <p:cNvPr id="58" name="Right Brace 57">
            <a:extLst>
              <a:ext uri="{FF2B5EF4-FFF2-40B4-BE49-F238E27FC236}">
                <a16:creationId xmlns:a16="http://schemas.microsoft.com/office/drawing/2014/main" id="{72A15B77-A01E-CDBF-8C62-9C72E60628CA}"/>
              </a:ext>
            </a:extLst>
          </p:cNvPr>
          <p:cNvSpPr/>
          <p:nvPr/>
        </p:nvSpPr>
        <p:spPr>
          <a:xfrm>
            <a:off x="5303089" y="1265299"/>
            <a:ext cx="136326" cy="3773602"/>
          </a:xfrm>
          <a:prstGeom prst="rightBrace">
            <a:avLst/>
          </a:prstGeom>
          <a:ln w="28575">
            <a:solidFill>
              <a:srgbClr val="8971E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72" name="Group 71">
            <a:extLst>
              <a:ext uri="{FF2B5EF4-FFF2-40B4-BE49-F238E27FC236}">
                <a16:creationId xmlns:a16="http://schemas.microsoft.com/office/drawing/2014/main" id="{D654E414-F0EB-2C19-F838-2B3E31AE372A}"/>
              </a:ext>
            </a:extLst>
          </p:cNvPr>
          <p:cNvGrpSpPr/>
          <p:nvPr/>
        </p:nvGrpSpPr>
        <p:grpSpPr>
          <a:xfrm>
            <a:off x="2546952" y="2784385"/>
            <a:ext cx="1331346" cy="600162"/>
            <a:chOff x="4218768" y="1666407"/>
            <a:chExt cx="662541" cy="196813"/>
          </a:xfrm>
        </p:grpSpPr>
        <p:sp>
          <p:nvSpPr>
            <p:cNvPr id="75" name="Rectangle 74">
              <a:extLst>
                <a:ext uri="{FF2B5EF4-FFF2-40B4-BE49-F238E27FC236}">
                  <a16:creationId xmlns:a16="http://schemas.microsoft.com/office/drawing/2014/main" id="{DD2F10C2-2CD1-3337-345E-D7474C9F9076}"/>
                </a:ext>
              </a:extLst>
            </p:cNvPr>
            <p:cNvSpPr/>
            <p:nvPr/>
          </p:nvSpPr>
          <p:spPr>
            <a:xfrm>
              <a:off x="4218768" y="1671453"/>
              <a:ext cx="662541" cy="1917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76" name="TextBox 75">
              <a:extLst>
                <a:ext uri="{FF2B5EF4-FFF2-40B4-BE49-F238E27FC236}">
                  <a16:creationId xmlns:a16="http://schemas.microsoft.com/office/drawing/2014/main" id="{15838CA8-613E-D04F-3D5C-DF10B46C53E8}"/>
                </a:ext>
              </a:extLst>
            </p:cNvPr>
            <p:cNvSpPr txBox="1"/>
            <p:nvPr/>
          </p:nvSpPr>
          <p:spPr>
            <a:xfrm>
              <a:off x="4286331" y="1666407"/>
              <a:ext cx="531448" cy="191767"/>
            </a:xfrm>
            <a:prstGeom prst="rect">
              <a:avLst/>
            </a:prstGeom>
            <a:noFill/>
          </p:spPr>
          <p:txBody>
            <a:bodyPr wrap="none" lIns="91440" tIns="45720" rIns="91440" bIns="45720" rtlCol="0" anchor="t">
              <a:spAutoFit/>
            </a:bodyPr>
            <a:lstStyle/>
            <a:p>
              <a:pPr algn="ctr"/>
              <a:r>
                <a:rPr lang="en-US" sz="1600">
                  <a:latin typeface="Aptos"/>
                  <a:ea typeface="Helvetica Neue Medium" panose="02000503000000020004" pitchFamily="2" charset="0"/>
                  <a:cs typeface="Helvetica Neue Medium" panose="02000503000000020004" pitchFamily="2" charset="0"/>
                </a:rPr>
                <a:t>Inpainting</a:t>
              </a:r>
            </a:p>
            <a:p>
              <a:pPr algn="ctr"/>
              <a:r>
                <a:rPr lang="en-US" sz="1600">
                  <a:latin typeface="Aptos"/>
                  <a:ea typeface="Helvetica Neue Medium" panose="02000503000000020004" pitchFamily="2" charset="0"/>
                  <a:cs typeface="Helvetica Neue Medium" panose="02000503000000020004" pitchFamily="2" charset="0"/>
                </a:rPr>
                <a:t>Pipeline</a:t>
              </a:r>
            </a:p>
          </p:txBody>
        </p:sp>
      </p:grpSp>
      <p:sp>
        <p:nvSpPr>
          <p:cNvPr id="73" name="TextBox 72">
            <a:extLst>
              <a:ext uri="{FF2B5EF4-FFF2-40B4-BE49-F238E27FC236}">
                <a16:creationId xmlns:a16="http://schemas.microsoft.com/office/drawing/2014/main" id="{01A1F3A2-6BC8-C2E5-6306-EB65526AF690}"/>
              </a:ext>
            </a:extLst>
          </p:cNvPr>
          <p:cNvSpPr txBox="1"/>
          <p:nvPr/>
        </p:nvSpPr>
        <p:spPr>
          <a:xfrm>
            <a:off x="2743778" y="3877430"/>
            <a:ext cx="937693" cy="584775"/>
          </a:xfrm>
          <a:prstGeom prst="rect">
            <a:avLst/>
          </a:prstGeom>
          <a:noFill/>
        </p:spPr>
        <p:txBody>
          <a:bodyPr wrap="none" rtlCol="0">
            <a:spAutoFit/>
          </a:bodyPr>
          <a:lstStyle/>
          <a:p>
            <a:pPr algn="ctr"/>
            <a:r>
              <a:rPr lang="en-US" sz="1600">
                <a:solidFill>
                  <a:schemeClr val="accent1"/>
                </a:solidFill>
                <a:latin typeface="Aptos"/>
                <a:ea typeface="Helvetica Neue Medium" panose="02000503000000020004" pitchFamily="2" charset="0"/>
                <a:cs typeface="Helvetica Neue Medium" panose="02000503000000020004" pitchFamily="2" charset="0"/>
              </a:rPr>
              <a:t>Random</a:t>
            </a:r>
          </a:p>
          <a:p>
            <a:pPr algn="ctr"/>
            <a:r>
              <a:rPr lang="en-US" sz="1600">
                <a:solidFill>
                  <a:schemeClr val="accent1"/>
                </a:solidFill>
                <a:latin typeface="Aptos"/>
                <a:ea typeface="Helvetica Neue Medium" panose="02000503000000020004" pitchFamily="2" charset="0"/>
                <a:cs typeface="Helvetica Neue Medium" panose="02000503000000020004" pitchFamily="2" charset="0"/>
              </a:rPr>
              <a:t>seeds</a:t>
            </a:r>
          </a:p>
        </p:txBody>
      </p:sp>
      <p:cxnSp>
        <p:nvCxnSpPr>
          <p:cNvPr id="74" name="Straight Arrow Connector 73">
            <a:extLst>
              <a:ext uri="{FF2B5EF4-FFF2-40B4-BE49-F238E27FC236}">
                <a16:creationId xmlns:a16="http://schemas.microsoft.com/office/drawing/2014/main" id="{0E68462A-CAB3-8462-8F60-D057EB909503}"/>
              </a:ext>
            </a:extLst>
          </p:cNvPr>
          <p:cNvCxnSpPr/>
          <p:nvPr/>
        </p:nvCxnSpPr>
        <p:spPr>
          <a:xfrm flipV="1">
            <a:off x="3198779" y="3485409"/>
            <a:ext cx="0" cy="408821"/>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cxnSp>
        <p:nvCxnSpPr>
          <p:cNvPr id="83" name="Straight Arrow Connector 82">
            <a:extLst>
              <a:ext uri="{FF2B5EF4-FFF2-40B4-BE49-F238E27FC236}">
                <a16:creationId xmlns:a16="http://schemas.microsoft.com/office/drawing/2014/main" id="{D7108333-4654-E49F-2ADE-997D4D2889A3}"/>
              </a:ext>
            </a:extLst>
          </p:cNvPr>
          <p:cNvCxnSpPr>
            <a:cxnSpLocks/>
          </p:cNvCxnSpPr>
          <p:nvPr/>
        </p:nvCxnSpPr>
        <p:spPr>
          <a:xfrm>
            <a:off x="2198241" y="3103131"/>
            <a:ext cx="265990"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A964A38C-3B91-F069-325D-9013E6A1A3F4}"/>
              </a:ext>
            </a:extLst>
          </p:cNvPr>
          <p:cNvSpPr txBox="1"/>
          <p:nvPr/>
        </p:nvSpPr>
        <p:spPr>
          <a:xfrm>
            <a:off x="-1336" y="6549189"/>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latin typeface="Aptos"/>
              </a:rPr>
              <a:t>SDEdit</a:t>
            </a:r>
            <a:r>
              <a:rPr lang="en-US" sz="1400">
                <a:solidFill>
                  <a:schemeClr val="tx1">
                    <a:lumMod val="50000"/>
                    <a:lumOff val="50000"/>
                  </a:schemeClr>
                </a:solidFill>
                <a:latin typeface="Aptos"/>
              </a:rPr>
              <a:t> Meng et al. </a:t>
            </a:r>
            <a:r>
              <a:rPr lang="en-US" sz="1400" i="1" err="1">
                <a:solidFill>
                  <a:schemeClr val="tx1">
                    <a:lumMod val="50000"/>
                    <a:lumOff val="50000"/>
                  </a:schemeClr>
                </a:solidFill>
                <a:latin typeface="Aptos"/>
              </a:rPr>
              <a:t>SDEdit</a:t>
            </a:r>
            <a:r>
              <a:rPr lang="en-US" sz="1400" i="1">
                <a:solidFill>
                  <a:schemeClr val="tx1">
                    <a:lumMod val="50000"/>
                    <a:lumOff val="50000"/>
                  </a:schemeClr>
                </a:solidFill>
                <a:latin typeface="Aptos"/>
              </a:rPr>
              <a:t>: Guided Image Synthesis and Editing with Stochastic Differential Equations</a:t>
            </a:r>
            <a:r>
              <a:rPr lang="en-US" sz="1400">
                <a:solidFill>
                  <a:schemeClr val="tx1">
                    <a:lumMod val="50000"/>
                    <a:lumOff val="50000"/>
                  </a:schemeClr>
                </a:solidFill>
                <a:latin typeface="Aptos"/>
              </a:rPr>
              <a:t>. ICLR 2022</a:t>
            </a:r>
          </a:p>
        </p:txBody>
      </p:sp>
      <p:sp>
        <p:nvSpPr>
          <p:cNvPr id="26" name="TextBox 25">
            <a:extLst>
              <a:ext uri="{FF2B5EF4-FFF2-40B4-BE49-F238E27FC236}">
                <a16:creationId xmlns:a16="http://schemas.microsoft.com/office/drawing/2014/main" id="{15033DCF-7B1B-7D74-A2D3-DF07D457D38C}"/>
              </a:ext>
            </a:extLst>
          </p:cNvPr>
          <p:cNvSpPr txBox="1"/>
          <p:nvPr/>
        </p:nvSpPr>
        <p:spPr>
          <a:xfrm>
            <a:off x="6769845" y="3672174"/>
            <a:ext cx="1611193" cy="584775"/>
          </a:xfrm>
          <a:prstGeom prst="rect">
            <a:avLst/>
          </a:prstGeom>
          <a:noFill/>
        </p:spPr>
        <p:txBody>
          <a:bodyPr wrap="square" lIns="91440" tIns="45720" rIns="91440" bIns="45720" rtlCol="0" anchor="t">
            <a:spAutoFit/>
          </a:bodyPr>
          <a:lstStyle/>
          <a:p>
            <a:pPr algn="ctr"/>
            <a:r>
              <a:rPr lang="en-US" sz="1600">
                <a:latin typeface="Aptos"/>
                <a:ea typeface="Helvetica Neue Medium" panose="02000503000000020004" pitchFamily="2" charset="0"/>
                <a:cs typeface="Helvetica Neue Medium" panose="02000503000000020004" pitchFamily="2" charset="0"/>
              </a:rPr>
              <a:t>Median </a:t>
            </a:r>
          </a:p>
          <a:p>
            <a:pPr algn="ctr"/>
            <a:r>
              <a:rPr lang="en-US" sz="1600">
                <a:latin typeface="Aptos"/>
                <a:ea typeface="Helvetica Neue Medium" panose="02000503000000020004" pitchFamily="2" charset="0"/>
                <a:cs typeface="Helvetica Neue Medium" panose="02000503000000020004" pitchFamily="2" charset="0"/>
              </a:rPr>
              <a:t>+ small noise</a:t>
            </a:r>
            <a:endParaRPr lang="en-US"/>
          </a:p>
        </p:txBody>
      </p:sp>
      <p:pic>
        <p:nvPicPr>
          <p:cNvPr id="27" name="Picture 26">
            <a:extLst>
              <a:ext uri="{FF2B5EF4-FFF2-40B4-BE49-F238E27FC236}">
                <a16:creationId xmlns:a16="http://schemas.microsoft.com/office/drawing/2014/main" id="{3B50C930-11AC-1103-DB22-16A2B1CD0DF1}"/>
              </a:ext>
            </a:extLst>
          </p:cNvPr>
          <p:cNvPicPr>
            <a:picLocks noChangeAspect="1"/>
          </p:cNvPicPr>
          <p:nvPr/>
        </p:nvPicPr>
        <p:blipFill>
          <a:blip r:embed="rId5"/>
          <a:stretch>
            <a:fillRect/>
          </a:stretch>
        </p:blipFill>
        <p:spPr>
          <a:xfrm>
            <a:off x="7118241" y="2696426"/>
            <a:ext cx="914400" cy="914400"/>
          </a:xfrm>
          <a:prstGeom prst="rect">
            <a:avLst/>
          </a:prstGeom>
        </p:spPr>
      </p:pic>
      <p:cxnSp>
        <p:nvCxnSpPr>
          <p:cNvPr id="28" name="Straight Arrow Connector 27">
            <a:extLst>
              <a:ext uri="{FF2B5EF4-FFF2-40B4-BE49-F238E27FC236}">
                <a16:creationId xmlns:a16="http://schemas.microsoft.com/office/drawing/2014/main" id="{DCB24646-7A4B-89FB-F9B3-CF80BFA222D0}"/>
              </a:ext>
            </a:extLst>
          </p:cNvPr>
          <p:cNvCxnSpPr>
            <a:cxnSpLocks/>
          </p:cNvCxnSpPr>
          <p:nvPr/>
        </p:nvCxnSpPr>
        <p:spPr>
          <a:xfrm>
            <a:off x="6505506" y="3167668"/>
            <a:ext cx="528678"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grpSp>
        <p:nvGrpSpPr>
          <p:cNvPr id="33" name="Group 32">
            <a:extLst>
              <a:ext uri="{FF2B5EF4-FFF2-40B4-BE49-F238E27FC236}">
                <a16:creationId xmlns:a16="http://schemas.microsoft.com/office/drawing/2014/main" id="{EFAB6C5F-38B7-D04E-FD0C-7027E4A816D6}"/>
              </a:ext>
            </a:extLst>
          </p:cNvPr>
          <p:cNvGrpSpPr/>
          <p:nvPr/>
        </p:nvGrpSpPr>
        <p:grpSpPr>
          <a:xfrm>
            <a:off x="8751779" y="2854146"/>
            <a:ext cx="1331346" cy="600162"/>
            <a:chOff x="4218768" y="1666407"/>
            <a:chExt cx="662541" cy="196813"/>
          </a:xfrm>
        </p:grpSpPr>
        <p:sp>
          <p:nvSpPr>
            <p:cNvPr id="36" name="Rectangle 35">
              <a:extLst>
                <a:ext uri="{FF2B5EF4-FFF2-40B4-BE49-F238E27FC236}">
                  <a16:creationId xmlns:a16="http://schemas.microsoft.com/office/drawing/2014/main" id="{C8B97B89-4341-0E24-FFBD-4C5BED5043CB}"/>
                </a:ext>
              </a:extLst>
            </p:cNvPr>
            <p:cNvSpPr/>
            <p:nvPr/>
          </p:nvSpPr>
          <p:spPr>
            <a:xfrm>
              <a:off x="4218768" y="1671453"/>
              <a:ext cx="662541" cy="1917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37" name="TextBox 36">
              <a:extLst>
                <a:ext uri="{FF2B5EF4-FFF2-40B4-BE49-F238E27FC236}">
                  <a16:creationId xmlns:a16="http://schemas.microsoft.com/office/drawing/2014/main" id="{F2DA8C00-E872-D0CF-97EB-FA9A821A1A00}"/>
                </a:ext>
              </a:extLst>
            </p:cNvPr>
            <p:cNvSpPr txBox="1"/>
            <p:nvPr/>
          </p:nvSpPr>
          <p:spPr>
            <a:xfrm>
              <a:off x="4286331" y="1666407"/>
              <a:ext cx="531448" cy="191767"/>
            </a:xfrm>
            <a:prstGeom prst="rect">
              <a:avLst/>
            </a:prstGeom>
            <a:noFill/>
          </p:spPr>
          <p:txBody>
            <a:bodyPr wrap="none" lIns="91440" tIns="45720" rIns="91440" bIns="45720" rtlCol="0" anchor="t">
              <a:spAutoFit/>
            </a:bodyPr>
            <a:lstStyle/>
            <a:p>
              <a:pPr algn="ctr"/>
              <a:r>
                <a:rPr lang="en-US" sz="1600">
                  <a:latin typeface="Aptos"/>
                  <a:ea typeface="Helvetica Neue Medium" panose="02000503000000020004" pitchFamily="2" charset="0"/>
                  <a:cs typeface="Helvetica Neue Medium" panose="02000503000000020004" pitchFamily="2" charset="0"/>
                </a:rPr>
                <a:t>Inpainting</a:t>
              </a:r>
            </a:p>
            <a:p>
              <a:pPr algn="ctr"/>
              <a:r>
                <a:rPr lang="en-US" sz="1600">
                  <a:latin typeface="Aptos"/>
                  <a:ea typeface="Helvetica Neue Medium" panose="02000503000000020004" pitchFamily="2" charset="0"/>
                  <a:cs typeface="Helvetica Neue Medium" panose="02000503000000020004" pitchFamily="2" charset="0"/>
                </a:rPr>
                <a:t>Pipeline</a:t>
              </a:r>
            </a:p>
          </p:txBody>
        </p:sp>
      </p:grpSp>
      <p:cxnSp>
        <p:nvCxnSpPr>
          <p:cNvPr id="38" name="Straight Arrow Connector 37">
            <a:extLst>
              <a:ext uri="{FF2B5EF4-FFF2-40B4-BE49-F238E27FC236}">
                <a16:creationId xmlns:a16="http://schemas.microsoft.com/office/drawing/2014/main" id="{3592CCD9-3C25-C9B2-C9E8-5013DAACF973}"/>
              </a:ext>
            </a:extLst>
          </p:cNvPr>
          <p:cNvCxnSpPr>
            <a:cxnSpLocks/>
          </p:cNvCxnSpPr>
          <p:nvPr/>
        </p:nvCxnSpPr>
        <p:spPr>
          <a:xfrm>
            <a:off x="8116699" y="3157713"/>
            <a:ext cx="528678" cy="0"/>
          </a:xfrm>
          <a:prstGeom prst="straightConnector1">
            <a:avLst/>
          </a:prstGeom>
          <a:ln w="28575">
            <a:solidFill>
              <a:srgbClr val="8A71E1"/>
            </a:solidFill>
            <a:tailEnd type="triangle"/>
          </a:ln>
        </p:spPr>
        <p:style>
          <a:lnRef idx="2">
            <a:schemeClr val="accent1"/>
          </a:lnRef>
          <a:fillRef idx="0">
            <a:schemeClr val="accent1"/>
          </a:fillRef>
          <a:effectRef idx="1">
            <a:schemeClr val="accent1"/>
          </a:effectRef>
          <a:fontRef idx="minor">
            <a:schemeClr val="tx1"/>
          </a:fontRef>
        </p:style>
      </p:cxnSp>
      <p:cxnSp>
        <p:nvCxnSpPr>
          <p:cNvPr id="39" name="Straight Arrow Connector 38">
            <a:extLst>
              <a:ext uri="{FF2B5EF4-FFF2-40B4-BE49-F238E27FC236}">
                <a16:creationId xmlns:a16="http://schemas.microsoft.com/office/drawing/2014/main" id="{50C320B2-9C62-A351-763F-1F61A33B8471}"/>
              </a:ext>
            </a:extLst>
          </p:cNvPr>
          <p:cNvCxnSpPr>
            <a:cxnSpLocks/>
          </p:cNvCxnSpPr>
          <p:nvPr/>
        </p:nvCxnSpPr>
        <p:spPr>
          <a:xfrm>
            <a:off x="10175391" y="3157713"/>
            <a:ext cx="528678"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pic>
        <p:nvPicPr>
          <p:cNvPr id="40" name="Picture 39" descr="A close-up of a beach&#10;&#10;Description automatically generated">
            <a:extLst>
              <a:ext uri="{FF2B5EF4-FFF2-40B4-BE49-F238E27FC236}">
                <a16:creationId xmlns:a16="http://schemas.microsoft.com/office/drawing/2014/main" id="{9CDA4278-15F1-A065-FE74-A366A8DA15D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10368" y="2696426"/>
            <a:ext cx="879635" cy="879635"/>
          </a:xfrm>
          <a:prstGeom prst="rect">
            <a:avLst/>
          </a:prstGeom>
        </p:spPr>
      </p:pic>
      <p:grpSp>
        <p:nvGrpSpPr>
          <p:cNvPr id="63" name="Group 62">
            <a:extLst>
              <a:ext uri="{FF2B5EF4-FFF2-40B4-BE49-F238E27FC236}">
                <a16:creationId xmlns:a16="http://schemas.microsoft.com/office/drawing/2014/main" id="{98585AB8-82A5-0AC7-6488-D3F22A3E7B72}"/>
              </a:ext>
            </a:extLst>
          </p:cNvPr>
          <p:cNvGrpSpPr/>
          <p:nvPr/>
        </p:nvGrpSpPr>
        <p:grpSpPr>
          <a:xfrm>
            <a:off x="4322596" y="1064389"/>
            <a:ext cx="885243" cy="4125719"/>
            <a:chOff x="4322596" y="1064389"/>
            <a:chExt cx="885243" cy="4125719"/>
          </a:xfrm>
        </p:grpSpPr>
        <mc:AlternateContent xmlns:mc="http://schemas.openxmlformats.org/markup-compatibility/2006" xmlns:a14="http://schemas.microsoft.com/office/drawing/2010/main">
          <mc:Choice Requires="a14">
            <p:sp>
              <p:nvSpPr>
                <p:cNvPr id="57" name="TextBox 56">
                  <a:extLst>
                    <a:ext uri="{FF2B5EF4-FFF2-40B4-BE49-F238E27FC236}">
                      <a16:creationId xmlns:a16="http://schemas.microsoft.com/office/drawing/2014/main" id="{49AA9804-E166-A691-D217-A5CC59D367EA}"/>
                    </a:ext>
                  </a:extLst>
                </p:cNvPr>
                <p:cNvSpPr txBox="1"/>
                <p:nvPr/>
              </p:nvSpPr>
              <p:spPr>
                <a:xfrm>
                  <a:off x="4606630" y="3932619"/>
                  <a:ext cx="290464"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i="1" smtClean="0">
                            <a:solidFill>
                              <a:schemeClr val="tx1"/>
                            </a:solidFill>
                            <a:latin typeface="Cambria Math" panose="02040503050406030204" pitchFamily="18" charset="0"/>
                          </a:rPr>
                          <m:t>⋮</m:t>
                        </m:r>
                      </m:oMath>
                    </m:oMathPara>
                  </a14:m>
                  <a:endParaRPr lang="en-US" sz="1600">
                    <a:solidFill>
                      <a:schemeClr val="tx1"/>
                    </a:solidFill>
                  </a:endParaRPr>
                </a:p>
              </p:txBody>
            </p:sp>
          </mc:Choice>
          <mc:Fallback xmlns="">
            <p:sp>
              <p:nvSpPr>
                <p:cNvPr id="57" name="TextBox 56">
                  <a:extLst>
                    <a:ext uri="{FF2B5EF4-FFF2-40B4-BE49-F238E27FC236}">
                      <a16:creationId xmlns:a16="http://schemas.microsoft.com/office/drawing/2014/main" id="{49AA9804-E166-A691-D217-A5CC59D367EA}"/>
                    </a:ext>
                  </a:extLst>
                </p:cNvPr>
                <p:cNvSpPr txBox="1">
                  <a:spLocks noRot="1" noChangeAspect="1" noMove="1" noResize="1" noEditPoints="1" noAdjustHandles="1" noChangeArrowheads="1" noChangeShapeType="1" noTextEdit="1"/>
                </p:cNvSpPr>
                <p:nvPr/>
              </p:nvSpPr>
              <p:spPr>
                <a:xfrm>
                  <a:off x="4606630" y="3932619"/>
                  <a:ext cx="290464" cy="338554"/>
                </a:xfrm>
                <a:prstGeom prst="rect">
                  <a:avLst/>
                </a:prstGeom>
                <a:blipFill>
                  <a:blip r:embed="rId7"/>
                  <a:stretch>
                    <a:fillRect/>
                  </a:stretch>
                </a:blipFill>
              </p:spPr>
              <p:txBody>
                <a:bodyPr/>
                <a:lstStyle/>
                <a:p>
                  <a:r>
                    <a:rPr lang="en-US">
                      <a:noFill/>
                    </a:rPr>
                    <a:t> </a:t>
                  </a:r>
                </a:p>
              </p:txBody>
            </p:sp>
          </mc:Fallback>
        </mc:AlternateContent>
        <p:pic>
          <p:nvPicPr>
            <p:cNvPr id="41" name="Picture 40" descr="A close-up of a sphere&#10;&#10;Description automatically generated">
              <a:extLst>
                <a:ext uri="{FF2B5EF4-FFF2-40B4-BE49-F238E27FC236}">
                  <a16:creationId xmlns:a16="http://schemas.microsoft.com/office/drawing/2014/main" id="{2780F1F8-FB78-4DFA-E991-26ECE131471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22596" y="2977694"/>
              <a:ext cx="880209" cy="880209"/>
            </a:xfrm>
            <a:prstGeom prst="rect">
              <a:avLst/>
            </a:prstGeom>
          </p:spPr>
        </p:pic>
        <p:pic>
          <p:nvPicPr>
            <p:cNvPr id="42" name="Picture 41" descr="A close-up of a ball&#10;&#10;Description automatically generated">
              <a:extLst>
                <a:ext uri="{FF2B5EF4-FFF2-40B4-BE49-F238E27FC236}">
                  <a16:creationId xmlns:a16="http://schemas.microsoft.com/office/drawing/2014/main" id="{15BC98D5-C401-0736-64F5-BD5148A3F17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322596" y="1064389"/>
              <a:ext cx="879635" cy="879635"/>
            </a:xfrm>
            <a:prstGeom prst="rect">
              <a:avLst/>
            </a:prstGeom>
          </p:spPr>
        </p:pic>
        <p:pic>
          <p:nvPicPr>
            <p:cNvPr id="43" name="Picture 42" descr="A close-up of a ball&#10;&#10;Description automatically generated">
              <a:extLst>
                <a:ext uri="{FF2B5EF4-FFF2-40B4-BE49-F238E27FC236}">
                  <a16:creationId xmlns:a16="http://schemas.microsoft.com/office/drawing/2014/main" id="{361AAC0D-9D49-D56F-3D9A-D310AE04B97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322596" y="2012881"/>
              <a:ext cx="879635" cy="879635"/>
            </a:xfrm>
            <a:prstGeom prst="rect">
              <a:avLst/>
            </a:prstGeom>
          </p:spPr>
        </p:pic>
        <p:pic>
          <p:nvPicPr>
            <p:cNvPr id="56" name="Picture 55" descr="A close-up of a sphere&#10;&#10;Description automatically generated">
              <a:extLst>
                <a:ext uri="{FF2B5EF4-FFF2-40B4-BE49-F238E27FC236}">
                  <a16:creationId xmlns:a16="http://schemas.microsoft.com/office/drawing/2014/main" id="{B5050546-75DA-086D-AD5D-61DB972FA11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322596" y="4304865"/>
              <a:ext cx="885243" cy="885243"/>
            </a:xfrm>
            <a:prstGeom prst="rect">
              <a:avLst/>
            </a:prstGeom>
          </p:spPr>
        </p:pic>
      </p:grpSp>
      <p:cxnSp>
        <p:nvCxnSpPr>
          <p:cNvPr id="59" name="Straight Arrow Connector 58">
            <a:extLst>
              <a:ext uri="{FF2B5EF4-FFF2-40B4-BE49-F238E27FC236}">
                <a16:creationId xmlns:a16="http://schemas.microsoft.com/office/drawing/2014/main" id="{B911C5D5-8BBB-A490-484E-CC12A124FDD0}"/>
              </a:ext>
            </a:extLst>
          </p:cNvPr>
          <p:cNvCxnSpPr>
            <a:cxnSpLocks/>
          </p:cNvCxnSpPr>
          <p:nvPr/>
        </p:nvCxnSpPr>
        <p:spPr>
          <a:xfrm>
            <a:off x="3946966" y="3103131"/>
            <a:ext cx="265990"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sp>
        <p:nvSpPr>
          <p:cNvPr id="60" name="Rounded Rectangle 59">
            <a:extLst>
              <a:ext uri="{FF2B5EF4-FFF2-40B4-BE49-F238E27FC236}">
                <a16:creationId xmlns:a16="http://schemas.microsoft.com/office/drawing/2014/main" id="{52D62BB5-401C-4EDC-F402-03E2D78456A5}"/>
              </a:ext>
            </a:extLst>
          </p:cNvPr>
          <p:cNvSpPr/>
          <p:nvPr/>
        </p:nvSpPr>
        <p:spPr>
          <a:xfrm>
            <a:off x="5439415" y="2526223"/>
            <a:ext cx="6424538" cy="1747645"/>
          </a:xfrm>
          <a:prstGeom prst="roundRect">
            <a:avLst/>
          </a:prstGeom>
          <a:no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2" name="TextBox 61">
            <a:extLst>
              <a:ext uri="{FF2B5EF4-FFF2-40B4-BE49-F238E27FC236}">
                <a16:creationId xmlns:a16="http://schemas.microsoft.com/office/drawing/2014/main" id="{12E615B0-3F85-605B-5CF6-34841031DAA6}"/>
              </a:ext>
            </a:extLst>
          </p:cNvPr>
          <p:cNvSpPr txBox="1"/>
          <p:nvPr/>
        </p:nvSpPr>
        <p:spPr>
          <a:xfrm>
            <a:off x="8032641" y="2030568"/>
            <a:ext cx="1292341" cy="523220"/>
          </a:xfrm>
          <a:prstGeom prst="rect">
            <a:avLst/>
          </a:prstGeom>
          <a:noFill/>
        </p:spPr>
        <p:txBody>
          <a:bodyPr wrap="none" rtlCol="0">
            <a:spAutoFit/>
          </a:bodyPr>
          <a:lstStyle/>
          <a:p>
            <a:pPr algn="ctr"/>
            <a:r>
              <a:rPr lang="en-US" sz="2800" b="1" err="1">
                <a:solidFill>
                  <a:schemeClr val="accent6"/>
                </a:solidFill>
                <a:latin typeface="Aptos"/>
                <a:ea typeface="Helvetica Neue Medium" panose="02000503000000020004" pitchFamily="2" charset="0"/>
                <a:cs typeface="Helvetica Neue Medium" panose="02000503000000020004" pitchFamily="2" charset="0"/>
              </a:rPr>
              <a:t>SDEdit</a:t>
            </a:r>
            <a:endParaRPr lang="en-US" sz="2800" b="1">
              <a:solidFill>
                <a:schemeClr val="accent6"/>
              </a:solidFill>
              <a:latin typeface="Aptos"/>
              <a:ea typeface="Helvetica Neue Medium" panose="02000503000000020004" pitchFamily="2" charset="0"/>
              <a:cs typeface="Helvetica Neue Medium" panose="02000503000000020004" pitchFamily="2" charset="0"/>
            </a:endParaRPr>
          </a:p>
        </p:txBody>
      </p:sp>
      <p:sp>
        <p:nvSpPr>
          <p:cNvPr id="64" name="Rectangle: Rounded Corners 3">
            <a:extLst>
              <a:ext uri="{FF2B5EF4-FFF2-40B4-BE49-F238E27FC236}">
                <a16:creationId xmlns:a16="http://schemas.microsoft.com/office/drawing/2014/main" id="{4242345E-0AFB-37FE-B5CB-33F48FECBD73}"/>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C3AC388B-00AE-A8C1-9B90-6D30E2104803}"/>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TextBox 85">
            <a:extLst>
              <a:ext uri="{FF2B5EF4-FFF2-40B4-BE49-F238E27FC236}">
                <a16:creationId xmlns:a16="http://schemas.microsoft.com/office/drawing/2014/main" id="{EDE966F3-57E6-2A97-CE2C-611A32EF33B9}"/>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87" name="TextBox 86">
            <a:extLst>
              <a:ext uri="{FF2B5EF4-FFF2-40B4-BE49-F238E27FC236}">
                <a16:creationId xmlns:a16="http://schemas.microsoft.com/office/drawing/2014/main" id="{9C0D91A0-B4EE-9F0B-4A3D-9494B036945E}"/>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spTree>
    <p:extLst>
      <p:ext uri="{BB962C8B-B14F-4D97-AF65-F5344CB8AC3E}">
        <p14:creationId xmlns:p14="http://schemas.microsoft.com/office/powerpoint/2010/main" val="104029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animEffect transition="in" filter="fade">
                                      <p:cBhvr>
                                        <p:cTn id="7" dur="500"/>
                                        <p:tgtEl>
                                          <p:spTgt spid="58"/>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5"/>
                                        </p:tgtEl>
                                        <p:attrNameLst>
                                          <p:attrName>style.visibility</p:attrName>
                                        </p:attrNameLst>
                                      </p:cBhvr>
                                      <p:to>
                                        <p:strVal val="visible"/>
                                      </p:to>
                                    </p:set>
                                    <p:animEffect transition="in" filter="fade">
                                      <p:cBhvr>
                                        <p:cTn id="13" dur="500"/>
                                        <p:tgtEl>
                                          <p:spTgt spid="4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fade">
                                      <p:cBhvr>
                                        <p:cTn id="18" dur="500"/>
                                        <p:tgtEl>
                                          <p:spTgt spid="28"/>
                                        </p:tgtEl>
                                      </p:cBhvr>
                                    </p:animEffect>
                                  </p:childTnLst>
                                </p:cTn>
                              </p:par>
                              <p:par>
                                <p:cTn id="19" presetID="10" presetClass="entr" presetSubtype="0" fill="hold" nodeType="with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500"/>
                                        <p:tgtEl>
                                          <p:spTgt spid="2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6"/>
                                        </p:tgtEl>
                                        <p:attrNameLst>
                                          <p:attrName>style.visibility</p:attrName>
                                        </p:attrNameLst>
                                      </p:cBhvr>
                                      <p:to>
                                        <p:strVal val="visible"/>
                                      </p:to>
                                    </p:set>
                                    <p:animEffect transition="in" filter="fade">
                                      <p:cBhvr>
                                        <p:cTn id="24" dur="500"/>
                                        <p:tgtEl>
                                          <p:spTgt spid="2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500"/>
                                        <p:tgtEl>
                                          <p:spTgt spid="38"/>
                                        </p:tgtEl>
                                      </p:cBhvr>
                                    </p:animEffect>
                                  </p:childTnLst>
                                </p:cTn>
                              </p:par>
                              <p:par>
                                <p:cTn id="30" presetID="10" presetClass="entr" presetSubtype="0" fill="hold" nodeType="withEffect">
                                  <p:stCondLst>
                                    <p:cond delay="0"/>
                                  </p:stCondLst>
                                  <p:childTnLst>
                                    <p:set>
                                      <p:cBhvr>
                                        <p:cTn id="31" dur="1" fill="hold">
                                          <p:stCondLst>
                                            <p:cond delay="0"/>
                                          </p:stCondLst>
                                        </p:cTn>
                                        <p:tgtEl>
                                          <p:spTgt spid="33"/>
                                        </p:tgtEl>
                                        <p:attrNameLst>
                                          <p:attrName>style.visibility</p:attrName>
                                        </p:attrNameLst>
                                      </p:cBhvr>
                                      <p:to>
                                        <p:strVal val="visible"/>
                                      </p:to>
                                    </p:set>
                                    <p:animEffect transition="in" filter="fade">
                                      <p:cBhvr>
                                        <p:cTn id="32" dur="500"/>
                                        <p:tgtEl>
                                          <p:spTgt spid="33"/>
                                        </p:tgtEl>
                                      </p:cBhvr>
                                    </p:animEffect>
                                  </p:childTnLst>
                                </p:cTn>
                              </p:par>
                              <p:par>
                                <p:cTn id="33" presetID="10"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fade">
                                      <p:cBhvr>
                                        <p:cTn id="35" dur="500"/>
                                        <p:tgtEl>
                                          <p:spTgt spid="39"/>
                                        </p:tgtEl>
                                      </p:cBhvr>
                                    </p:animEffect>
                                  </p:childTnLst>
                                </p:cTn>
                              </p:par>
                              <p:par>
                                <p:cTn id="36" presetID="10" presetClass="entr" presetSubtype="0" fill="hold" nodeType="withEffect">
                                  <p:stCondLst>
                                    <p:cond delay="0"/>
                                  </p:stCondLst>
                                  <p:childTnLst>
                                    <p:set>
                                      <p:cBhvr>
                                        <p:cTn id="37" dur="1" fill="hold">
                                          <p:stCondLst>
                                            <p:cond delay="0"/>
                                          </p:stCondLst>
                                        </p:cTn>
                                        <p:tgtEl>
                                          <p:spTgt spid="40"/>
                                        </p:tgtEl>
                                        <p:attrNameLst>
                                          <p:attrName>style.visibility</p:attrName>
                                        </p:attrNameLst>
                                      </p:cBhvr>
                                      <p:to>
                                        <p:strVal val="visible"/>
                                      </p:to>
                                    </p:set>
                                    <p:animEffect transition="in" filter="fade">
                                      <p:cBhvr>
                                        <p:cTn id="38" dur="500"/>
                                        <p:tgtEl>
                                          <p:spTgt spid="40"/>
                                        </p:tgtEl>
                                      </p:cBhvr>
                                    </p:animEffec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P spid="58" grpId="0" animBg="1"/>
      <p:bldP spid="26" grpId="0"/>
      <p:bldP spid="60" grpId="0" animBg="1"/>
      <p:bldP spid="6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BBB77EA-DEC7-E110-2054-2DE044886E18}"/>
              </a:ext>
            </a:extLst>
          </p:cNvPr>
          <p:cNvSpPr>
            <a:spLocks noGrp="1"/>
          </p:cNvSpPr>
          <p:nvPr>
            <p:ph type="sldNum" sz="quarter" idx="12"/>
          </p:nvPr>
        </p:nvSpPr>
        <p:spPr/>
        <p:txBody>
          <a:bodyPr/>
          <a:lstStyle/>
          <a:p>
            <a:fld id="{E394BC53-F50D-41DF-BD71-678A190C5E2B}" type="slidenum">
              <a:rPr lang="en-US" smtClean="0"/>
              <a:t>28</a:t>
            </a:fld>
            <a:endParaRPr lang="en-US"/>
          </a:p>
        </p:txBody>
      </p:sp>
      <p:sp>
        <p:nvSpPr>
          <p:cNvPr id="46" name="Freeform 58">
            <a:extLst>
              <a:ext uri="{FF2B5EF4-FFF2-40B4-BE49-F238E27FC236}">
                <a16:creationId xmlns:a16="http://schemas.microsoft.com/office/drawing/2014/main" id="{9858BCDE-50F5-1A1E-4200-0E9B488EBCB6}"/>
              </a:ext>
            </a:extLst>
          </p:cNvPr>
          <p:cNvSpPr/>
          <p:nvPr/>
        </p:nvSpPr>
        <p:spPr>
          <a:xfrm>
            <a:off x="6345101" y="2363152"/>
            <a:ext cx="833099" cy="347981"/>
          </a:xfrm>
          <a:custGeom>
            <a:avLst/>
            <a:gdLst>
              <a:gd name="connsiteX0" fmla="*/ 0 w 279400"/>
              <a:gd name="connsiteY0" fmla="*/ 127719 h 178519"/>
              <a:gd name="connsiteX1" fmla="*/ 152400 w 279400"/>
              <a:gd name="connsiteY1" fmla="*/ 719 h 178519"/>
              <a:gd name="connsiteX2" fmla="*/ 279400 w 279400"/>
              <a:gd name="connsiteY2" fmla="*/ 178519 h 178519"/>
            </a:gdLst>
            <a:ahLst/>
            <a:cxnLst>
              <a:cxn ang="0">
                <a:pos x="connsiteX0" y="connsiteY0"/>
              </a:cxn>
              <a:cxn ang="0">
                <a:pos x="connsiteX1" y="connsiteY1"/>
              </a:cxn>
              <a:cxn ang="0">
                <a:pos x="connsiteX2" y="connsiteY2"/>
              </a:cxn>
            </a:cxnLst>
            <a:rect l="l" t="t" r="r" b="b"/>
            <a:pathLst>
              <a:path w="279400" h="178519">
                <a:moveTo>
                  <a:pt x="0" y="127719"/>
                </a:moveTo>
                <a:cubicBezTo>
                  <a:pt x="52916" y="59985"/>
                  <a:pt x="105833" y="-7748"/>
                  <a:pt x="152400" y="719"/>
                </a:cubicBezTo>
                <a:cubicBezTo>
                  <a:pt x="198967" y="9186"/>
                  <a:pt x="239183" y="93852"/>
                  <a:pt x="279400" y="178519"/>
                </a:cubicBezTo>
              </a:path>
            </a:pathLst>
          </a:custGeom>
          <a:noFill/>
          <a:ln w="28575">
            <a:solidFill>
              <a:schemeClr val="accent6"/>
            </a:solidFill>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pic>
        <p:nvPicPr>
          <p:cNvPr id="55" name="Picture 54">
            <a:extLst>
              <a:ext uri="{FF2B5EF4-FFF2-40B4-BE49-F238E27FC236}">
                <a16:creationId xmlns:a16="http://schemas.microsoft.com/office/drawing/2014/main" id="{E31B10D3-A97A-DA91-B1FE-9AF8211240BE}"/>
              </a:ext>
            </a:extLst>
          </p:cNvPr>
          <p:cNvPicPr>
            <a:picLocks noChangeAspect="1"/>
          </p:cNvPicPr>
          <p:nvPr/>
        </p:nvPicPr>
        <p:blipFill rotWithShape="1">
          <a:blip r:embed="rId3"/>
          <a:srcRect l="14015" r="14015"/>
          <a:stretch/>
        </p:blipFill>
        <p:spPr>
          <a:xfrm>
            <a:off x="588217" y="2471323"/>
            <a:ext cx="1570759" cy="1366498"/>
          </a:xfrm>
          <a:prstGeom prst="rect">
            <a:avLst/>
          </a:prstGeom>
        </p:spPr>
      </p:pic>
      <p:sp>
        <p:nvSpPr>
          <p:cNvPr id="58" name="Right Brace 57">
            <a:extLst>
              <a:ext uri="{FF2B5EF4-FFF2-40B4-BE49-F238E27FC236}">
                <a16:creationId xmlns:a16="http://schemas.microsoft.com/office/drawing/2014/main" id="{72A15B77-A01E-CDBF-8C62-9C72E60628CA}"/>
              </a:ext>
            </a:extLst>
          </p:cNvPr>
          <p:cNvSpPr/>
          <p:nvPr/>
        </p:nvSpPr>
        <p:spPr>
          <a:xfrm>
            <a:off x="5303089" y="1265299"/>
            <a:ext cx="136326" cy="3773602"/>
          </a:xfrm>
          <a:prstGeom prst="rightBrace">
            <a:avLst/>
          </a:prstGeom>
          <a:ln w="28575">
            <a:solidFill>
              <a:srgbClr val="8971E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67" name="Picture 66" descr="A close-up of a beach&#10;&#10;Description automatically generated">
            <a:extLst>
              <a:ext uri="{FF2B5EF4-FFF2-40B4-BE49-F238E27FC236}">
                <a16:creationId xmlns:a16="http://schemas.microsoft.com/office/drawing/2014/main" id="{FF0BC85C-B6AD-506D-32DE-A637F2DF5C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40602" y="2746109"/>
            <a:ext cx="879635" cy="879635"/>
          </a:xfrm>
          <a:prstGeom prst="rect">
            <a:avLst/>
          </a:prstGeom>
        </p:spPr>
      </p:pic>
      <p:grpSp>
        <p:nvGrpSpPr>
          <p:cNvPr id="72" name="Group 71">
            <a:extLst>
              <a:ext uri="{FF2B5EF4-FFF2-40B4-BE49-F238E27FC236}">
                <a16:creationId xmlns:a16="http://schemas.microsoft.com/office/drawing/2014/main" id="{D654E414-F0EB-2C19-F838-2B3E31AE372A}"/>
              </a:ext>
            </a:extLst>
          </p:cNvPr>
          <p:cNvGrpSpPr/>
          <p:nvPr/>
        </p:nvGrpSpPr>
        <p:grpSpPr>
          <a:xfrm>
            <a:off x="2546952" y="2784385"/>
            <a:ext cx="1331346" cy="600162"/>
            <a:chOff x="4218768" y="1666407"/>
            <a:chExt cx="662541" cy="196813"/>
          </a:xfrm>
        </p:grpSpPr>
        <p:sp>
          <p:nvSpPr>
            <p:cNvPr id="75" name="Rectangle 74">
              <a:extLst>
                <a:ext uri="{FF2B5EF4-FFF2-40B4-BE49-F238E27FC236}">
                  <a16:creationId xmlns:a16="http://schemas.microsoft.com/office/drawing/2014/main" id="{DD2F10C2-2CD1-3337-345E-D7474C9F9076}"/>
                </a:ext>
              </a:extLst>
            </p:cNvPr>
            <p:cNvSpPr/>
            <p:nvPr/>
          </p:nvSpPr>
          <p:spPr>
            <a:xfrm>
              <a:off x="4218768" y="1671453"/>
              <a:ext cx="662541" cy="1917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76" name="TextBox 75">
              <a:extLst>
                <a:ext uri="{FF2B5EF4-FFF2-40B4-BE49-F238E27FC236}">
                  <a16:creationId xmlns:a16="http://schemas.microsoft.com/office/drawing/2014/main" id="{15838CA8-613E-D04F-3D5C-DF10B46C53E8}"/>
                </a:ext>
              </a:extLst>
            </p:cNvPr>
            <p:cNvSpPr txBox="1"/>
            <p:nvPr/>
          </p:nvSpPr>
          <p:spPr>
            <a:xfrm>
              <a:off x="4286331" y="1666407"/>
              <a:ext cx="531448" cy="191767"/>
            </a:xfrm>
            <a:prstGeom prst="rect">
              <a:avLst/>
            </a:prstGeom>
            <a:noFill/>
          </p:spPr>
          <p:txBody>
            <a:bodyPr wrap="none" lIns="91440" tIns="45720" rIns="91440" bIns="45720" rtlCol="0" anchor="t">
              <a:spAutoFit/>
            </a:bodyPr>
            <a:lstStyle/>
            <a:p>
              <a:pPr algn="ctr"/>
              <a:r>
                <a:rPr lang="en-US" sz="1600">
                  <a:latin typeface="Aptos"/>
                  <a:ea typeface="Helvetica Neue Medium" panose="02000503000000020004" pitchFamily="2" charset="0"/>
                  <a:cs typeface="Helvetica Neue Medium" panose="02000503000000020004" pitchFamily="2" charset="0"/>
                </a:rPr>
                <a:t>Inpainting</a:t>
              </a:r>
            </a:p>
            <a:p>
              <a:pPr algn="ctr"/>
              <a:r>
                <a:rPr lang="en-US" sz="1600">
                  <a:latin typeface="Aptos"/>
                  <a:ea typeface="Helvetica Neue Medium" panose="02000503000000020004" pitchFamily="2" charset="0"/>
                  <a:cs typeface="Helvetica Neue Medium" panose="02000503000000020004" pitchFamily="2" charset="0"/>
                </a:rPr>
                <a:t>Pipeline</a:t>
              </a:r>
            </a:p>
          </p:txBody>
        </p:sp>
      </p:grpSp>
      <p:grpSp>
        <p:nvGrpSpPr>
          <p:cNvPr id="78" name="Group 77">
            <a:extLst>
              <a:ext uri="{FF2B5EF4-FFF2-40B4-BE49-F238E27FC236}">
                <a16:creationId xmlns:a16="http://schemas.microsoft.com/office/drawing/2014/main" id="{37B45571-56FA-5C62-E57B-FCF1AFC277B6}"/>
              </a:ext>
            </a:extLst>
          </p:cNvPr>
          <p:cNvGrpSpPr/>
          <p:nvPr/>
        </p:nvGrpSpPr>
        <p:grpSpPr>
          <a:xfrm>
            <a:off x="6807348" y="2829088"/>
            <a:ext cx="1331346" cy="600159"/>
            <a:chOff x="4218768" y="1666407"/>
            <a:chExt cx="662541" cy="196812"/>
          </a:xfrm>
        </p:grpSpPr>
        <p:sp>
          <p:nvSpPr>
            <p:cNvPr id="81" name="Rectangle 80">
              <a:extLst>
                <a:ext uri="{FF2B5EF4-FFF2-40B4-BE49-F238E27FC236}">
                  <a16:creationId xmlns:a16="http://schemas.microsoft.com/office/drawing/2014/main" id="{7B3B89F1-0476-027F-EB82-97C30EF4A8B8}"/>
                </a:ext>
              </a:extLst>
            </p:cNvPr>
            <p:cNvSpPr/>
            <p:nvPr/>
          </p:nvSpPr>
          <p:spPr>
            <a:xfrm>
              <a:off x="4218768" y="1671453"/>
              <a:ext cx="662541" cy="191766"/>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82" name="TextBox 81">
              <a:extLst>
                <a:ext uri="{FF2B5EF4-FFF2-40B4-BE49-F238E27FC236}">
                  <a16:creationId xmlns:a16="http://schemas.microsoft.com/office/drawing/2014/main" id="{2C039828-0BCE-AB79-417C-66DED9EC8BF1}"/>
                </a:ext>
              </a:extLst>
            </p:cNvPr>
            <p:cNvSpPr txBox="1"/>
            <p:nvPr/>
          </p:nvSpPr>
          <p:spPr>
            <a:xfrm>
              <a:off x="4284020" y="1666407"/>
              <a:ext cx="531448" cy="191767"/>
            </a:xfrm>
            <a:prstGeom prst="rect">
              <a:avLst/>
            </a:prstGeom>
            <a:noFill/>
          </p:spPr>
          <p:txBody>
            <a:bodyPr wrap="none" lIns="91440" tIns="45720" rIns="91440" bIns="45720" rtlCol="0" anchor="t">
              <a:spAutoFit/>
            </a:bodyPr>
            <a:lstStyle/>
            <a:p>
              <a:pPr algn="ctr"/>
              <a:r>
                <a:rPr lang="en-US" sz="1600">
                  <a:latin typeface="Aptos"/>
                  <a:ea typeface="Helvetica Neue Medium" panose="02000503000000020004" pitchFamily="2" charset="0"/>
                  <a:cs typeface="Helvetica Neue Medium" panose="02000503000000020004" pitchFamily="2" charset="0"/>
                </a:rPr>
                <a:t>Inpainting</a:t>
              </a:r>
            </a:p>
            <a:p>
              <a:pPr algn="ctr"/>
              <a:r>
                <a:rPr lang="en-US" sz="1600">
                  <a:latin typeface="Aptos"/>
                  <a:ea typeface="Helvetica Neue Medium" panose="02000503000000020004" pitchFamily="2" charset="0"/>
                  <a:cs typeface="Helvetica Neue Medium" panose="02000503000000020004" pitchFamily="2" charset="0"/>
                </a:rPr>
                <a:t>Pipeline</a:t>
              </a:r>
            </a:p>
          </p:txBody>
        </p:sp>
      </p:grpSp>
      <p:cxnSp>
        <p:nvCxnSpPr>
          <p:cNvPr id="83" name="Straight Arrow Connector 82">
            <a:extLst>
              <a:ext uri="{FF2B5EF4-FFF2-40B4-BE49-F238E27FC236}">
                <a16:creationId xmlns:a16="http://schemas.microsoft.com/office/drawing/2014/main" id="{D7108333-4654-E49F-2ADE-997D4D2889A3}"/>
              </a:ext>
            </a:extLst>
          </p:cNvPr>
          <p:cNvCxnSpPr>
            <a:cxnSpLocks/>
          </p:cNvCxnSpPr>
          <p:nvPr/>
        </p:nvCxnSpPr>
        <p:spPr>
          <a:xfrm>
            <a:off x="2198241" y="3103131"/>
            <a:ext cx="265990"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cxnSp>
        <p:nvCxnSpPr>
          <p:cNvPr id="84" name="Straight Arrow Connector 83">
            <a:extLst>
              <a:ext uri="{FF2B5EF4-FFF2-40B4-BE49-F238E27FC236}">
                <a16:creationId xmlns:a16="http://schemas.microsoft.com/office/drawing/2014/main" id="{DF0DEB77-967F-C1CF-6859-714EA241CA89}"/>
              </a:ext>
            </a:extLst>
          </p:cNvPr>
          <p:cNvCxnSpPr>
            <a:cxnSpLocks/>
          </p:cNvCxnSpPr>
          <p:nvPr/>
        </p:nvCxnSpPr>
        <p:spPr>
          <a:xfrm>
            <a:off x="8203733" y="3150381"/>
            <a:ext cx="265990"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A964A38C-3B91-F069-325D-9013E6A1A3F4}"/>
              </a:ext>
            </a:extLst>
          </p:cNvPr>
          <p:cNvSpPr txBox="1"/>
          <p:nvPr/>
        </p:nvSpPr>
        <p:spPr>
          <a:xfrm>
            <a:off x="-1336" y="6549189"/>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latin typeface="Aptos"/>
              </a:rPr>
              <a:t>SDEdit</a:t>
            </a:r>
            <a:r>
              <a:rPr lang="en-US" sz="1400">
                <a:solidFill>
                  <a:schemeClr val="tx1">
                    <a:lumMod val="50000"/>
                    <a:lumOff val="50000"/>
                  </a:schemeClr>
                </a:solidFill>
                <a:latin typeface="Aptos"/>
              </a:rPr>
              <a:t> Meng et al. </a:t>
            </a:r>
            <a:r>
              <a:rPr lang="en-US" sz="1400" i="1" err="1">
                <a:solidFill>
                  <a:schemeClr val="tx1">
                    <a:lumMod val="50000"/>
                    <a:lumOff val="50000"/>
                  </a:schemeClr>
                </a:solidFill>
                <a:latin typeface="Aptos"/>
              </a:rPr>
              <a:t>SDEdit</a:t>
            </a:r>
            <a:r>
              <a:rPr lang="en-US" sz="1400" i="1">
                <a:solidFill>
                  <a:schemeClr val="tx1">
                    <a:lumMod val="50000"/>
                    <a:lumOff val="50000"/>
                  </a:schemeClr>
                </a:solidFill>
                <a:latin typeface="Aptos"/>
              </a:rPr>
              <a:t>: Guided Image Synthesis and Editing with Stochastic Differential Equations</a:t>
            </a:r>
            <a:r>
              <a:rPr lang="en-US" sz="1400">
                <a:solidFill>
                  <a:schemeClr val="tx1">
                    <a:lumMod val="50000"/>
                    <a:lumOff val="50000"/>
                  </a:schemeClr>
                </a:solidFill>
                <a:latin typeface="Aptos"/>
              </a:rPr>
              <a:t>. ICLR 2022</a:t>
            </a:r>
          </a:p>
        </p:txBody>
      </p:sp>
      <p:cxnSp>
        <p:nvCxnSpPr>
          <p:cNvPr id="3" name="Straight Arrow Connector 2">
            <a:extLst>
              <a:ext uri="{FF2B5EF4-FFF2-40B4-BE49-F238E27FC236}">
                <a16:creationId xmlns:a16="http://schemas.microsoft.com/office/drawing/2014/main" id="{DC6FEDAC-E9A5-EABA-2014-B752A9D360BB}"/>
              </a:ext>
            </a:extLst>
          </p:cNvPr>
          <p:cNvCxnSpPr>
            <a:cxnSpLocks/>
          </p:cNvCxnSpPr>
          <p:nvPr/>
        </p:nvCxnSpPr>
        <p:spPr>
          <a:xfrm>
            <a:off x="3946966" y="3103131"/>
            <a:ext cx="265990"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9297AA8C-6BFF-5651-CE17-F354EC72DB35}"/>
              </a:ext>
            </a:extLst>
          </p:cNvPr>
          <p:cNvSpPr txBox="1"/>
          <p:nvPr/>
        </p:nvSpPr>
        <p:spPr>
          <a:xfrm>
            <a:off x="5535766" y="3689395"/>
            <a:ext cx="847340" cy="338554"/>
          </a:xfrm>
          <a:prstGeom prst="rect">
            <a:avLst/>
          </a:prstGeom>
          <a:noFill/>
        </p:spPr>
        <p:txBody>
          <a:bodyPr wrap="square" lIns="91440" tIns="45720" rIns="91440" bIns="45720" rtlCol="0" anchor="t">
            <a:spAutoFit/>
          </a:bodyPr>
          <a:lstStyle/>
          <a:p>
            <a:r>
              <a:rPr lang="en-US" sz="1600">
                <a:latin typeface="Aptos"/>
                <a:ea typeface="Helvetica Neue Medium" panose="02000503000000020004" pitchFamily="2" charset="0"/>
                <a:cs typeface="Helvetica Neue Medium" panose="02000503000000020004" pitchFamily="2" charset="0"/>
              </a:rPr>
              <a:t>Median</a:t>
            </a:r>
            <a:endParaRPr lang="en-US"/>
          </a:p>
        </p:txBody>
      </p:sp>
      <p:grpSp>
        <p:nvGrpSpPr>
          <p:cNvPr id="15" name="Group 14">
            <a:extLst>
              <a:ext uri="{FF2B5EF4-FFF2-40B4-BE49-F238E27FC236}">
                <a16:creationId xmlns:a16="http://schemas.microsoft.com/office/drawing/2014/main" id="{0639DD00-08F3-D266-22C0-2A4710C64E81}"/>
              </a:ext>
            </a:extLst>
          </p:cNvPr>
          <p:cNvGrpSpPr/>
          <p:nvPr/>
        </p:nvGrpSpPr>
        <p:grpSpPr>
          <a:xfrm>
            <a:off x="5515053" y="2696426"/>
            <a:ext cx="907508" cy="911348"/>
            <a:chOff x="5668007" y="1952364"/>
            <a:chExt cx="907508" cy="911348"/>
          </a:xfrm>
        </p:grpSpPr>
        <p:pic>
          <p:nvPicPr>
            <p:cNvPr id="16" name="Picture 15" descr="A close-up of a sphere&#10;&#10;Description automatically generated">
              <a:extLst>
                <a:ext uri="{FF2B5EF4-FFF2-40B4-BE49-F238E27FC236}">
                  <a16:creationId xmlns:a16="http://schemas.microsoft.com/office/drawing/2014/main" id="{70A056D7-06F9-7324-D4A1-C5C6CF2B28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87948" y="1952364"/>
              <a:ext cx="885243" cy="885243"/>
            </a:xfrm>
            <a:prstGeom prst="rect">
              <a:avLst/>
            </a:prstGeom>
          </p:spPr>
        </p:pic>
        <p:pic>
          <p:nvPicPr>
            <p:cNvPr id="17" name="Picture 16" descr="A close-up of a ball&#10;&#10;Description automatically generated">
              <a:extLst>
                <a:ext uri="{FF2B5EF4-FFF2-40B4-BE49-F238E27FC236}">
                  <a16:creationId xmlns:a16="http://schemas.microsoft.com/office/drawing/2014/main" id="{47378AD2-2C9D-53D9-7BD7-E9DDB400F5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85624" y="1991306"/>
              <a:ext cx="867725" cy="867725"/>
            </a:xfrm>
            <a:prstGeom prst="rect">
              <a:avLst/>
            </a:prstGeom>
          </p:spPr>
        </p:pic>
        <p:pic>
          <p:nvPicPr>
            <p:cNvPr id="18" name="Picture 17" descr="A close-up of a ball&#10;&#10;Description automatically generated">
              <a:extLst>
                <a:ext uri="{FF2B5EF4-FFF2-40B4-BE49-F238E27FC236}">
                  <a16:creationId xmlns:a16="http://schemas.microsoft.com/office/drawing/2014/main" id="{1AEE8344-28C6-14D1-AE28-BB63F28190A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91182" y="1968253"/>
              <a:ext cx="879635" cy="879635"/>
            </a:xfrm>
            <a:prstGeom prst="rect">
              <a:avLst/>
            </a:prstGeom>
          </p:spPr>
        </p:pic>
        <p:pic>
          <p:nvPicPr>
            <p:cNvPr id="20" name="Picture 19" descr="A close-up of a sphere&#10;&#10;Description automatically generated">
              <a:extLst>
                <a:ext uri="{FF2B5EF4-FFF2-40B4-BE49-F238E27FC236}">
                  <a16:creationId xmlns:a16="http://schemas.microsoft.com/office/drawing/2014/main" id="{C58691FD-5CF1-8F8C-7628-3AB2EE525E5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95306" y="1983502"/>
              <a:ext cx="880209" cy="880209"/>
            </a:xfrm>
            <a:prstGeom prst="rect">
              <a:avLst/>
            </a:prstGeom>
          </p:spPr>
        </p:pic>
        <p:pic>
          <p:nvPicPr>
            <p:cNvPr id="22" name="Picture 21" descr="A disco ball with a black background&#10;&#10;Description automatically generated">
              <a:extLst>
                <a:ext uri="{FF2B5EF4-FFF2-40B4-BE49-F238E27FC236}">
                  <a16:creationId xmlns:a16="http://schemas.microsoft.com/office/drawing/2014/main" id="{8A3F924C-BE51-6EAF-413D-546ABA0AD0E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684285" y="1963572"/>
              <a:ext cx="879635" cy="879635"/>
            </a:xfrm>
            <a:prstGeom prst="rect">
              <a:avLst/>
            </a:prstGeom>
          </p:spPr>
        </p:pic>
        <p:pic>
          <p:nvPicPr>
            <p:cNvPr id="30" name="Picture 29" descr="A close up of a ball&#10;&#10;Description automatically generated">
              <a:extLst>
                <a:ext uri="{FF2B5EF4-FFF2-40B4-BE49-F238E27FC236}">
                  <a16:creationId xmlns:a16="http://schemas.microsoft.com/office/drawing/2014/main" id="{7B441B06-9F57-949C-0956-8F3BAC991C6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693148" y="1963571"/>
              <a:ext cx="879635" cy="879635"/>
            </a:xfrm>
            <a:prstGeom prst="rect">
              <a:avLst/>
            </a:prstGeom>
          </p:spPr>
        </p:pic>
        <p:pic>
          <p:nvPicPr>
            <p:cNvPr id="32" name="Picture 31" descr="A silver ball with a black background&#10;&#10;Description automatically generated">
              <a:extLst>
                <a:ext uri="{FF2B5EF4-FFF2-40B4-BE49-F238E27FC236}">
                  <a16:creationId xmlns:a16="http://schemas.microsoft.com/office/drawing/2014/main" id="{19B4340E-E5F7-5A85-5C7E-C6FDCB1E194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668007" y="1959268"/>
              <a:ext cx="904444" cy="904444"/>
            </a:xfrm>
            <a:prstGeom prst="rect">
              <a:avLst/>
            </a:prstGeom>
          </p:spPr>
        </p:pic>
      </p:grpSp>
      <p:sp>
        <p:nvSpPr>
          <p:cNvPr id="33" name="TextBox 32">
            <a:extLst>
              <a:ext uri="{FF2B5EF4-FFF2-40B4-BE49-F238E27FC236}">
                <a16:creationId xmlns:a16="http://schemas.microsoft.com/office/drawing/2014/main" id="{E93FF431-9C26-2A8B-774D-864072D97248}"/>
              </a:ext>
            </a:extLst>
          </p:cNvPr>
          <p:cNvSpPr txBox="1"/>
          <p:nvPr/>
        </p:nvSpPr>
        <p:spPr>
          <a:xfrm>
            <a:off x="6077887" y="1908936"/>
            <a:ext cx="1292341" cy="523220"/>
          </a:xfrm>
          <a:prstGeom prst="rect">
            <a:avLst/>
          </a:prstGeom>
          <a:noFill/>
        </p:spPr>
        <p:txBody>
          <a:bodyPr wrap="none" rtlCol="0">
            <a:spAutoFit/>
          </a:bodyPr>
          <a:lstStyle/>
          <a:p>
            <a:pPr algn="ctr"/>
            <a:r>
              <a:rPr lang="en-US" sz="2800" b="1" err="1">
                <a:solidFill>
                  <a:schemeClr val="accent6"/>
                </a:solidFill>
                <a:latin typeface="Aptos"/>
                <a:ea typeface="Helvetica Neue Medium" panose="02000503000000020004" pitchFamily="2" charset="0"/>
                <a:cs typeface="Helvetica Neue Medium" panose="02000503000000020004" pitchFamily="2" charset="0"/>
              </a:rPr>
              <a:t>SDEdit</a:t>
            </a:r>
            <a:endParaRPr lang="en-US" sz="2800" b="1">
              <a:solidFill>
                <a:schemeClr val="accent6"/>
              </a:solidFill>
              <a:latin typeface="Aptos"/>
              <a:ea typeface="Helvetica Neue Medium" panose="02000503000000020004" pitchFamily="2" charset="0"/>
              <a:cs typeface="Helvetica Neue Medium" panose="02000503000000020004" pitchFamily="2" charset="0"/>
            </a:endParaRPr>
          </a:p>
        </p:txBody>
      </p:sp>
      <p:cxnSp>
        <p:nvCxnSpPr>
          <p:cNvPr id="34" name="Straight Arrow Connector 33">
            <a:extLst>
              <a:ext uri="{FF2B5EF4-FFF2-40B4-BE49-F238E27FC236}">
                <a16:creationId xmlns:a16="http://schemas.microsoft.com/office/drawing/2014/main" id="{FBAFEACC-D090-EDCA-4E3D-2904EE188214}"/>
              </a:ext>
            </a:extLst>
          </p:cNvPr>
          <p:cNvCxnSpPr>
            <a:cxnSpLocks/>
          </p:cNvCxnSpPr>
          <p:nvPr/>
        </p:nvCxnSpPr>
        <p:spPr>
          <a:xfrm>
            <a:off x="6478470" y="3150381"/>
            <a:ext cx="269133"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19E6D515-F72A-D4B4-8B15-377E91C70FCF}"/>
              </a:ext>
            </a:extLst>
          </p:cNvPr>
          <p:cNvSpPr txBox="1"/>
          <p:nvPr/>
        </p:nvSpPr>
        <p:spPr>
          <a:xfrm>
            <a:off x="2743778" y="3877430"/>
            <a:ext cx="937693" cy="584775"/>
          </a:xfrm>
          <a:prstGeom prst="rect">
            <a:avLst/>
          </a:prstGeom>
          <a:noFill/>
        </p:spPr>
        <p:txBody>
          <a:bodyPr wrap="none" rtlCol="0">
            <a:spAutoFit/>
          </a:bodyPr>
          <a:lstStyle/>
          <a:p>
            <a:pPr algn="ctr"/>
            <a:r>
              <a:rPr lang="en-US" sz="1600">
                <a:solidFill>
                  <a:schemeClr val="accent1"/>
                </a:solidFill>
                <a:latin typeface="Aptos"/>
                <a:ea typeface="Helvetica Neue Medium" panose="02000503000000020004" pitchFamily="2" charset="0"/>
                <a:cs typeface="Helvetica Neue Medium" panose="02000503000000020004" pitchFamily="2" charset="0"/>
              </a:rPr>
              <a:t>Random</a:t>
            </a:r>
          </a:p>
          <a:p>
            <a:pPr algn="ctr"/>
            <a:r>
              <a:rPr lang="en-US" sz="1600">
                <a:solidFill>
                  <a:schemeClr val="accent1"/>
                </a:solidFill>
                <a:latin typeface="Aptos"/>
                <a:ea typeface="Helvetica Neue Medium" panose="02000503000000020004" pitchFamily="2" charset="0"/>
                <a:cs typeface="Helvetica Neue Medium" panose="02000503000000020004" pitchFamily="2" charset="0"/>
              </a:rPr>
              <a:t>seeds</a:t>
            </a:r>
          </a:p>
        </p:txBody>
      </p:sp>
      <p:cxnSp>
        <p:nvCxnSpPr>
          <p:cNvPr id="41" name="Straight Arrow Connector 40">
            <a:extLst>
              <a:ext uri="{FF2B5EF4-FFF2-40B4-BE49-F238E27FC236}">
                <a16:creationId xmlns:a16="http://schemas.microsoft.com/office/drawing/2014/main" id="{B1F7E31A-9B0B-37C1-BAAB-019FF8F35E1E}"/>
              </a:ext>
            </a:extLst>
          </p:cNvPr>
          <p:cNvCxnSpPr/>
          <p:nvPr/>
        </p:nvCxnSpPr>
        <p:spPr>
          <a:xfrm flipV="1">
            <a:off x="3198779" y="3485409"/>
            <a:ext cx="0" cy="408821"/>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sp>
        <p:nvSpPr>
          <p:cNvPr id="42" name="TextBox 41">
            <a:extLst>
              <a:ext uri="{FF2B5EF4-FFF2-40B4-BE49-F238E27FC236}">
                <a16:creationId xmlns:a16="http://schemas.microsoft.com/office/drawing/2014/main" id="{9BC9D930-DDBB-4A2E-5D07-2805CA650589}"/>
              </a:ext>
            </a:extLst>
          </p:cNvPr>
          <p:cNvSpPr txBox="1"/>
          <p:nvPr/>
        </p:nvSpPr>
        <p:spPr>
          <a:xfrm>
            <a:off x="7001403" y="3932619"/>
            <a:ext cx="937693" cy="584775"/>
          </a:xfrm>
          <a:prstGeom prst="rect">
            <a:avLst/>
          </a:prstGeom>
          <a:noFill/>
        </p:spPr>
        <p:txBody>
          <a:bodyPr wrap="none" rtlCol="0">
            <a:spAutoFit/>
          </a:bodyPr>
          <a:lstStyle/>
          <a:p>
            <a:pPr algn="ctr"/>
            <a:r>
              <a:rPr lang="en-US" sz="1600">
                <a:solidFill>
                  <a:schemeClr val="accent1"/>
                </a:solidFill>
                <a:latin typeface="Aptos"/>
                <a:ea typeface="Helvetica Neue Medium" panose="02000503000000020004" pitchFamily="2" charset="0"/>
                <a:cs typeface="Helvetica Neue Medium" panose="02000503000000020004" pitchFamily="2" charset="0"/>
              </a:rPr>
              <a:t>Random</a:t>
            </a:r>
          </a:p>
          <a:p>
            <a:pPr algn="ctr"/>
            <a:r>
              <a:rPr lang="en-US" sz="1600">
                <a:solidFill>
                  <a:schemeClr val="accent1"/>
                </a:solidFill>
                <a:latin typeface="Aptos"/>
                <a:ea typeface="Helvetica Neue Medium" panose="02000503000000020004" pitchFamily="2" charset="0"/>
                <a:cs typeface="Helvetica Neue Medium" panose="02000503000000020004" pitchFamily="2" charset="0"/>
              </a:rPr>
              <a:t>seeds</a:t>
            </a:r>
          </a:p>
        </p:txBody>
      </p:sp>
      <p:cxnSp>
        <p:nvCxnSpPr>
          <p:cNvPr id="43" name="Straight Arrow Connector 42">
            <a:extLst>
              <a:ext uri="{FF2B5EF4-FFF2-40B4-BE49-F238E27FC236}">
                <a16:creationId xmlns:a16="http://schemas.microsoft.com/office/drawing/2014/main" id="{55085780-417C-6701-2A9D-49116000952A}"/>
              </a:ext>
            </a:extLst>
          </p:cNvPr>
          <p:cNvCxnSpPr/>
          <p:nvPr/>
        </p:nvCxnSpPr>
        <p:spPr>
          <a:xfrm flipV="1">
            <a:off x="7456404" y="3540598"/>
            <a:ext cx="0" cy="408821"/>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grpSp>
        <p:nvGrpSpPr>
          <p:cNvPr id="56" name="Group 55">
            <a:extLst>
              <a:ext uri="{FF2B5EF4-FFF2-40B4-BE49-F238E27FC236}">
                <a16:creationId xmlns:a16="http://schemas.microsoft.com/office/drawing/2014/main" id="{11D1DDB7-56CF-BB27-16C1-9A1157A85FDF}"/>
              </a:ext>
            </a:extLst>
          </p:cNvPr>
          <p:cNvGrpSpPr/>
          <p:nvPr/>
        </p:nvGrpSpPr>
        <p:grpSpPr>
          <a:xfrm>
            <a:off x="4322596" y="1064389"/>
            <a:ext cx="885243" cy="4125719"/>
            <a:chOff x="4322596" y="1064389"/>
            <a:chExt cx="885243" cy="4125719"/>
          </a:xfrm>
        </p:grpSpPr>
        <mc:AlternateContent xmlns:mc="http://schemas.openxmlformats.org/markup-compatibility/2006" xmlns:a14="http://schemas.microsoft.com/office/drawing/2010/main">
          <mc:Choice Requires="a14">
            <p:sp>
              <p:nvSpPr>
                <p:cNvPr id="59" name="TextBox 58">
                  <a:extLst>
                    <a:ext uri="{FF2B5EF4-FFF2-40B4-BE49-F238E27FC236}">
                      <a16:creationId xmlns:a16="http://schemas.microsoft.com/office/drawing/2014/main" id="{483A91C2-6DCA-2FDD-42DD-813F8C58F65D}"/>
                    </a:ext>
                  </a:extLst>
                </p:cNvPr>
                <p:cNvSpPr txBox="1"/>
                <p:nvPr/>
              </p:nvSpPr>
              <p:spPr>
                <a:xfrm>
                  <a:off x="4606630" y="3932619"/>
                  <a:ext cx="290464"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i="1" smtClean="0">
                            <a:solidFill>
                              <a:schemeClr val="tx1"/>
                            </a:solidFill>
                            <a:latin typeface="Cambria Math" panose="02040503050406030204" pitchFamily="18" charset="0"/>
                          </a:rPr>
                          <m:t>⋮</m:t>
                        </m:r>
                      </m:oMath>
                    </m:oMathPara>
                  </a14:m>
                  <a:endParaRPr lang="en-US" sz="1600">
                    <a:solidFill>
                      <a:schemeClr val="tx1"/>
                    </a:solidFill>
                  </a:endParaRPr>
                </a:p>
              </p:txBody>
            </p:sp>
          </mc:Choice>
          <mc:Fallback xmlns="">
            <p:sp>
              <p:nvSpPr>
                <p:cNvPr id="59" name="TextBox 58">
                  <a:extLst>
                    <a:ext uri="{FF2B5EF4-FFF2-40B4-BE49-F238E27FC236}">
                      <a16:creationId xmlns:a16="http://schemas.microsoft.com/office/drawing/2014/main" id="{483A91C2-6DCA-2FDD-42DD-813F8C58F65D}"/>
                    </a:ext>
                  </a:extLst>
                </p:cNvPr>
                <p:cNvSpPr txBox="1">
                  <a:spLocks noRot="1" noChangeAspect="1" noMove="1" noResize="1" noEditPoints="1" noAdjustHandles="1" noChangeArrowheads="1" noChangeShapeType="1" noTextEdit="1"/>
                </p:cNvSpPr>
                <p:nvPr/>
              </p:nvSpPr>
              <p:spPr>
                <a:xfrm>
                  <a:off x="4606630" y="3932619"/>
                  <a:ext cx="290464" cy="338554"/>
                </a:xfrm>
                <a:prstGeom prst="rect">
                  <a:avLst/>
                </a:prstGeom>
                <a:blipFill>
                  <a:blip r:embed="rId12"/>
                  <a:stretch>
                    <a:fillRect/>
                  </a:stretch>
                </a:blipFill>
              </p:spPr>
              <p:txBody>
                <a:bodyPr/>
                <a:lstStyle/>
                <a:p>
                  <a:r>
                    <a:rPr lang="en-US">
                      <a:noFill/>
                    </a:rPr>
                    <a:t> </a:t>
                  </a:r>
                </a:p>
              </p:txBody>
            </p:sp>
          </mc:Fallback>
        </mc:AlternateContent>
        <p:pic>
          <p:nvPicPr>
            <p:cNvPr id="60" name="Picture 59" descr="A close-up of a sphere&#10;&#10;Description automatically generated">
              <a:extLst>
                <a:ext uri="{FF2B5EF4-FFF2-40B4-BE49-F238E27FC236}">
                  <a16:creationId xmlns:a16="http://schemas.microsoft.com/office/drawing/2014/main" id="{0E67565C-1115-9AAD-E800-46C10E39B12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22596" y="2977694"/>
              <a:ext cx="880209" cy="880209"/>
            </a:xfrm>
            <a:prstGeom prst="rect">
              <a:avLst/>
            </a:prstGeom>
          </p:spPr>
        </p:pic>
        <p:pic>
          <p:nvPicPr>
            <p:cNvPr id="62" name="Picture 61" descr="A close-up of a ball&#10;&#10;Description automatically generated">
              <a:extLst>
                <a:ext uri="{FF2B5EF4-FFF2-40B4-BE49-F238E27FC236}">
                  <a16:creationId xmlns:a16="http://schemas.microsoft.com/office/drawing/2014/main" id="{772F2268-3A8F-D222-FF23-A4EDC04EB787}"/>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322596" y="1064389"/>
              <a:ext cx="879635" cy="879635"/>
            </a:xfrm>
            <a:prstGeom prst="rect">
              <a:avLst/>
            </a:prstGeom>
          </p:spPr>
        </p:pic>
        <p:pic>
          <p:nvPicPr>
            <p:cNvPr id="63" name="Picture 62" descr="A close-up of a ball&#10;&#10;Description automatically generated">
              <a:extLst>
                <a:ext uri="{FF2B5EF4-FFF2-40B4-BE49-F238E27FC236}">
                  <a16:creationId xmlns:a16="http://schemas.microsoft.com/office/drawing/2014/main" id="{5A7DEDC0-A1CA-F225-59CA-65C187983C8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322596" y="2012881"/>
              <a:ext cx="879635" cy="879635"/>
            </a:xfrm>
            <a:prstGeom prst="rect">
              <a:avLst/>
            </a:prstGeom>
          </p:spPr>
        </p:pic>
        <p:pic>
          <p:nvPicPr>
            <p:cNvPr id="64" name="Picture 63" descr="A close-up of a sphere&#10;&#10;Description automatically generated">
              <a:extLst>
                <a:ext uri="{FF2B5EF4-FFF2-40B4-BE49-F238E27FC236}">
                  <a16:creationId xmlns:a16="http://schemas.microsoft.com/office/drawing/2014/main" id="{1DAB14F2-FF02-428C-A0F9-09541FE8942A}"/>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322596" y="4304865"/>
              <a:ext cx="885243" cy="885243"/>
            </a:xfrm>
            <a:prstGeom prst="rect">
              <a:avLst/>
            </a:prstGeom>
          </p:spPr>
        </p:pic>
      </p:grpSp>
      <p:sp>
        <p:nvSpPr>
          <p:cNvPr id="89" name="Rectangle: Rounded Corners 3">
            <a:extLst>
              <a:ext uri="{FF2B5EF4-FFF2-40B4-BE49-F238E27FC236}">
                <a16:creationId xmlns:a16="http://schemas.microsoft.com/office/drawing/2014/main" id="{0CE433B3-5812-EE1A-D77B-84A3802358B7}"/>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F89CAB55-5563-D98F-DF8F-05E4A952673F}"/>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TextBox 90">
            <a:extLst>
              <a:ext uri="{FF2B5EF4-FFF2-40B4-BE49-F238E27FC236}">
                <a16:creationId xmlns:a16="http://schemas.microsoft.com/office/drawing/2014/main" id="{B073F6FE-99A2-6C13-5BB2-8176B04F8EC3}"/>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92" name="TextBox 91">
            <a:extLst>
              <a:ext uri="{FF2B5EF4-FFF2-40B4-BE49-F238E27FC236}">
                <a16:creationId xmlns:a16="http://schemas.microsoft.com/office/drawing/2014/main" id="{EDBBA279-BDA2-986C-5FA7-AD9EA4F175E0}"/>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spTree>
    <p:extLst>
      <p:ext uri="{BB962C8B-B14F-4D97-AF65-F5344CB8AC3E}">
        <p14:creationId xmlns:p14="http://schemas.microsoft.com/office/powerpoint/2010/main" val="2251683284"/>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fade">
                                      <p:cBhvr>
                                        <p:cTn id="10"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BBB77EA-DEC7-E110-2054-2DE044886E18}"/>
              </a:ext>
            </a:extLst>
          </p:cNvPr>
          <p:cNvSpPr>
            <a:spLocks noGrp="1"/>
          </p:cNvSpPr>
          <p:nvPr>
            <p:ph type="sldNum" sz="quarter" idx="12"/>
          </p:nvPr>
        </p:nvSpPr>
        <p:spPr/>
        <p:txBody>
          <a:bodyPr/>
          <a:lstStyle/>
          <a:p>
            <a:fld id="{E394BC53-F50D-41DF-BD71-678A190C5E2B}" type="slidenum">
              <a:rPr lang="en-US" smtClean="0"/>
              <a:t>29</a:t>
            </a:fld>
            <a:endParaRPr lang="en-US"/>
          </a:p>
        </p:txBody>
      </p:sp>
      <p:pic>
        <p:nvPicPr>
          <p:cNvPr id="44" name="Picture 43" descr="A silver ball with a black background&#10;&#10;Description automatically generated">
            <a:extLst>
              <a:ext uri="{FF2B5EF4-FFF2-40B4-BE49-F238E27FC236}">
                <a16:creationId xmlns:a16="http://schemas.microsoft.com/office/drawing/2014/main" id="{67B652EC-9FA4-6FCD-440D-0A43E73547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5110" y="2702414"/>
            <a:ext cx="961103" cy="961103"/>
          </a:xfrm>
          <a:prstGeom prst="rect">
            <a:avLst/>
          </a:prstGeom>
        </p:spPr>
      </p:pic>
      <p:sp>
        <p:nvSpPr>
          <p:cNvPr id="46" name="Freeform 58">
            <a:extLst>
              <a:ext uri="{FF2B5EF4-FFF2-40B4-BE49-F238E27FC236}">
                <a16:creationId xmlns:a16="http://schemas.microsoft.com/office/drawing/2014/main" id="{9858BCDE-50F5-1A1E-4200-0E9B488EBCB6}"/>
              </a:ext>
            </a:extLst>
          </p:cNvPr>
          <p:cNvSpPr/>
          <p:nvPr/>
        </p:nvSpPr>
        <p:spPr>
          <a:xfrm>
            <a:off x="6345101" y="2363152"/>
            <a:ext cx="833099" cy="347981"/>
          </a:xfrm>
          <a:custGeom>
            <a:avLst/>
            <a:gdLst>
              <a:gd name="connsiteX0" fmla="*/ 0 w 279400"/>
              <a:gd name="connsiteY0" fmla="*/ 127719 h 178519"/>
              <a:gd name="connsiteX1" fmla="*/ 152400 w 279400"/>
              <a:gd name="connsiteY1" fmla="*/ 719 h 178519"/>
              <a:gd name="connsiteX2" fmla="*/ 279400 w 279400"/>
              <a:gd name="connsiteY2" fmla="*/ 178519 h 178519"/>
            </a:gdLst>
            <a:ahLst/>
            <a:cxnLst>
              <a:cxn ang="0">
                <a:pos x="connsiteX0" y="connsiteY0"/>
              </a:cxn>
              <a:cxn ang="0">
                <a:pos x="connsiteX1" y="connsiteY1"/>
              </a:cxn>
              <a:cxn ang="0">
                <a:pos x="connsiteX2" y="connsiteY2"/>
              </a:cxn>
            </a:cxnLst>
            <a:rect l="l" t="t" r="r" b="b"/>
            <a:pathLst>
              <a:path w="279400" h="178519">
                <a:moveTo>
                  <a:pt x="0" y="127719"/>
                </a:moveTo>
                <a:cubicBezTo>
                  <a:pt x="52916" y="59985"/>
                  <a:pt x="105833" y="-7748"/>
                  <a:pt x="152400" y="719"/>
                </a:cubicBezTo>
                <a:cubicBezTo>
                  <a:pt x="198967" y="9186"/>
                  <a:pt x="239183" y="93852"/>
                  <a:pt x="279400" y="178519"/>
                </a:cubicBezTo>
              </a:path>
            </a:pathLst>
          </a:custGeom>
          <a:noFill/>
          <a:ln w="28575">
            <a:solidFill>
              <a:schemeClr val="accent6"/>
            </a:solidFill>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8" name="Right Brace 47">
            <a:extLst>
              <a:ext uri="{FF2B5EF4-FFF2-40B4-BE49-F238E27FC236}">
                <a16:creationId xmlns:a16="http://schemas.microsoft.com/office/drawing/2014/main" id="{83C7D0C9-F209-58BE-C76F-0F70ECB5EEF3}"/>
              </a:ext>
            </a:extLst>
          </p:cNvPr>
          <p:cNvSpPr/>
          <p:nvPr/>
        </p:nvSpPr>
        <p:spPr>
          <a:xfrm rot="5400000">
            <a:off x="4485537" y="3503626"/>
            <a:ext cx="149152" cy="3729928"/>
          </a:xfrm>
          <a:prstGeom prst="rightBrace">
            <a:avLst/>
          </a:prstGeom>
          <a:ln w="28575">
            <a:solidFill>
              <a:srgbClr val="120A1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TextBox 48">
            <a:extLst>
              <a:ext uri="{FF2B5EF4-FFF2-40B4-BE49-F238E27FC236}">
                <a16:creationId xmlns:a16="http://schemas.microsoft.com/office/drawing/2014/main" id="{27DF2976-C734-4FEC-F58D-5B4C61204A28}"/>
              </a:ext>
            </a:extLst>
          </p:cNvPr>
          <p:cNvSpPr txBox="1"/>
          <p:nvPr/>
        </p:nvSpPr>
        <p:spPr>
          <a:xfrm>
            <a:off x="4010152" y="5380310"/>
            <a:ext cx="1180067" cy="338554"/>
          </a:xfrm>
          <a:prstGeom prst="rect">
            <a:avLst/>
          </a:prstGeom>
          <a:noFill/>
        </p:spPr>
        <p:txBody>
          <a:bodyPr wrap="none" rtlCol="0">
            <a:spAutoFit/>
          </a:bodyPr>
          <a:lstStyle/>
          <a:p>
            <a:r>
              <a:rPr lang="en-US" sz="1600">
                <a:latin typeface="Aptos"/>
                <a:ea typeface="Helvetica Neue Medium" panose="02000503000000020004" pitchFamily="2" charset="0"/>
                <a:cs typeface="Helvetica Neue Medium" panose="02000503000000020004" pitchFamily="2" charset="0"/>
              </a:rPr>
              <a:t>1</a:t>
            </a:r>
            <a:r>
              <a:rPr lang="en-US" sz="1600" baseline="30000">
                <a:latin typeface="Aptos"/>
                <a:ea typeface="Helvetica Neue Medium" panose="02000503000000020004" pitchFamily="2" charset="0"/>
                <a:cs typeface="Helvetica Neue Medium" panose="02000503000000020004" pitchFamily="2" charset="0"/>
              </a:rPr>
              <a:t>st</a:t>
            </a:r>
            <a:r>
              <a:rPr lang="en-US" sz="1600">
                <a:latin typeface="Aptos"/>
                <a:ea typeface="Helvetica Neue Medium" panose="02000503000000020004" pitchFamily="2" charset="0"/>
                <a:cs typeface="Helvetica Neue Medium" panose="02000503000000020004" pitchFamily="2" charset="0"/>
              </a:rPr>
              <a:t> iteration</a:t>
            </a:r>
          </a:p>
        </p:txBody>
      </p:sp>
      <p:sp>
        <p:nvSpPr>
          <p:cNvPr id="50" name="Right Brace 49">
            <a:extLst>
              <a:ext uri="{FF2B5EF4-FFF2-40B4-BE49-F238E27FC236}">
                <a16:creationId xmlns:a16="http://schemas.microsoft.com/office/drawing/2014/main" id="{F447CA70-4592-7272-16B0-EA4601CA7725}"/>
              </a:ext>
            </a:extLst>
          </p:cNvPr>
          <p:cNvSpPr/>
          <p:nvPr/>
        </p:nvSpPr>
        <p:spPr>
          <a:xfrm rot="5400000">
            <a:off x="8426131" y="3463813"/>
            <a:ext cx="150280" cy="3810668"/>
          </a:xfrm>
          <a:prstGeom prst="rightBrace">
            <a:avLst/>
          </a:prstGeom>
          <a:ln w="28575">
            <a:solidFill>
              <a:srgbClr val="120A1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TextBox 50">
            <a:extLst>
              <a:ext uri="{FF2B5EF4-FFF2-40B4-BE49-F238E27FC236}">
                <a16:creationId xmlns:a16="http://schemas.microsoft.com/office/drawing/2014/main" id="{6E66A73F-C4CD-DBBB-66A9-E35F24CD970B}"/>
              </a:ext>
            </a:extLst>
          </p:cNvPr>
          <p:cNvSpPr txBox="1"/>
          <p:nvPr/>
        </p:nvSpPr>
        <p:spPr>
          <a:xfrm>
            <a:off x="8006759" y="5380310"/>
            <a:ext cx="1222514" cy="338554"/>
          </a:xfrm>
          <a:prstGeom prst="rect">
            <a:avLst/>
          </a:prstGeom>
          <a:noFill/>
        </p:spPr>
        <p:txBody>
          <a:bodyPr wrap="none" rtlCol="0">
            <a:spAutoFit/>
          </a:bodyPr>
          <a:lstStyle/>
          <a:p>
            <a:r>
              <a:rPr lang="en-US" sz="1600">
                <a:latin typeface="Aptos"/>
                <a:ea typeface="Helvetica Neue Medium" panose="02000503000000020004" pitchFamily="2" charset="0"/>
                <a:cs typeface="Helvetica Neue Medium" panose="02000503000000020004" pitchFamily="2" charset="0"/>
              </a:rPr>
              <a:t>2</a:t>
            </a:r>
            <a:r>
              <a:rPr lang="en-US" sz="1600" baseline="30000">
                <a:latin typeface="Aptos"/>
                <a:ea typeface="Helvetica Neue Medium" panose="02000503000000020004" pitchFamily="2" charset="0"/>
                <a:cs typeface="Helvetica Neue Medium" panose="02000503000000020004" pitchFamily="2" charset="0"/>
              </a:rPr>
              <a:t>nd</a:t>
            </a:r>
            <a:r>
              <a:rPr lang="en-US" sz="1600">
                <a:latin typeface="Aptos"/>
                <a:ea typeface="Helvetica Neue Medium" panose="02000503000000020004" pitchFamily="2" charset="0"/>
                <a:cs typeface="Helvetica Neue Medium" panose="02000503000000020004" pitchFamily="2" charset="0"/>
              </a:rPr>
              <a:t> iteration</a:t>
            </a:r>
          </a:p>
        </p:txBody>
      </p:sp>
      <mc:AlternateContent xmlns:mc="http://schemas.openxmlformats.org/markup-compatibility/2006" xmlns:a14="http://schemas.microsoft.com/office/drawing/2010/main">
        <mc:Choice Requires="a14">
          <p:sp>
            <p:nvSpPr>
              <p:cNvPr id="52" name="TextBox 51">
                <a:extLst>
                  <a:ext uri="{FF2B5EF4-FFF2-40B4-BE49-F238E27FC236}">
                    <a16:creationId xmlns:a16="http://schemas.microsoft.com/office/drawing/2014/main" id="{42879B3E-0EE4-D409-D9C1-8229342F2955}"/>
                  </a:ext>
                </a:extLst>
              </p:cNvPr>
              <p:cNvSpPr txBox="1"/>
              <p:nvPr/>
            </p:nvSpPr>
            <p:spPr>
              <a:xfrm rot="5400000">
                <a:off x="10566348" y="2964212"/>
                <a:ext cx="732256" cy="52322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800" i="1" smtClean="0">
                          <a:solidFill>
                            <a:schemeClr val="tx1"/>
                          </a:solidFill>
                          <a:latin typeface="Cambria Math" panose="02040503050406030204" pitchFamily="18" charset="0"/>
                        </a:rPr>
                        <m:t>⋮</m:t>
                      </m:r>
                    </m:oMath>
                  </m:oMathPara>
                </a14:m>
                <a:endParaRPr lang="en-US" sz="2800">
                  <a:solidFill>
                    <a:schemeClr val="tx1"/>
                  </a:solidFill>
                </a:endParaRPr>
              </a:p>
            </p:txBody>
          </p:sp>
        </mc:Choice>
        <mc:Fallback xmlns="">
          <p:sp>
            <p:nvSpPr>
              <p:cNvPr id="52" name="TextBox 51">
                <a:extLst>
                  <a:ext uri="{FF2B5EF4-FFF2-40B4-BE49-F238E27FC236}">
                    <a16:creationId xmlns:a16="http://schemas.microsoft.com/office/drawing/2014/main" id="{42879B3E-0EE4-D409-D9C1-8229342F2955}"/>
                  </a:ext>
                </a:extLst>
              </p:cNvPr>
              <p:cNvSpPr txBox="1">
                <a:spLocks noRot="1" noChangeAspect="1" noMove="1" noResize="1" noEditPoints="1" noAdjustHandles="1" noChangeArrowheads="1" noChangeShapeType="1" noTextEdit="1"/>
              </p:cNvSpPr>
              <p:nvPr/>
            </p:nvSpPr>
            <p:spPr>
              <a:xfrm rot="5400000">
                <a:off x="10566348" y="2964212"/>
                <a:ext cx="732256" cy="523220"/>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3" name="TextBox 52">
                <a:extLst>
                  <a:ext uri="{FF2B5EF4-FFF2-40B4-BE49-F238E27FC236}">
                    <a16:creationId xmlns:a16="http://schemas.microsoft.com/office/drawing/2014/main" id="{12E6E333-FAFC-3CA6-7A1A-59DFE0153066}"/>
                  </a:ext>
                </a:extLst>
              </p:cNvPr>
              <p:cNvSpPr txBox="1"/>
              <p:nvPr/>
            </p:nvSpPr>
            <p:spPr>
              <a:xfrm rot="5400000">
                <a:off x="10747169" y="5124690"/>
                <a:ext cx="370614"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800" i="1" smtClean="0">
                          <a:solidFill>
                            <a:schemeClr val="tx1"/>
                          </a:solidFill>
                          <a:latin typeface="Cambria Math" panose="02040503050406030204" pitchFamily="18" charset="0"/>
                        </a:rPr>
                        <m:t>⋮</m:t>
                      </m:r>
                    </m:oMath>
                  </m:oMathPara>
                </a14:m>
                <a:endParaRPr lang="en-US" sz="2800">
                  <a:solidFill>
                    <a:schemeClr val="tx1"/>
                  </a:solidFill>
                </a:endParaRPr>
              </a:p>
            </p:txBody>
          </p:sp>
        </mc:Choice>
        <mc:Fallback xmlns="">
          <p:sp>
            <p:nvSpPr>
              <p:cNvPr id="53" name="TextBox 52">
                <a:extLst>
                  <a:ext uri="{FF2B5EF4-FFF2-40B4-BE49-F238E27FC236}">
                    <a16:creationId xmlns:a16="http://schemas.microsoft.com/office/drawing/2014/main" id="{12E6E333-FAFC-3CA6-7A1A-59DFE0153066}"/>
                  </a:ext>
                </a:extLst>
              </p:cNvPr>
              <p:cNvSpPr txBox="1">
                <a:spLocks noRot="1" noChangeAspect="1" noMove="1" noResize="1" noEditPoints="1" noAdjustHandles="1" noChangeArrowheads="1" noChangeShapeType="1" noTextEdit="1"/>
              </p:cNvSpPr>
              <p:nvPr/>
            </p:nvSpPr>
            <p:spPr>
              <a:xfrm rot="5400000">
                <a:off x="10747169" y="5124690"/>
                <a:ext cx="370614" cy="523220"/>
              </a:xfrm>
              <a:prstGeom prst="rect">
                <a:avLst/>
              </a:prstGeom>
              <a:blipFill>
                <a:blip r:embed="rId5"/>
                <a:stretch>
                  <a:fillRect/>
                </a:stretch>
              </a:blipFill>
            </p:spPr>
            <p:txBody>
              <a:bodyPr/>
              <a:lstStyle/>
              <a:p>
                <a:r>
                  <a:rPr lang="en-US">
                    <a:noFill/>
                  </a:rPr>
                  <a:t> </a:t>
                </a:r>
              </a:p>
            </p:txBody>
          </p:sp>
        </mc:Fallback>
      </mc:AlternateContent>
      <p:sp>
        <p:nvSpPr>
          <p:cNvPr id="54" name="TextBox 53">
            <a:extLst>
              <a:ext uri="{FF2B5EF4-FFF2-40B4-BE49-F238E27FC236}">
                <a16:creationId xmlns:a16="http://schemas.microsoft.com/office/drawing/2014/main" id="{3E3B4114-D25E-BC25-7494-32FA9695ED00}"/>
              </a:ext>
            </a:extLst>
          </p:cNvPr>
          <p:cNvSpPr txBox="1"/>
          <p:nvPr/>
        </p:nvSpPr>
        <p:spPr>
          <a:xfrm>
            <a:off x="9843663" y="3760152"/>
            <a:ext cx="841897" cy="338554"/>
          </a:xfrm>
          <a:prstGeom prst="rect">
            <a:avLst/>
          </a:prstGeom>
          <a:noFill/>
        </p:spPr>
        <p:txBody>
          <a:bodyPr wrap="none" rtlCol="0">
            <a:spAutoFit/>
          </a:bodyPr>
          <a:lstStyle/>
          <a:p>
            <a:r>
              <a:rPr lang="en-US" sz="1600">
                <a:latin typeface="Aptos"/>
                <a:ea typeface="Helvetica Neue Medium" panose="02000503000000020004" pitchFamily="2" charset="0"/>
                <a:cs typeface="Helvetica Neue Medium" panose="02000503000000020004" pitchFamily="2" charset="0"/>
              </a:rPr>
              <a:t>Median</a:t>
            </a:r>
          </a:p>
        </p:txBody>
      </p:sp>
      <p:pic>
        <p:nvPicPr>
          <p:cNvPr id="55" name="Picture 54">
            <a:extLst>
              <a:ext uri="{FF2B5EF4-FFF2-40B4-BE49-F238E27FC236}">
                <a16:creationId xmlns:a16="http://schemas.microsoft.com/office/drawing/2014/main" id="{E31B10D3-A97A-DA91-B1FE-9AF8211240BE}"/>
              </a:ext>
            </a:extLst>
          </p:cNvPr>
          <p:cNvPicPr>
            <a:picLocks noChangeAspect="1"/>
          </p:cNvPicPr>
          <p:nvPr/>
        </p:nvPicPr>
        <p:blipFill rotWithShape="1">
          <a:blip r:embed="rId6"/>
          <a:srcRect l="14015" r="14015"/>
          <a:stretch/>
        </p:blipFill>
        <p:spPr>
          <a:xfrm>
            <a:off x="588217" y="2471323"/>
            <a:ext cx="1570759" cy="1366498"/>
          </a:xfrm>
          <a:prstGeom prst="rect">
            <a:avLst/>
          </a:prstGeom>
        </p:spPr>
      </p:pic>
      <p:sp>
        <p:nvSpPr>
          <p:cNvPr id="58" name="Right Brace 57">
            <a:extLst>
              <a:ext uri="{FF2B5EF4-FFF2-40B4-BE49-F238E27FC236}">
                <a16:creationId xmlns:a16="http://schemas.microsoft.com/office/drawing/2014/main" id="{72A15B77-A01E-CDBF-8C62-9C72E60628CA}"/>
              </a:ext>
            </a:extLst>
          </p:cNvPr>
          <p:cNvSpPr/>
          <p:nvPr/>
        </p:nvSpPr>
        <p:spPr>
          <a:xfrm>
            <a:off x="5303089" y="1265299"/>
            <a:ext cx="136326" cy="3773602"/>
          </a:xfrm>
          <a:prstGeom prst="rightBrace">
            <a:avLst/>
          </a:prstGeom>
          <a:ln w="28575">
            <a:solidFill>
              <a:srgbClr val="8971E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6" name="Right Brace 65">
            <a:extLst>
              <a:ext uri="{FF2B5EF4-FFF2-40B4-BE49-F238E27FC236}">
                <a16:creationId xmlns:a16="http://schemas.microsoft.com/office/drawing/2014/main" id="{847966CC-806A-6C8B-63A7-0407AD656EF9}"/>
              </a:ext>
            </a:extLst>
          </p:cNvPr>
          <p:cNvSpPr/>
          <p:nvPr/>
        </p:nvSpPr>
        <p:spPr>
          <a:xfrm>
            <a:off x="9476882" y="1265442"/>
            <a:ext cx="136326" cy="3773602"/>
          </a:xfrm>
          <a:prstGeom prst="rightBrace">
            <a:avLst/>
          </a:prstGeom>
          <a:ln w="28575">
            <a:solidFill>
              <a:schemeClr val="accent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3" name="Group 2">
            <a:extLst>
              <a:ext uri="{FF2B5EF4-FFF2-40B4-BE49-F238E27FC236}">
                <a16:creationId xmlns:a16="http://schemas.microsoft.com/office/drawing/2014/main" id="{7DD44B45-BF19-A458-0672-3D92D2A91937}"/>
              </a:ext>
            </a:extLst>
          </p:cNvPr>
          <p:cNvGrpSpPr/>
          <p:nvPr/>
        </p:nvGrpSpPr>
        <p:grpSpPr>
          <a:xfrm>
            <a:off x="8462843" y="1086144"/>
            <a:ext cx="882102" cy="4098355"/>
            <a:chOff x="8462843" y="1086144"/>
            <a:chExt cx="882102" cy="4098355"/>
          </a:xfrm>
        </p:grpSpPr>
        <mc:AlternateContent xmlns:mc="http://schemas.openxmlformats.org/markup-compatibility/2006" xmlns:a14="http://schemas.microsoft.com/office/drawing/2010/main">
          <mc:Choice Requires="a14">
            <p:sp>
              <p:nvSpPr>
                <p:cNvPr id="65" name="TextBox 64">
                  <a:extLst>
                    <a:ext uri="{FF2B5EF4-FFF2-40B4-BE49-F238E27FC236}">
                      <a16:creationId xmlns:a16="http://schemas.microsoft.com/office/drawing/2014/main" id="{C5683781-DE83-8CE6-169F-548C67D299D3}"/>
                    </a:ext>
                  </a:extLst>
                </p:cNvPr>
                <p:cNvSpPr txBox="1"/>
                <p:nvPr/>
              </p:nvSpPr>
              <p:spPr>
                <a:xfrm>
                  <a:off x="8780423" y="3916514"/>
                  <a:ext cx="290464"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i="1" smtClean="0">
                            <a:solidFill>
                              <a:schemeClr val="tx1"/>
                            </a:solidFill>
                            <a:latin typeface="Cambria Math" panose="02040503050406030204" pitchFamily="18" charset="0"/>
                          </a:rPr>
                          <m:t>⋮</m:t>
                        </m:r>
                      </m:oMath>
                    </m:oMathPara>
                  </a14:m>
                  <a:endParaRPr lang="en-US" sz="1600">
                    <a:solidFill>
                      <a:schemeClr val="tx1"/>
                    </a:solidFill>
                  </a:endParaRPr>
                </a:p>
              </p:txBody>
            </p:sp>
          </mc:Choice>
          <mc:Fallback xmlns="">
            <p:sp>
              <p:nvSpPr>
                <p:cNvPr id="65" name="TextBox 64">
                  <a:extLst>
                    <a:ext uri="{FF2B5EF4-FFF2-40B4-BE49-F238E27FC236}">
                      <a16:creationId xmlns:a16="http://schemas.microsoft.com/office/drawing/2014/main" id="{C5683781-DE83-8CE6-169F-548C67D299D3}"/>
                    </a:ext>
                  </a:extLst>
                </p:cNvPr>
                <p:cNvSpPr txBox="1">
                  <a:spLocks noRot="1" noChangeAspect="1" noMove="1" noResize="1" noEditPoints="1" noAdjustHandles="1" noChangeArrowheads="1" noChangeShapeType="1" noTextEdit="1"/>
                </p:cNvSpPr>
                <p:nvPr/>
              </p:nvSpPr>
              <p:spPr>
                <a:xfrm>
                  <a:off x="8780423" y="3916514"/>
                  <a:ext cx="290464" cy="338554"/>
                </a:xfrm>
                <a:prstGeom prst="rect">
                  <a:avLst/>
                </a:prstGeom>
                <a:blipFill>
                  <a:blip r:embed="rId7"/>
                  <a:stretch>
                    <a:fillRect/>
                  </a:stretch>
                </a:blipFill>
              </p:spPr>
              <p:txBody>
                <a:bodyPr/>
                <a:lstStyle/>
                <a:p>
                  <a:r>
                    <a:rPr lang="en-US">
                      <a:noFill/>
                    </a:rPr>
                    <a:t> </a:t>
                  </a:r>
                </a:p>
              </p:txBody>
            </p:sp>
          </mc:Fallback>
        </mc:AlternateContent>
        <p:pic>
          <p:nvPicPr>
            <p:cNvPr id="67" name="Picture 66" descr="A close-up of a beach&#10;&#10;Description automatically generated">
              <a:extLst>
                <a:ext uri="{FF2B5EF4-FFF2-40B4-BE49-F238E27FC236}">
                  <a16:creationId xmlns:a16="http://schemas.microsoft.com/office/drawing/2014/main" id="{FF0BC85C-B6AD-506D-32DE-A637F2DF5CD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62843" y="2991874"/>
              <a:ext cx="879635" cy="879635"/>
            </a:xfrm>
            <a:prstGeom prst="rect">
              <a:avLst/>
            </a:prstGeom>
          </p:spPr>
        </p:pic>
        <p:pic>
          <p:nvPicPr>
            <p:cNvPr id="68" name="Picture 67" descr="A fish eye view of a beach&#10;&#10;Description automatically generated">
              <a:extLst>
                <a:ext uri="{FF2B5EF4-FFF2-40B4-BE49-F238E27FC236}">
                  <a16:creationId xmlns:a16="http://schemas.microsoft.com/office/drawing/2014/main" id="{85C15E25-64D6-F80B-207D-C9DCD75C5A3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62843" y="1086144"/>
              <a:ext cx="875222" cy="875222"/>
            </a:xfrm>
            <a:prstGeom prst="rect">
              <a:avLst/>
            </a:prstGeom>
          </p:spPr>
        </p:pic>
        <p:pic>
          <p:nvPicPr>
            <p:cNvPr id="69" name="Picture 68" descr="A close-up of a ball&#10;&#10;Description automatically generated">
              <a:extLst>
                <a:ext uri="{FF2B5EF4-FFF2-40B4-BE49-F238E27FC236}">
                  <a16:creationId xmlns:a16="http://schemas.microsoft.com/office/drawing/2014/main" id="{18DA847A-EA69-9C37-83B2-E9C9B9981A1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462843" y="2017293"/>
              <a:ext cx="875223" cy="875223"/>
            </a:xfrm>
            <a:prstGeom prst="rect">
              <a:avLst/>
            </a:prstGeom>
          </p:spPr>
        </p:pic>
        <p:pic>
          <p:nvPicPr>
            <p:cNvPr id="70" name="Picture 69" descr="A circular object with trees in the background&#10;&#10;Description automatically generated">
              <a:extLst>
                <a:ext uri="{FF2B5EF4-FFF2-40B4-BE49-F238E27FC236}">
                  <a16:creationId xmlns:a16="http://schemas.microsoft.com/office/drawing/2014/main" id="{F79F85E1-0C8F-FAFE-E34E-5C1368AEE6D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469723" y="4309277"/>
              <a:ext cx="875222" cy="875222"/>
            </a:xfrm>
            <a:prstGeom prst="rect">
              <a:avLst/>
            </a:prstGeom>
          </p:spPr>
        </p:pic>
      </p:grpSp>
      <p:grpSp>
        <p:nvGrpSpPr>
          <p:cNvPr id="78" name="Group 77">
            <a:extLst>
              <a:ext uri="{FF2B5EF4-FFF2-40B4-BE49-F238E27FC236}">
                <a16:creationId xmlns:a16="http://schemas.microsoft.com/office/drawing/2014/main" id="{37B45571-56FA-5C62-E57B-FCF1AFC277B6}"/>
              </a:ext>
            </a:extLst>
          </p:cNvPr>
          <p:cNvGrpSpPr/>
          <p:nvPr/>
        </p:nvGrpSpPr>
        <p:grpSpPr>
          <a:xfrm>
            <a:off x="6807348" y="2829088"/>
            <a:ext cx="1331346" cy="600159"/>
            <a:chOff x="4218768" y="1666407"/>
            <a:chExt cx="662541" cy="196812"/>
          </a:xfrm>
        </p:grpSpPr>
        <p:sp>
          <p:nvSpPr>
            <p:cNvPr id="81" name="Rectangle 80">
              <a:extLst>
                <a:ext uri="{FF2B5EF4-FFF2-40B4-BE49-F238E27FC236}">
                  <a16:creationId xmlns:a16="http://schemas.microsoft.com/office/drawing/2014/main" id="{7B3B89F1-0476-027F-EB82-97C30EF4A8B8}"/>
                </a:ext>
              </a:extLst>
            </p:cNvPr>
            <p:cNvSpPr/>
            <p:nvPr/>
          </p:nvSpPr>
          <p:spPr>
            <a:xfrm>
              <a:off x="4218768" y="1671453"/>
              <a:ext cx="662541" cy="191766"/>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82" name="TextBox 81">
              <a:extLst>
                <a:ext uri="{FF2B5EF4-FFF2-40B4-BE49-F238E27FC236}">
                  <a16:creationId xmlns:a16="http://schemas.microsoft.com/office/drawing/2014/main" id="{2C039828-0BCE-AB79-417C-66DED9EC8BF1}"/>
                </a:ext>
              </a:extLst>
            </p:cNvPr>
            <p:cNvSpPr txBox="1"/>
            <p:nvPr/>
          </p:nvSpPr>
          <p:spPr>
            <a:xfrm>
              <a:off x="4284020" y="1666407"/>
              <a:ext cx="531448" cy="191767"/>
            </a:xfrm>
            <a:prstGeom prst="rect">
              <a:avLst/>
            </a:prstGeom>
            <a:noFill/>
          </p:spPr>
          <p:txBody>
            <a:bodyPr wrap="none" lIns="91440" tIns="45720" rIns="91440" bIns="45720" rtlCol="0" anchor="t">
              <a:spAutoFit/>
            </a:bodyPr>
            <a:lstStyle/>
            <a:p>
              <a:pPr algn="ctr"/>
              <a:r>
                <a:rPr lang="en-US" sz="1600">
                  <a:latin typeface="Aptos"/>
                  <a:ea typeface="Helvetica Neue Medium" panose="02000503000000020004" pitchFamily="2" charset="0"/>
                  <a:cs typeface="Helvetica Neue Medium" panose="02000503000000020004" pitchFamily="2" charset="0"/>
                </a:rPr>
                <a:t>Inpainting</a:t>
              </a:r>
            </a:p>
            <a:p>
              <a:pPr algn="ctr"/>
              <a:r>
                <a:rPr lang="en-US" sz="1600">
                  <a:latin typeface="Aptos"/>
                  <a:ea typeface="Helvetica Neue Medium" panose="02000503000000020004" pitchFamily="2" charset="0"/>
                  <a:cs typeface="Helvetica Neue Medium" panose="02000503000000020004" pitchFamily="2" charset="0"/>
                </a:rPr>
                <a:t>Pipeline</a:t>
              </a:r>
            </a:p>
          </p:txBody>
        </p:sp>
      </p:grpSp>
      <p:cxnSp>
        <p:nvCxnSpPr>
          <p:cNvPr id="83" name="Straight Arrow Connector 82">
            <a:extLst>
              <a:ext uri="{FF2B5EF4-FFF2-40B4-BE49-F238E27FC236}">
                <a16:creationId xmlns:a16="http://schemas.microsoft.com/office/drawing/2014/main" id="{D7108333-4654-E49F-2ADE-997D4D2889A3}"/>
              </a:ext>
            </a:extLst>
          </p:cNvPr>
          <p:cNvCxnSpPr>
            <a:cxnSpLocks/>
          </p:cNvCxnSpPr>
          <p:nvPr/>
        </p:nvCxnSpPr>
        <p:spPr>
          <a:xfrm>
            <a:off x="2198241" y="3103131"/>
            <a:ext cx="265990"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cxnSp>
        <p:nvCxnSpPr>
          <p:cNvPr id="84" name="Straight Arrow Connector 83">
            <a:extLst>
              <a:ext uri="{FF2B5EF4-FFF2-40B4-BE49-F238E27FC236}">
                <a16:creationId xmlns:a16="http://schemas.microsoft.com/office/drawing/2014/main" id="{DF0DEB77-967F-C1CF-6859-714EA241CA89}"/>
              </a:ext>
            </a:extLst>
          </p:cNvPr>
          <p:cNvCxnSpPr>
            <a:cxnSpLocks/>
          </p:cNvCxnSpPr>
          <p:nvPr/>
        </p:nvCxnSpPr>
        <p:spPr>
          <a:xfrm>
            <a:off x="8203733" y="3150381"/>
            <a:ext cx="265990"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A964A38C-3B91-F069-325D-9013E6A1A3F4}"/>
              </a:ext>
            </a:extLst>
          </p:cNvPr>
          <p:cNvSpPr txBox="1"/>
          <p:nvPr/>
        </p:nvSpPr>
        <p:spPr>
          <a:xfrm>
            <a:off x="-1336" y="6549189"/>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latin typeface="Aptos"/>
              </a:rPr>
              <a:t>SDEdit</a:t>
            </a:r>
            <a:r>
              <a:rPr lang="en-US" sz="1400">
                <a:solidFill>
                  <a:schemeClr val="tx1">
                    <a:lumMod val="50000"/>
                    <a:lumOff val="50000"/>
                  </a:schemeClr>
                </a:solidFill>
                <a:latin typeface="Aptos"/>
              </a:rPr>
              <a:t> Meng et al. </a:t>
            </a:r>
            <a:r>
              <a:rPr lang="en-US" sz="1400" i="1" err="1">
                <a:solidFill>
                  <a:schemeClr val="tx1">
                    <a:lumMod val="50000"/>
                    <a:lumOff val="50000"/>
                  </a:schemeClr>
                </a:solidFill>
                <a:latin typeface="Aptos"/>
              </a:rPr>
              <a:t>SDEdit</a:t>
            </a:r>
            <a:r>
              <a:rPr lang="en-US" sz="1400" i="1">
                <a:solidFill>
                  <a:schemeClr val="tx1">
                    <a:lumMod val="50000"/>
                    <a:lumOff val="50000"/>
                  </a:schemeClr>
                </a:solidFill>
                <a:latin typeface="Aptos"/>
              </a:rPr>
              <a:t>: Guided Image Synthesis and Editing with Stochastic Differential Equations</a:t>
            </a:r>
            <a:r>
              <a:rPr lang="en-US" sz="1400">
                <a:solidFill>
                  <a:schemeClr val="tx1">
                    <a:lumMod val="50000"/>
                    <a:lumOff val="50000"/>
                  </a:schemeClr>
                </a:solidFill>
                <a:latin typeface="Aptos"/>
              </a:rPr>
              <a:t>. ICLR 2022</a:t>
            </a:r>
          </a:p>
        </p:txBody>
      </p:sp>
      <p:sp>
        <p:nvSpPr>
          <p:cNvPr id="6" name="TextBox 5">
            <a:extLst>
              <a:ext uri="{FF2B5EF4-FFF2-40B4-BE49-F238E27FC236}">
                <a16:creationId xmlns:a16="http://schemas.microsoft.com/office/drawing/2014/main" id="{9297AA8C-6BFF-5651-CE17-F354EC72DB35}"/>
              </a:ext>
            </a:extLst>
          </p:cNvPr>
          <p:cNvSpPr txBox="1"/>
          <p:nvPr/>
        </p:nvSpPr>
        <p:spPr>
          <a:xfrm>
            <a:off x="5535766" y="3689395"/>
            <a:ext cx="847340" cy="338554"/>
          </a:xfrm>
          <a:prstGeom prst="rect">
            <a:avLst/>
          </a:prstGeom>
          <a:noFill/>
        </p:spPr>
        <p:txBody>
          <a:bodyPr wrap="square" lIns="91440" tIns="45720" rIns="91440" bIns="45720" rtlCol="0" anchor="t">
            <a:spAutoFit/>
          </a:bodyPr>
          <a:lstStyle/>
          <a:p>
            <a:r>
              <a:rPr lang="en-US" sz="1600">
                <a:latin typeface="Aptos"/>
                <a:ea typeface="Helvetica Neue Medium" panose="02000503000000020004" pitchFamily="2" charset="0"/>
                <a:cs typeface="Helvetica Neue Medium" panose="02000503000000020004" pitchFamily="2" charset="0"/>
              </a:rPr>
              <a:t>Median</a:t>
            </a:r>
            <a:endParaRPr lang="en-US"/>
          </a:p>
        </p:txBody>
      </p:sp>
      <p:grpSp>
        <p:nvGrpSpPr>
          <p:cNvPr id="15" name="Group 14">
            <a:extLst>
              <a:ext uri="{FF2B5EF4-FFF2-40B4-BE49-F238E27FC236}">
                <a16:creationId xmlns:a16="http://schemas.microsoft.com/office/drawing/2014/main" id="{0639DD00-08F3-D266-22C0-2A4710C64E81}"/>
              </a:ext>
            </a:extLst>
          </p:cNvPr>
          <p:cNvGrpSpPr/>
          <p:nvPr/>
        </p:nvGrpSpPr>
        <p:grpSpPr>
          <a:xfrm>
            <a:off x="5515053" y="2696426"/>
            <a:ext cx="907508" cy="911348"/>
            <a:chOff x="5668007" y="1952364"/>
            <a:chExt cx="907508" cy="911348"/>
          </a:xfrm>
        </p:grpSpPr>
        <p:pic>
          <p:nvPicPr>
            <p:cNvPr id="16" name="Picture 15" descr="A close-up of a sphere&#10;&#10;Description automatically generated">
              <a:extLst>
                <a:ext uri="{FF2B5EF4-FFF2-40B4-BE49-F238E27FC236}">
                  <a16:creationId xmlns:a16="http://schemas.microsoft.com/office/drawing/2014/main" id="{70A056D7-06F9-7324-D4A1-C5C6CF2B28E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687948" y="1952364"/>
              <a:ext cx="885243" cy="885243"/>
            </a:xfrm>
            <a:prstGeom prst="rect">
              <a:avLst/>
            </a:prstGeom>
          </p:spPr>
        </p:pic>
        <p:pic>
          <p:nvPicPr>
            <p:cNvPr id="17" name="Picture 16" descr="A close-up of a ball&#10;&#10;Description automatically generated">
              <a:extLst>
                <a:ext uri="{FF2B5EF4-FFF2-40B4-BE49-F238E27FC236}">
                  <a16:creationId xmlns:a16="http://schemas.microsoft.com/office/drawing/2014/main" id="{47378AD2-2C9D-53D9-7BD7-E9DDB400F5EC}"/>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685624" y="1991306"/>
              <a:ext cx="867725" cy="867725"/>
            </a:xfrm>
            <a:prstGeom prst="rect">
              <a:avLst/>
            </a:prstGeom>
          </p:spPr>
        </p:pic>
        <p:pic>
          <p:nvPicPr>
            <p:cNvPr id="18" name="Picture 17" descr="A close-up of a ball&#10;&#10;Description automatically generated">
              <a:extLst>
                <a:ext uri="{FF2B5EF4-FFF2-40B4-BE49-F238E27FC236}">
                  <a16:creationId xmlns:a16="http://schemas.microsoft.com/office/drawing/2014/main" id="{1AEE8344-28C6-14D1-AE28-BB63F28190A9}"/>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691182" y="1968253"/>
              <a:ext cx="879635" cy="879635"/>
            </a:xfrm>
            <a:prstGeom prst="rect">
              <a:avLst/>
            </a:prstGeom>
          </p:spPr>
        </p:pic>
        <p:pic>
          <p:nvPicPr>
            <p:cNvPr id="20" name="Picture 19" descr="A close-up of a sphere&#10;&#10;Description automatically generated">
              <a:extLst>
                <a:ext uri="{FF2B5EF4-FFF2-40B4-BE49-F238E27FC236}">
                  <a16:creationId xmlns:a16="http://schemas.microsoft.com/office/drawing/2014/main" id="{C58691FD-5CF1-8F8C-7628-3AB2EE525E51}"/>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695306" y="1983502"/>
              <a:ext cx="880209" cy="880209"/>
            </a:xfrm>
            <a:prstGeom prst="rect">
              <a:avLst/>
            </a:prstGeom>
          </p:spPr>
        </p:pic>
        <p:pic>
          <p:nvPicPr>
            <p:cNvPr id="22" name="Picture 21" descr="A disco ball with a black background&#10;&#10;Description automatically generated">
              <a:extLst>
                <a:ext uri="{FF2B5EF4-FFF2-40B4-BE49-F238E27FC236}">
                  <a16:creationId xmlns:a16="http://schemas.microsoft.com/office/drawing/2014/main" id="{8A3F924C-BE51-6EAF-413D-546ABA0AD0E9}"/>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5684285" y="1963572"/>
              <a:ext cx="879635" cy="879635"/>
            </a:xfrm>
            <a:prstGeom prst="rect">
              <a:avLst/>
            </a:prstGeom>
          </p:spPr>
        </p:pic>
        <p:pic>
          <p:nvPicPr>
            <p:cNvPr id="30" name="Picture 29" descr="A close up of a ball&#10;&#10;Description automatically generated">
              <a:extLst>
                <a:ext uri="{FF2B5EF4-FFF2-40B4-BE49-F238E27FC236}">
                  <a16:creationId xmlns:a16="http://schemas.microsoft.com/office/drawing/2014/main" id="{7B441B06-9F57-949C-0956-8F3BAC991C6A}"/>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693148" y="1963571"/>
              <a:ext cx="879635" cy="879635"/>
            </a:xfrm>
            <a:prstGeom prst="rect">
              <a:avLst/>
            </a:prstGeom>
          </p:spPr>
        </p:pic>
        <p:pic>
          <p:nvPicPr>
            <p:cNvPr id="32" name="Picture 31" descr="A silver ball with a black background&#10;&#10;Description automatically generated">
              <a:extLst>
                <a:ext uri="{FF2B5EF4-FFF2-40B4-BE49-F238E27FC236}">
                  <a16:creationId xmlns:a16="http://schemas.microsoft.com/office/drawing/2014/main" id="{19B4340E-E5F7-5A85-5C7E-C6FDCB1E19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8007" y="1959268"/>
              <a:ext cx="904444" cy="904444"/>
            </a:xfrm>
            <a:prstGeom prst="rect">
              <a:avLst/>
            </a:prstGeom>
          </p:spPr>
        </p:pic>
      </p:grpSp>
      <p:sp>
        <p:nvSpPr>
          <p:cNvPr id="33" name="TextBox 32">
            <a:extLst>
              <a:ext uri="{FF2B5EF4-FFF2-40B4-BE49-F238E27FC236}">
                <a16:creationId xmlns:a16="http://schemas.microsoft.com/office/drawing/2014/main" id="{E93FF431-9C26-2A8B-774D-864072D97248}"/>
              </a:ext>
            </a:extLst>
          </p:cNvPr>
          <p:cNvSpPr txBox="1"/>
          <p:nvPr/>
        </p:nvSpPr>
        <p:spPr>
          <a:xfrm>
            <a:off x="6077887" y="1908936"/>
            <a:ext cx="1292341" cy="523220"/>
          </a:xfrm>
          <a:prstGeom prst="rect">
            <a:avLst/>
          </a:prstGeom>
          <a:noFill/>
        </p:spPr>
        <p:txBody>
          <a:bodyPr wrap="none" rtlCol="0">
            <a:spAutoFit/>
          </a:bodyPr>
          <a:lstStyle/>
          <a:p>
            <a:pPr algn="ctr"/>
            <a:r>
              <a:rPr lang="en-US" sz="2800" b="1" err="1">
                <a:solidFill>
                  <a:schemeClr val="accent6"/>
                </a:solidFill>
                <a:latin typeface="Aptos"/>
                <a:ea typeface="Helvetica Neue Medium" panose="02000503000000020004" pitchFamily="2" charset="0"/>
                <a:cs typeface="Helvetica Neue Medium" panose="02000503000000020004" pitchFamily="2" charset="0"/>
              </a:rPr>
              <a:t>SDEdit</a:t>
            </a:r>
            <a:endParaRPr lang="en-US" sz="2800" b="1">
              <a:solidFill>
                <a:schemeClr val="accent6"/>
              </a:solidFill>
              <a:latin typeface="Aptos"/>
              <a:ea typeface="Helvetica Neue Medium" panose="02000503000000020004" pitchFamily="2" charset="0"/>
              <a:cs typeface="Helvetica Neue Medium" panose="02000503000000020004" pitchFamily="2" charset="0"/>
            </a:endParaRPr>
          </a:p>
        </p:txBody>
      </p:sp>
      <p:cxnSp>
        <p:nvCxnSpPr>
          <p:cNvPr id="34" name="Straight Arrow Connector 33">
            <a:extLst>
              <a:ext uri="{FF2B5EF4-FFF2-40B4-BE49-F238E27FC236}">
                <a16:creationId xmlns:a16="http://schemas.microsoft.com/office/drawing/2014/main" id="{FBAFEACC-D090-EDCA-4E3D-2904EE188214}"/>
              </a:ext>
            </a:extLst>
          </p:cNvPr>
          <p:cNvCxnSpPr>
            <a:cxnSpLocks/>
          </p:cNvCxnSpPr>
          <p:nvPr/>
        </p:nvCxnSpPr>
        <p:spPr>
          <a:xfrm>
            <a:off x="6478470" y="3150381"/>
            <a:ext cx="269133"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grpSp>
        <p:nvGrpSpPr>
          <p:cNvPr id="5" name="Group 4">
            <a:extLst>
              <a:ext uri="{FF2B5EF4-FFF2-40B4-BE49-F238E27FC236}">
                <a16:creationId xmlns:a16="http://schemas.microsoft.com/office/drawing/2014/main" id="{0D990191-5622-14AD-07F3-550C06B7BAAF}"/>
              </a:ext>
            </a:extLst>
          </p:cNvPr>
          <p:cNvGrpSpPr/>
          <p:nvPr/>
        </p:nvGrpSpPr>
        <p:grpSpPr>
          <a:xfrm>
            <a:off x="4322596" y="1064389"/>
            <a:ext cx="885243" cy="4125719"/>
            <a:chOff x="4322596" y="1064389"/>
            <a:chExt cx="885243" cy="4125719"/>
          </a:xfrm>
        </p:grpSpPr>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FE721E7E-AAEF-36B2-0630-2887A3BF375A}"/>
                    </a:ext>
                  </a:extLst>
                </p:cNvPr>
                <p:cNvSpPr txBox="1"/>
                <p:nvPr/>
              </p:nvSpPr>
              <p:spPr>
                <a:xfrm>
                  <a:off x="4606630" y="3932619"/>
                  <a:ext cx="290464"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i="1" smtClean="0">
                            <a:solidFill>
                              <a:schemeClr val="tx1"/>
                            </a:solidFill>
                            <a:latin typeface="Cambria Math" panose="02040503050406030204" pitchFamily="18" charset="0"/>
                          </a:rPr>
                          <m:t>⋮</m:t>
                        </m:r>
                      </m:oMath>
                    </m:oMathPara>
                  </a14:m>
                  <a:endParaRPr lang="en-US" sz="1600">
                    <a:solidFill>
                      <a:schemeClr val="tx1"/>
                    </a:solidFill>
                  </a:endParaRPr>
                </a:p>
              </p:txBody>
            </p:sp>
          </mc:Choice>
          <mc:Fallback xmlns="">
            <p:sp>
              <p:nvSpPr>
                <p:cNvPr id="7" name="TextBox 6">
                  <a:extLst>
                    <a:ext uri="{FF2B5EF4-FFF2-40B4-BE49-F238E27FC236}">
                      <a16:creationId xmlns:a16="http://schemas.microsoft.com/office/drawing/2014/main" id="{FE721E7E-AAEF-36B2-0630-2887A3BF375A}"/>
                    </a:ext>
                  </a:extLst>
                </p:cNvPr>
                <p:cNvSpPr txBox="1">
                  <a:spLocks noRot="1" noChangeAspect="1" noMove="1" noResize="1" noEditPoints="1" noAdjustHandles="1" noChangeArrowheads="1" noChangeShapeType="1" noTextEdit="1"/>
                </p:cNvSpPr>
                <p:nvPr/>
              </p:nvSpPr>
              <p:spPr>
                <a:xfrm>
                  <a:off x="4606630" y="3932619"/>
                  <a:ext cx="290464" cy="338554"/>
                </a:xfrm>
                <a:prstGeom prst="rect">
                  <a:avLst/>
                </a:prstGeom>
                <a:blipFill>
                  <a:blip r:embed="rId17"/>
                  <a:stretch>
                    <a:fillRect/>
                  </a:stretch>
                </a:blipFill>
              </p:spPr>
              <p:txBody>
                <a:bodyPr/>
                <a:lstStyle/>
                <a:p>
                  <a:r>
                    <a:rPr lang="en-US">
                      <a:noFill/>
                    </a:rPr>
                    <a:t> </a:t>
                  </a:r>
                </a:p>
              </p:txBody>
            </p:sp>
          </mc:Fallback>
        </mc:AlternateContent>
        <p:pic>
          <p:nvPicPr>
            <p:cNvPr id="8" name="Picture 7" descr="A close-up of a sphere&#10;&#10;Description automatically generated">
              <a:extLst>
                <a:ext uri="{FF2B5EF4-FFF2-40B4-BE49-F238E27FC236}">
                  <a16:creationId xmlns:a16="http://schemas.microsoft.com/office/drawing/2014/main" id="{B6C33254-6D3A-379E-2A7E-16F852A994B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322596" y="2977694"/>
              <a:ext cx="880209" cy="880209"/>
            </a:xfrm>
            <a:prstGeom prst="rect">
              <a:avLst/>
            </a:prstGeom>
          </p:spPr>
        </p:pic>
        <p:pic>
          <p:nvPicPr>
            <p:cNvPr id="9" name="Picture 8" descr="A close-up of a ball&#10;&#10;Description automatically generated">
              <a:extLst>
                <a:ext uri="{FF2B5EF4-FFF2-40B4-BE49-F238E27FC236}">
                  <a16:creationId xmlns:a16="http://schemas.microsoft.com/office/drawing/2014/main" id="{BEC2F190-EBFC-3FBE-B8BB-D1FC0F6500AD}"/>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4322596" y="1064389"/>
              <a:ext cx="879635" cy="879635"/>
            </a:xfrm>
            <a:prstGeom prst="rect">
              <a:avLst/>
            </a:prstGeom>
          </p:spPr>
        </p:pic>
        <p:pic>
          <p:nvPicPr>
            <p:cNvPr id="10" name="Picture 9" descr="A close-up of a ball&#10;&#10;Description automatically generated">
              <a:extLst>
                <a:ext uri="{FF2B5EF4-FFF2-40B4-BE49-F238E27FC236}">
                  <a16:creationId xmlns:a16="http://schemas.microsoft.com/office/drawing/2014/main" id="{56702FD2-83A5-5694-B22C-B928D2FA36DC}"/>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4322596" y="2012881"/>
              <a:ext cx="879635" cy="879635"/>
            </a:xfrm>
            <a:prstGeom prst="rect">
              <a:avLst/>
            </a:prstGeom>
          </p:spPr>
        </p:pic>
        <p:pic>
          <p:nvPicPr>
            <p:cNvPr id="11" name="Picture 10" descr="A close-up of a sphere&#10;&#10;Description automatically generated">
              <a:extLst>
                <a:ext uri="{FF2B5EF4-FFF2-40B4-BE49-F238E27FC236}">
                  <a16:creationId xmlns:a16="http://schemas.microsoft.com/office/drawing/2014/main" id="{4599C0E9-80B7-B5DD-11DB-CC001C62CA47}"/>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4322596" y="4304865"/>
              <a:ext cx="885243" cy="885243"/>
            </a:xfrm>
            <a:prstGeom prst="rect">
              <a:avLst/>
            </a:prstGeom>
          </p:spPr>
        </p:pic>
      </p:grpSp>
      <p:sp>
        <p:nvSpPr>
          <p:cNvPr id="12" name="TextBox 11">
            <a:extLst>
              <a:ext uri="{FF2B5EF4-FFF2-40B4-BE49-F238E27FC236}">
                <a16:creationId xmlns:a16="http://schemas.microsoft.com/office/drawing/2014/main" id="{F9044547-C416-2116-2C33-D9DAEF216FEC}"/>
              </a:ext>
            </a:extLst>
          </p:cNvPr>
          <p:cNvSpPr txBox="1"/>
          <p:nvPr/>
        </p:nvSpPr>
        <p:spPr>
          <a:xfrm>
            <a:off x="7001403" y="3932619"/>
            <a:ext cx="937693" cy="584775"/>
          </a:xfrm>
          <a:prstGeom prst="rect">
            <a:avLst/>
          </a:prstGeom>
          <a:noFill/>
        </p:spPr>
        <p:txBody>
          <a:bodyPr wrap="none" rtlCol="0">
            <a:spAutoFit/>
          </a:bodyPr>
          <a:lstStyle/>
          <a:p>
            <a:pPr algn="ctr"/>
            <a:r>
              <a:rPr lang="en-US" sz="1600">
                <a:solidFill>
                  <a:schemeClr val="accent1"/>
                </a:solidFill>
                <a:latin typeface="Aptos"/>
                <a:ea typeface="Helvetica Neue Medium" panose="02000503000000020004" pitchFamily="2" charset="0"/>
                <a:cs typeface="Helvetica Neue Medium" panose="02000503000000020004" pitchFamily="2" charset="0"/>
              </a:rPr>
              <a:t>Random</a:t>
            </a:r>
          </a:p>
          <a:p>
            <a:pPr algn="ctr"/>
            <a:r>
              <a:rPr lang="en-US" sz="1600">
                <a:solidFill>
                  <a:schemeClr val="accent1"/>
                </a:solidFill>
                <a:latin typeface="Aptos"/>
                <a:ea typeface="Helvetica Neue Medium" panose="02000503000000020004" pitchFamily="2" charset="0"/>
                <a:cs typeface="Helvetica Neue Medium" panose="02000503000000020004" pitchFamily="2" charset="0"/>
              </a:rPr>
              <a:t>seeds</a:t>
            </a:r>
          </a:p>
        </p:txBody>
      </p:sp>
      <p:cxnSp>
        <p:nvCxnSpPr>
          <p:cNvPr id="13" name="Straight Arrow Connector 12">
            <a:extLst>
              <a:ext uri="{FF2B5EF4-FFF2-40B4-BE49-F238E27FC236}">
                <a16:creationId xmlns:a16="http://schemas.microsoft.com/office/drawing/2014/main" id="{E2A3942A-8FEC-4B98-3B3D-8B6494172A55}"/>
              </a:ext>
            </a:extLst>
          </p:cNvPr>
          <p:cNvCxnSpPr/>
          <p:nvPr/>
        </p:nvCxnSpPr>
        <p:spPr>
          <a:xfrm flipV="1">
            <a:off x="7456404" y="3540598"/>
            <a:ext cx="0" cy="408821"/>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grpSp>
        <p:nvGrpSpPr>
          <p:cNvPr id="14" name="Group 13">
            <a:extLst>
              <a:ext uri="{FF2B5EF4-FFF2-40B4-BE49-F238E27FC236}">
                <a16:creationId xmlns:a16="http://schemas.microsoft.com/office/drawing/2014/main" id="{D6718DB5-1D59-E3B0-F052-BB61ACD5A122}"/>
              </a:ext>
            </a:extLst>
          </p:cNvPr>
          <p:cNvGrpSpPr/>
          <p:nvPr/>
        </p:nvGrpSpPr>
        <p:grpSpPr>
          <a:xfrm>
            <a:off x="2546952" y="2784385"/>
            <a:ext cx="1331346" cy="600162"/>
            <a:chOff x="4218768" y="1666407"/>
            <a:chExt cx="662541" cy="196813"/>
          </a:xfrm>
        </p:grpSpPr>
        <p:sp>
          <p:nvSpPr>
            <p:cNvPr id="26" name="Rectangle 25">
              <a:extLst>
                <a:ext uri="{FF2B5EF4-FFF2-40B4-BE49-F238E27FC236}">
                  <a16:creationId xmlns:a16="http://schemas.microsoft.com/office/drawing/2014/main" id="{057D6557-5736-108D-11FB-06059949F38E}"/>
                </a:ext>
              </a:extLst>
            </p:cNvPr>
            <p:cNvSpPr/>
            <p:nvPr/>
          </p:nvSpPr>
          <p:spPr>
            <a:xfrm>
              <a:off x="4218768" y="1671453"/>
              <a:ext cx="662541" cy="1917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27" name="TextBox 26">
              <a:extLst>
                <a:ext uri="{FF2B5EF4-FFF2-40B4-BE49-F238E27FC236}">
                  <a16:creationId xmlns:a16="http://schemas.microsoft.com/office/drawing/2014/main" id="{C61EEF25-53AD-B388-C009-53ECA540C239}"/>
                </a:ext>
              </a:extLst>
            </p:cNvPr>
            <p:cNvSpPr txBox="1"/>
            <p:nvPr/>
          </p:nvSpPr>
          <p:spPr>
            <a:xfrm>
              <a:off x="4286331" y="1666407"/>
              <a:ext cx="531448" cy="191767"/>
            </a:xfrm>
            <a:prstGeom prst="rect">
              <a:avLst/>
            </a:prstGeom>
            <a:noFill/>
          </p:spPr>
          <p:txBody>
            <a:bodyPr wrap="none" lIns="91440" tIns="45720" rIns="91440" bIns="45720" rtlCol="0" anchor="t">
              <a:spAutoFit/>
            </a:bodyPr>
            <a:lstStyle/>
            <a:p>
              <a:pPr algn="ctr"/>
              <a:r>
                <a:rPr lang="en-US" sz="1600">
                  <a:latin typeface="Aptos"/>
                  <a:ea typeface="Helvetica Neue Medium" panose="02000503000000020004" pitchFamily="2" charset="0"/>
                  <a:cs typeface="Helvetica Neue Medium" panose="02000503000000020004" pitchFamily="2" charset="0"/>
                </a:rPr>
                <a:t>Inpainting</a:t>
              </a:r>
            </a:p>
            <a:p>
              <a:pPr algn="ctr"/>
              <a:r>
                <a:rPr lang="en-US" sz="1600">
                  <a:latin typeface="Aptos"/>
                  <a:ea typeface="Helvetica Neue Medium" panose="02000503000000020004" pitchFamily="2" charset="0"/>
                  <a:cs typeface="Helvetica Neue Medium" panose="02000503000000020004" pitchFamily="2" charset="0"/>
                </a:rPr>
                <a:t>Pipeline</a:t>
              </a:r>
            </a:p>
          </p:txBody>
        </p:sp>
      </p:grpSp>
      <p:cxnSp>
        <p:nvCxnSpPr>
          <p:cNvPr id="28" name="Straight Arrow Connector 27">
            <a:extLst>
              <a:ext uri="{FF2B5EF4-FFF2-40B4-BE49-F238E27FC236}">
                <a16:creationId xmlns:a16="http://schemas.microsoft.com/office/drawing/2014/main" id="{E53659E0-1251-24A6-ED6D-53B32B53810C}"/>
              </a:ext>
            </a:extLst>
          </p:cNvPr>
          <p:cNvCxnSpPr>
            <a:cxnSpLocks/>
          </p:cNvCxnSpPr>
          <p:nvPr/>
        </p:nvCxnSpPr>
        <p:spPr>
          <a:xfrm>
            <a:off x="3946966" y="3103131"/>
            <a:ext cx="265990" cy="0"/>
          </a:xfrm>
          <a:prstGeom prst="straightConnector1">
            <a:avLst/>
          </a:prstGeom>
          <a:ln w="28575">
            <a:solidFill>
              <a:srgbClr val="8971E1"/>
            </a:solidFill>
            <a:tailEnd type="triangle"/>
          </a:ln>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204F1765-A143-2ED3-83F0-EDB38547FFCF}"/>
              </a:ext>
            </a:extLst>
          </p:cNvPr>
          <p:cNvSpPr txBox="1"/>
          <p:nvPr/>
        </p:nvSpPr>
        <p:spPr>
          <a:xfrm>
            <a:off x="2743778" y="3877430"/>
            <a:ext cx="937693" cy="584775"/>
          </a:xfrm>
          <a:prstGeom prst="rect">
            <a:avLst/>
          </a:prstGeom>
          <a:noFill/>
        </p:spPr>
        <p:txBody>
          <a:bodyPr wrap="none" rtlCol="0">
            <a:spAutoFit/>
          </a:bodyPr>
          <a:lstStyle/>
          <a:p>
            <a:pPr algn="ctr"/>
            <a:r>
              <a:rPr lang="en-US" sz="1600">
                <a:solidFill>
                  <a:schemeClr val="accent1"/>
                </a:solidFill>
                <a:latin typeface="Aptos"/>
                <a:ea typeface="Helvetica Neue Medium" panose="02000503000000020004" pitchFamily="2" charset="0"/>
                <a:cs typeface="Helvetica Neue Medium" panose="02000503000000020004" pitchFamily="2" charset="0"/>
              </a:rPr>
              <a:t>Random</a:t>
            </a:r>
          </a:p>
          <a:p>
            <a:pPr algn="ctr"/>
            <a:r>
              <a:rPr lang="en-US" sz="1600">
                <a:solidFill>
                  <a:schemeClr val="accent1"/>
                </a:solidFill>
                <a:latin typeface="Aptos"/>
                <a:ea typeface="Helvetica Neue Medium" panose="02000503000000020004" pitchFamily="2" charset="0"/>
                <a:cs typeface="Helvetica Neue Medium" panose="02000503000000020004" pitchFamily="2" charset="0"/>
              </a:rPr>
              <a:t>seeds</a:t>
            </a:r>
          </a:p>
        </p:txBody>
      </p:sp>
      <p:cxnSp>
        <p:nvCxnSpPr>
          <p:cNvPr id="36" name="Straight Arrow Connector 35">
            <a:extLst>
              <a:ext uri="{FF2B5EF4-FFF2-40B4-BE49-F238E27FC236}">
                <a16:creationId xmlns:a16="http://schemas.microsoft.com/office/drawing/2014/main" id="{A39981C1-EBE4-7C4E-F566-DA83FC7283AC}"/>
              </a:ext>
            </a:extLst>
          </p:cNvPr>
          <p:cNvCxnSpPr/>
          <p:nvPr/>
        </p:nvCxnSpPr>
        <p:spPr>
          <a:xfrm flipV="1">
            <a:off x="3198779" y="3485409"/>
            <a:ext cx="0" cy="408821"/>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sp>
        <p:nvSpPr>
          <p:cNvPr id="37" name="Rectangle: Rounded Corners 3">
            <a:extLst>
              <a:ext uri="{FF2B5EF4-FFF2-40B4-BE49-F238E27FC236}">
                <a16:creationId xmlns:a16="http://schemas.microsoft.com/office/drawing/2014/main" id="{4A63A16E-B670-E419-71F1-357B94208803}"/>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80824582-9CC1-4F3A-A73C-C754ECE3E1BE}"/>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BC88ECB7-5BD7-1479-B7C8-4D9F7D15ACB6}"/>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40" name="TextBox 39">
            <a:extLst>
              <a:ext uri="{FF2B5EF4-FFF2-40B4-BE49-F238E27FC236}">
                <a16:creationId xmlns:a16="http://schemas.microsoft.com/office/drawing/2014/main" id="{AD7420E8-F203-60D6-5352-DDD4C9B986CB}"/>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spTree>
    <p:extLst>
      <p:ext uri="{BB962C8B-B14F-4D97-AF65-F5344CB8AC3E}">
        <p14:creationId xmlns:p14="http://schemas.microsoft.com/office/powerpoint/2010/main" val="3151006315"/>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6"/>
                                        </p:tgtEl>
                                        <p:attrNameLst>
                                          <p:attrName>style.visibility</p:attrName>
                                        </p:attrNameLst>
                                      </p:cBhvr>
                                      <p:to>
                                        <p:strVal val="visible"/>
                                      </p:to>
                                    </p:set>
                                    <p:animEffect transition="in" filter="fade">
                                      <p:cBhvr>
                                        <p:cTn id="7" dur="500"/>
                                        <p:tgtEl>
                                          <p:spTgt spid="66"/>
                                        </p:tgtEl>
                                      </p:cBhvr>
                                    </p:animEffect>
                                  </p:childTnLst>
                                </p:cTn>
                              </p:par>
                              <p:par>
                                <p:cTn id="8" presetID="10" presetClass="entr" presetSubtype="0" fill="hold" nodeType="withEffect">
                                  <p:stCondLst>
                                    <p:cond delay="0"/>
                                  </p:stCondLst>
                                  <p:childTnLst>
                                    <p:set>
                                      <p:cBhvr>
                                        <p:cTn id="9" dur="1" fill="hold">
                                          <p:stCondLst>
                                            <p:cond delay="0"/>
                                          </p:stCondLst>
                                        </p:cTn>
                                        <p:tgtEl>
                                          <p:spTgt spid="44"/>
                                        </p:tgtEl>
                                        <p:attrNameLst>
                                          <p:attrName>style.visibility</p:attrName>
                                        </p:attrNameLst>
                                      </p:cBhvr>
                                      <p:to>
                                        <p:strVal val="visible"/>
                                      </p:to>
                                    </p:set>
                                    <p:animEffect transition="in" filter="fade">
                                      <p:cBhvr>
                                        <p:cTn id="10" dur="500"/>
                                        <p:tgtEl>
                                          <p:spTgt spid="4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4"/>
                                        </p:tgtEl>
                                        <p:attrNameLst>
                                          <p:attrName>style.visibility</p:attrName>
                                        </p:attrNameLst>
                                      </p:cBhvr>
                                      <p:to>
                                        <p:strVal val="visible"/>
                                      </p:to>
                                    </p:set>
                                    <p:animEffect transition="in" filter="fade">
                                      <p:cBhvr>
                                        <p:cTn id="13" dur="500"/>
                                        <p:tgtEl>
                                          <p:spTgt spid="5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0"/>
                                        </p:tgtEl>
                                        <p:attrNameLst>
                                          <p:attrName>style.visibility</p:attrName>
                                        </p:attrNameLst>
                                      </p:cBhvr>
                                      <p:to>
                                        <p:strVal val="visible"/>
                                      </p:to>
                                    </p:set>
                                    <p:animEffect transition="in" filter="fade">
                                      <p:cBhvr>
                                        <p:cTn id="16" dur="500"/>
                                        <p:tgtEl>
                                          <p:spTgt spid="5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1"/>
                                        </p:tgtEl>
                                        <p:attrNameLst>
                                          <p:attrName>style.visibility</p:attrName>
                                        </p:attrNameLst>
                                      </p:cBhvr>
                                      <p:to>
                                        <p:strVal val="visible"/>
                                      </p:to>
                                    </p:set>
                                    <p:animEffect transition="in" filter="fade">
                                      <p:cBhvr>
                                        <p:cTn id="19" dur="500"/>
                                        <p:tgtEl>
                                          <p:spTgt spid="5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8"/>
                                        </p:tgtEl>
                                        <p:attrNameLst>
                                          <p:attrName>style.visibility</p:attrName>
                                        </p:attrNameLst>
                                      </p:cBhvr>
                                      <p:to>
                                        <p:strVal val="visible"/>
                                      </p:to>
                                    </p:set>
                                    <p:animEffect transition="in" filter="fade">
                                      <p:cBhvr>
                                        <p:cTn id="22" dur="500"/>
                                        <p:tgtEl>
                                          <p:spTgt spid="4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9"/>
                                        </p:tgtEl>
                                        <p:attrNameLst>
                                          <p:attrName>style.visibility</p:attrName>
                                        </p:attrNameLst>
                                      </p:cBhvr>
                                      <p:to>
                                        <p:strVal val="visible"/>
                                      </p:to>
                                    </p:set>
                                    <p:animEffect transition="in" filter="fade">
                                      <p:cBhvr>
                                        <p:cTn id="25" dur="500"/>
                                        <p:tgtEl>
                                          <p:spTgt spid="4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fade">
                                      <p:cBhvr>
                                        <p:cTn id="30" dur="500"/>
                                        <p:tgtEl>
                                          <p:spTgt spid="52"/>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3"/>
                                        </p:tgtEl>
                                        <p:attrNameLst>
                                          <p:attrName>style.visibility</p:attrName>
                                        </p:attrNameLst>
                                      </p:cBhvr>
                                      <p:to>
                                        <p:strVal val="visible"/>
                                      </p:to>
                                    </p:set>
                                    <p:animEffect transition="in" filter="fade">
                                      <p:cBhvr>
                                        <p:cTn id="33"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p:bldP spid="50" grpId="0" animBg="1"/>
      <p:bldP spid="51" grpId="0"/>
      <p:bldP spid="52" grpId="0"/>
      <p:bldP spid="53" grpId="0"/>
      <p:bldP spid="54" grpId="0"/>
      <p:bldP spid="6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175F853-7687-BD59-7D19-4DF2570C9B0F}"/>
              </a:ext>
            </a:extLst>
          </p:cNvPr>
          <p:cNvSpPr>
            <a:spLocks noGrp="1"/>
          </p:cNvSpPr>
          <p:nvPr>
            <p:ph type="sldNum" sz="quarter" idx="12"/>
          </p:nvPr>
        </p:nvSpPr>
        <p:spPr>
          <a:xfrm>
            <a:off x="8588829" y="6269264"/>
            <a:ext cx="2743200" cy="365125"/>
          </a:xfrm>
        </p:spPr>
        <p:txBody>
          <a:bodyPr/>
          <a:lstStyle/>
          <a:p>
            <a:fld id="{E394BC53-F50D-41DF-BD71-678A190C5E2B}" type="slidenum">
              <a:rPr lang="en-US" smtClean="0"/>
              <a:t>30</a:t>
            </a:fld>
            <a:endParaRPr lang="en-US"/>
          </a:p>
        </p:txBody>
      </p:sp>
      <p:pic>
        <p:nvPicPr>
          <p:cNvPr id="5" name="Picture 4" descr="A stained glass window in a church&#10;&#10;Description automatically generated">
            <a:extLst>
              <a:ext uri="{FF2B5EF4-FFF2-40B4-BE49-F238E27FC236}">
                <a16:creationId xmlns:a16="http://schemas.microsoft.com/office/drawing/2014/main" id="{3F4E1B44-1539-09F4-85DE-6540BD0052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061" y="1889186"/>
            <a:ext cx="3142536" cy="4596069"/>
          </a:xfrm>
          <a:prstGeom prst="rect">
            <a:avLst/>
          </a:prstGeom>
        </p:spPr>
      </p:pic>
      <p:sp>
        <p:nvSpPr>
          <p:cNvPr id="10" name="TextBox 9">
            <a:extLst>
              <a:ext uri="{FF2B5EF4-FFF2-40B4-BE49-F238E27FC236}">
                <a16:creationId xmlns:a16="http://schemas.microsoft.com/office/drawing/2014/main" id="{F11E121A-2521-7668-FC71-4E5FDAB5FA27}"/>
              </a:ext>
            </a:extLst>
          </p:cNvPr>
          <p:cNvSpPr txBox="1"/>
          <p:nvPr/>
        </p:nvSpPr>
        <p:spPr>
          <a:xfrm>
            <a:off x="1018068" y="1439014"/>
            <a:ext cx="1835182" cy="461665"/>
          </a:xfrm>
          <a:prstGeom prst="rect">
            <a:avLst/>
          </a:prstGeom>
          <a:noFill/>
        </p:spPr>
        <p:txBody>
          <a:bodyPr wrap="none" lIns="91440" tIns="45720" rIns="91440" bIns="45720" rtlCol="0" anchor="t">
            <a:spAutoFit/>
          </a:bodyPr>
          <a:lstStyle/>
          <a:p>
            <a:r>
              <a:rPr lang="en-US" sz="2400" b="1"/>
              <a:t>Input image</a:t>
            </a:r>
          </a:p>
        </p:txBody>
      </p:sp>
      <p:sp>
        <p:nvSpPr>
          <p:cNvPr id="12" name="TextBox 11">
            <a:extLst>
              <a:ext uri="{FF2B5EF4-FFF2-40B4-BE49-F238E27FC236}">
                <a16:creationId xmlns:a16="http://schemas.microsoft.com/office/drawing/2014/main" id="{8060C576-560A-E400-D2D9-5D0DC58F8BC2}"/>
              </a:ext>
            </a:extLst>
          </p:cNvPr>
          <p:cNvSpPr txBox="1"/>
          <p:nvPr/>
        </p:nvSpPr>
        <p:spPr>
          <a:xfrm>
            <a:off x="2422142" y="867259"/>
            <a:ext cx="1686937" cy="461665"/>
          </a:xfrm>
          <a:prstGeom prst="rect">
            <a:avLst/>
          </a:prstGeom>
          <a:noFill/>
        </p:spPr>
        <p:txBody>
          <a:bodyPr wrap="none" lIns="91440" tIns="45720" rIns="91440" bIns="45720" rtlCol="0" anchor="t">
            <a:spAutoFit/>
          </a:bodyPr>
          <a:lstStyle/>
          <a:p>
            <a:r>
              <a:rPr lang="en-US" sz="2400" b="1"/>
              <a:t>#iterations</a:t>
            </a:r>
          </a:p>
        </p:txBody>
      </p:sp>
      <p:pic>
        <p:nvPicPr>
          <p:cNvPr id="6" name="Picture 5" descr="A shiny silver ball with a black background&#10;&#10;Description automatically generated">
            <a:extLst>
              <a:ext uri="{FF2B5EF4-FFF2-40B4-BE49-F238E27FC236}">
                <a16:creationId xmlns:a16="http://schemas.microsoft.com/office/drawing/2014/main" id="{E39B4EF1-587D-0FDC-2DB0-D53595C4DC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63303" y="1353531"/>
            <a:ext cx="1317600" cy="1317600"/>
          </a:xfrm>
          <a:prstGeom prst="rect">
            <a:avLst/>
          </a:prstGeom>
        </p:spPr>
      </p:pic>
      <p:pic>
        <p:nvPicPr>
          <p:cNvPr id="7" name="Picture 6" descr="A mirror ball with reflection of people&#10;&#10;Description automatically generated">
            <a:extLst>
              <a:ext uri="{FF2B5EF4-FFF2-40B4-BE49-F238E27FC236}">
                <a16:creationId xmlns:a16="http://schemas.microsoft.com/office/drawing/2014/main" id="{5B211CD6-7DD8-F248-4BC6-4BE9F4BD25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63303" y="2685277"/>
            <a:ext cx="1317600" cy="1317600"/>
          </a:xfrm>
          <a:prstGeom prst="rect">
            <a:avLst/>
          </a:prstGeom>
        </p:spPr>
      </p:pic>
      <p:pic>
        <p:nvPicPr>
          <p:cNvPr id="8" name="Picture 7" descr="A close-up of a mirror&#10;&#10;Description automatically generated">
            <a:extLst>
              <a:ext uri="{FF2B5EF4-FFF2-40B4-BE49-F238E27FC236}">
                <a16:creationId xmlns:a16="http://schemas.microsoft.com/office/drawing/2014/main" id="{4A2D94AF-A7DB-DB9B-74FC-6AA2857AA13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63303" y="4004943"/>
            <a:ext cx="1317600" cy="1317600"/>
          </a:xfrm>
          <a:prstGeom prst="rect">
            <a:avLst/>
          </a:prstGeom>
        </p:spPr>
      </p:pic>
      <p:pic>
        <p:nvPicPr>
          <p:cNvPr id="9" name="Picture 8" descr="A disco ball with a black background&#10;&#10;Description automatically generated">
            <a:extLst>
              <a:ext uri="{FF2B5EF4-FFF2-40B4-BE49-F238E27FC236}">
                <a16:creationId xmlns:a16="http://schemas.microsoft.com/office/drawing/2014/main" id="{301DB2E0-0D03-7471-9192-C47BD385A3B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63303" y="5317018"/>
            <a:ext cx="1317600" cy="1317600"/>
          </a:xfrm>
          <a:prstGeom prst="rect">
            <a:avLst/>
          </a:prstGeom>
        </p:spPr>
      </p:pic>
      <p:sp>
        <p:nvSpPr>
          <p:cNvPr id="11" name="TextBox 10">
            <a:extLst>
              <a:ext uri="{FF2B5EF4-FFF2-40B4-BE49-F238E27FC236}">
                <a16:creationId xmlns:a16="http://schemas.microsoft.com/office/drawing/2014/main" id="{C3393650-1353-C15E-8E85-B8D4CD42655A}"/>
              </a:ext>
            </a:extLst>
          </p:cNvPr>
          <p:cNvSpPr txBox="1"/>
          <p:nvPr/>
        </p:nvSpPr>
        <p:spPr>
          <a:xfrm>
            <a:off x="4450644" y="874029"/>
            <a:ext cx="360559" cy="461665"/>
          </a:xfrm>
          <a:prstGeom prst="rect">
            <a:avLst/>
          </a:prstGeom>
          <a:noFill/>
        </p:spPr>
        <p:txBody>
          <a:bodyPr wrap="square" rtlCol="0">
            <a:spAutoFit/>
          </a:bodyPr>
          <a:lstStyle/>
          <a:p>
            <a:r>
              <a:rPr lang="en-US" sz="2400" b="1"/>
              <a:t>0</a:t>
            </a:r>
          </a:p>
        </p:txBody>
      </p:sp>
      <p:pic>
        <p:nvPicPr>
          <p:cNvPr id="14" name="Picture 13" descr="A close-up of a mirror&#10;&#10;Description automatically generated">
            <a:extLst>
              <a:ext uri="{FF2B5EF4-FFF2-40B4-BE49-F238E27FC236}">
                <a16:creationId xmlns:a16="http://schemas.microsoft.com/office/drawing/2014/main" id="{3D195A49-CC86-5899-C870-47B23E8AF4F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80342" y="1353531"/>
            <a:ext cx="1317600" cy="1317600"/>
          </a:xfrm>
          <a:prstGeom prst="rect">
            <a:avLst/>
          </a:prstGeom>
        </p:spPr>
      </p:pic>
      <p:pic>
        <p:nvPicPr>
          <p:cNvPr id="15" name="Picture 14" descr="A mirror ball with a reflection of a person&#10;&#10;Description automatically generated">
            <a:extLst>
              <a:ext uri="{FF2B5EF4-FFF2-40B4-BE49-F238E27FC236}">
                <a16:creationId xmlns:a16="http://schemas.microsoft.com/office/drawing/2014/main" id="{6238BF0D-0928-1F43-FC6C-58425651DD5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280342" y="2685277"/>
            <a:ext cx="1317600" cy="1317600"/>
          </a:xfrm>
          <a:prstGeom prst="rect">
            <a:avLst/>
          </a:prstGeom>
        </p:spPr>
      </p:pic>
      <p:pic>
        <p:nvPicPr>
          <p:cNvPr id="16" name="Picture 15" descr="A close-up of a mirror ball&#10;&#10;Description automatically generated">
            <a:extLst>
              <a:ext uri="{FF2B5EF4-FFF2-40B4-BE49-F238E27FC236}">
                <a16:creationId xmlns:a16="http://schemas.microsoft.com/office/drawing/2014/main" id="{044E6071-BA7B-8527-FE5F-16B242F361F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280342" y="4004943"/>
            <a:ext cx="1317600" cy="1317600"/>
          </a:xfrm>
          <a:prstGeom prst="rect">
            <a:avLst/>
          </a:prstGeom>
        </p:spPr>
      </p:pic>
      <p:pic>
        <p:nvPicPr>
          <p:cNvPr id="17" name="Picture 16" descr="A disco ball with a reflection of people&#10;&#10;Description automatically generated">
            <a:extLst>
              <a:ext uri="{FF2B5EF4-FFF2-40B4-BE49-F238E27FC236}">
                <a16:creationId xmlns:a16="http://schemas.microsoft.com/office/drawing/2014/main" id="{12D82411-567C-BC94-CCD1-0EC132A61FF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280342" y="5317018"/>
            <a:ext cx="1317600" cy="1317600"/>
          </a:xfrm>
          <a:prstGeom prst="rect">
            <a:avLst/>
          </a:prstGeom>
        </p:spPr>
      </p:pic>
      <p:sp>
        <p:nvSpPr>
          <p:cNvPr id="18" name="TextBox 17">
            <a:extLst>
              <a:ext uri="{FF2B5EF4-FFF2-40B4-BE49-F238E27FC236}">
                <a16:creationId xmlns:a16="http://schemas.microsoft.com/office/drawing/2014/main" id="{FCE0E760-24C0-CF84-F29D-69DEA09F4975}"/>
              </a:ext>
            </a:extLst>
          </p:cNvPr>
          <p:cNvSpPr txBox="1"/>
          <p:nvPr/>
        </p:nvSpPr>
        <p:spPr>
          <a:xfrm>
            <a:off x="5762103" y="870645"/>
            <a:ext cx="349776" cy="461665"/>
          </a:xfrm>
          <a:prstGeom prst="rect">
            <a:avLst/>
          </a:prstGeom>
          <a:noFill/>
        </p:spPr>
        <p:txBody>
          <a:bodyPr wrap="none" rtlCol="0">
            <a:spAutoFit/>
          </a:bodyPr>
          <a:lstStyle/>
          <a:p>
            <a:r>
              <a:rPr lang="en-US" sz="2400" b="1"/>
              <a:t>1</a:t>
            </a:r>
          </a:p>
        </p:txBody>
      </p:sp>
      <p:pic>
        <p:nvPicPr>
          <p:cNvPr id="20" name="Picture 19" descr="A close-up of a mirror&#10;&#10;Description automatically generated">
            <a:extLst>
              <a:ext uri="{FF2B5EF4-FFF2-40B4-BE49-F238E27FC236}">
                <a16:creationId xmlns:a16="http://schemas.microsoft.com/office/drawing/2014/main" id="{7094FCC8-E6D3-CB41-4E98-64382D59B63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595765" y="1353531"/>
            <a:ext cx="1317600" cy="1317600"/>
          </a:xfrm>
          <a:prstGeom prst="rect">
            <a:avLst/>
          </a:prstGeom>
        </p:spPr>
      </p:pic>
      <p:pic>
        <p:nvPicPr>
          <p:cNvPr id="21" name="Picture 20" descr="A close up of a sphere&#10;&#10;Description automatically generated">
            <a:extLst>
              <a:ext uri="{FF2B5EF4-FFF2-40B4-BE49-F238E27FC236}">
                <a16:creationId xmlns:a16="http://schemas.microsoft.com/office/drawing/2014/main" id="{7A6CB0F2-F9A5-A2DD-1E35-D4F5F06BA61C}"/>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595765" y="2685277"/>
            <a:ext cx="1317600" cy="1317600"/>
          </a:xfrm>
          <a:prstGeom prst="rect">
            <a:avLst/>
          </a:prstGeom>
        </p:spPr>
      </p:pic>
      <p:pic>
        <p:nvPicPr>
          <p:cNvPr id="22" name="Picture 21" descr="A mirror ball with lights in the background&#10;&#10;Description automatically generated">
            <a:extLst>
              <a:ext uri="{FF2B5EF4-FFF2-40B4-BE49-F238E27FC236}">
                <a16:creationId xmlns:a16="http://schemas.microsoft.com/office/drawing/2014/main" id="{6A308FE0-EEC7-C1AA-A364-3497D5A9DED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595765" y="4004943"/>
            <a:ext cx="1317600" cy="1317600"/>
          </a:xfrm>
          <a:prstGeom prst="rect">
            <a:avLst/>
          </a:prstGeom>
        </p:spPr>
      </p:pic>
      <p:pic>
        <p:nvPicPr>
          <p:cNvPr id="23" name="Picture 22" descr="A disco ball with a reflection of a building&#10;&#10;Description automatically generated">
            <a:extLst>
              <a:ext uri="{FF2B5EF4-FFF2-40B4-BE49-F238E27FC236}">
                <a16:creationId xmlns:a16="http://schemas.microsoft.com/office/drawing/2014/main" id="{671C694F-9481-B87A-ABEF-39BB3F53E497}"/>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595765" y="5317018"/>
            <a:ext cx="1317600" cy="1317600"/>
          </a:xfrm>
          <a:prstGeom prst="rect">
            <a:avLst/>
          </a:prstGeom>
        </p:spPr>
      </p:pic>
      <p:sp>
        <p:nvSpPr>
          <p:cNvPr id="24" name="TextBox 23">
            <a:extLst>
              <a:ext uri="{FF2B5EF4-FFF2-40B4-BE49-F238E27FC236}">
                <a16:creationId xmlns:a16="http://schemas.microsoft.com/office/drawing/2014/main" id="{5A25B0F0-B82A-FB30-3861-3ADB2837E46A}"/>
              </a:ext>
            </a:extLst>
          </p:cNvPr>
          <p:cNvSpPr txBox="1"/>
          <p:nvPr/>
        </p:nvSpPr>
        <p:spPr>
          <a:xfrm>
            <a:off x="7077767" y="870645"/>
            <a:ext cx="349776" cy="461665"/>
          </a:xfrm>
          <a:prstGeom prst="rect">
            <a:avLst/>
          </a:prstGeom>
          <a:noFill/>
        </p:spPr>
        <p:txBody>
          <a:bodyPr wrap="none" rtlCol="0">
            <a:spAutoFit/>
          </a:bodyPr>
          <a:lstStyle/>
          <a:p>
            <a:r>
              <a:rPr lang="en-US" sz="2400" b="1"/>
              <a:t>2</a:t>
            </a:r>
          </a:p>
        </p:txBody>
      </p:sp>
      <p:pic>
        <p:nvPicPr>
          <p:cNvPr id="26" name="Picture 25" descr="A close up of a sphere&#10;&#10;Description automatically generated">
            <a:extLst>
              <a:ext uri="{FF2B5EF4-FFF2-40B4-BE49-F238E27FC236}">
                <a16:creationId xmlns:a16="http://schemas.microsoft.com/office/drawing/2014/main" id="{C5A2A6FB-7B76-B32B-7DA8-16BA84BFBD6E}"/>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7914977" y="1353531"/>
            <a:ext cx="1317600" cy="1317600"/>
          </a:xfrm>
          <a:prstGeom prst="rect">
            <a:avLst/>
          </a:prstGeom>
        </p:spPr>
      </p:pic>
      <p:pic>
        <p:nvPicPr>
          <p:cNvPr id="27" name="Picture 26" descr="A close-up of a mirror&#10;&#10;Description automatically generated">
            <a:extLst>
              <a:ext uri="{FF2B5EF4-FFF2-40B4-BE49-F238E27FC236}">
                <a16:creationId xmlns:a16="http://schemas.microsoft.com/office/drawing/2014/main" id="{D5A617A1-7E02-785E-8860-12F1A292114B}"/>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7914977" y="2685277"/>
            <a:ext cx="1317600" cy="1317600"/>
          </a:xfrm>
          <a:prstGeom prst="rect">
            <a:avLst/>
          </a:prstGeom>
        </p:spPr>
      </p:pic>
      <p:pic>
        <p:nvPicPr>
          <p:cNvPr id="28" name="Picture 27" descr="A close-up of a mirror&#10;&#10;Description automatically generated">
            <a:extLst>
              <a:ext uri="{FF2B5EF4-FFF2-40B4-BE49-F238E27FC236}">
                <a16:creationId xmlns:a16="http://schemas.microsoft.com/office/drawing/2014/main" id="{0E072498-91BF-7459-1282-76CEC47E1C9C}"/>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7914977" y="4004943"/>
            <a:ext cx="1317600" cy="1317600"/>
          </a:xfrm>
          <a:prstGeom prst="rect">
            <a:avLst/>
          </a:prstGeom>
        </p:spPr>
      </p:pic>
      <p:pic>
        <p:nvPicPr>
          <p:cNvPr id="29" name="Picture 28" descr="A mirror ball with a reflection of a mirror ball&#10;&#10;Description automatically generated">
            <a:extLst>
              <a:ext uri="{FF2B5EF4-FFF2-40B4-BE49-F238E27FC236}">
                <a16:creationId xmlns:a16="http://schemas.microsoft.com/office/drawing/2014/main" id="{2956CD78-9ABD-44E1-37A6-4A783C99D2E3}"/>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7914977" y="5317018"/>
            <a:ext cx="1317600" cy="1317600"/>
          </a:xfrm>
          <a:prstGeom prst="rect">
            <a:avLst/>
          </a:prstGeom>
        </p:spPr>
      </p:pic>
      <p:sp>
        <p:nvSpPr>
          <p:cNvPr id="30" name="TextBox 29">
            <a:extLst>
              <a:ext uri="{FF2B5EF4-FFF2-40B4-BE49-F238E27FC236}">
                <a16:creationId xmlns:a16="http://schemas.microsoft.com/office/drawing/2014/main" id="{4DA729D4-EACA-BCEC-6A35-E1A91FE25810}"/>
              </a:ext>
            </a:extLst>
          </p:cNvPr>
          <p:cNvSpPr txBox="1"/>
          <p:nvPr/>
        </p:nvSpPr>
        <p:spPr>
          <a:xfrm>
            <a:off x="8406841" y="870645"/>
            <a:ext cx="349776" cy="461665"/>
          </a:xfrm>
          <a:prstGeom prst="rect">
            <a:avLst/>
          </a:prstGeom>
          <a:noFill/>
        </p:spPr>
        <p:txBody>
          <a:bodyPr wrap="none" rtlCol="0">
            <a:spAutoFit/>
          </a:bodyPr>
          <a:lstStyle/>
          <a:p>
            <a:r>
              <a:rPr lang="en-US" sz="2400" b="1"/>
              <a:t>3</a:t>
            </a:r>
          </a:p>
        </p:txBody>
      </p:sp>
      <p:pic>
        <p:nvPicPr>
          <p:cNvPr id="32" name="Picture 31" descr="A close up of a sphere&#10;&#10;Description automatically generated">
            <a:extLst>
              <a:ext uri="{FF2B5EF4-FFF2-40B4-BE49-F238E27FC236}">
                <a16:creationId xmlns:a16="http://schemas.microsoft.com/office/drawing/2014/main" id="{FAC26EA1-FDCA-F582-6C8E-87F65C9597BA}"/>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9211350" y="1353531"/>
            <a:ext cx="1317600" cy="1317600"/>
          </a:xfrm>
          <a:prstGeom prst="rect">
            <a:avLst/>
          </a:prstGeom>
        </p:spPr>
      </p:pic>
      <p:pic>
        <p:nvPicPr>
          <p:cNvPr id="33" name="Picture 32" descr="A close up of a sphere&#10;&#10;Description automatically generated">
            <a:extLst>
              <a:ext uri="{FF2B5EF4-FFF2-40B4-BE49-F238E27FC236}">
                <a16:creationId xmlns:a16="http://schemas.microsoft.com/office/drawing/2014/main" id="{E3DBCD7B-28D6-635D-1CA4-C028B8D7106E}"/>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9211350" y="2685277"/>
            <a:ext cx="1317600" cy="1317600"/>
          </a:xfrm>
          <a:prstGeom prst="rect">
            <a:avLst/>
          </a:prstGeom>
        </p:spPr>
      </p:pic>
      <p:pic>
        <p:nvPicPr>
          <p:cNvPr id="34" name="Picture 33" descr="A close up of a mirror&#10;&#10;Description automatically generated">
            <a:extLst>
              <a:ext uri="{FF2B5EF4-FFF2-40B4-BE49-F238E27FC236}">
                <a16:creationId xmlns:a16="http://schemas.microsoft.com/office/drawing/2014/main" id="{FEDEE175-1E4E-F367-5770-0E739396D9CC}"/>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9211350" y="4004943"/>
            <a:ext cx="1317600" cy="1317600"/>
          </a:xfrm>
          <a:prstGeom prst="rect">
            <a:avLst/>
          </a:prstGeom>
        </p:spPr>
      </p:pic>
      <p:pic>
        <p:nvPicPr>
          <p:cNvPr id="35" name="Picture 34" descr="A close-up of a sphere&#10;&#10;Description automatically generated">
            <a:extLst>
              <a:ext uri="{FF2B5EF4-FFF2-40B4-BE49-F238E27FC236}">
                <a16:creationId xmlns:a16="http://schemas.microsoft.com/office/drawing/2014/main" id="{0881ABC3-7BC4-4C09-7B7F-A3E0DE05F935}"/>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9211350" y="5317018"/>
            <a:ext cx="1317600" cy="1317600"/>
          </a:xfrm>
          <a:prstGeom prst="rect">
            <a:avLst/>
          </a:prstGeom>
        </p:spPr>
      </p:pic>
      <p:sp>
        <p:nvSpPr>
          <p:cNvPr id="36" name="TextBox 35">
            <a:extLst>
              <a:ext uri="{FF2B5EF4-FFF2-40B4-BE49-F238E27FC236}">
                <a16:creationId xmlns:a16="http://schemas.microsoft.com/office/drawing/2014/main" id="{124D8A55-81AB-D9FF-C4D9-84F30C3C98EF}"/>
              </a:ext>
            </a:extLst>
          </p:cNvPr>
          <p:cNvSpPr txBox="1"/>
          <p:nvPr/>
        </p:nvSpPr>
        <p:spPr>
          <a:xfrm>
            <a:off x="9718796" y="867752"/>
            <a:ext cx="349776" cy="461665"/>
          </a:xfrm>
          <a:prstGeom prst="rect">
            <a:avLst/>
          </a:prstGeom>
          <a:noFill/>
        </p:spPr>
        <p:txBody>
          <a:bodyPr wrap="none" rtlCol="0">
            <a:spAutoFit/>
          </a:bodyPr>
          <a:lstStyle/>
          <a:p>
            <a:r>
              <a:rPr lang="en-US" sz="2400" b="1"/>
              <a:t>4</a:t>
            </a:r>
          </a:p>
        </p:txBody>
      </p:sp>
      <p:pic>
        <p:nvPicPr>
          <p:cNvPr id="38" name="Picture 37" descr="A close up of a sphere&#10;&#10;Description automatically generated">
            <a:extLst>
              <a:ext uri="{FF2B5EF4-FFF2-40B4-BE49-F238E27FC236}">
                <a16:creationId xmlns:a16="http://schemas.microsoft.com/office/drawing/2014/main" id="{0DF2C812-259C-D7DF-6454-F97BC4EFBA27}"/>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10507723" y="1353531"/>
            <a:ext cx="1317600" cy="1317600"/>
          </a:xfrm>
          <a:prstGeom prst="rect">
            <a:avLst/>
          </a:prstGeom>
        </p:spPr>
      </p:pic>
      <p:pic>
        <p:nvPicPr>
          <p:cNvPr id="39" name="Picture 38" descr="A close up of a mirror&#10;&#10;Description automatically generated">
            <a:extLst>
              <a:ext uri="{FF2B5EF4-FFF2-40B4-BE49-F238E27FC236}">
                <a16:creationId xmlns:a16="http://schemas.microsoft.com/office/drawing/2014/main" id="{CA95D014-BB72-B71A-4228-976E724C0D38}"/>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10507723" y="2685277"/>
            <a:ext cx="1317600" cy="1317600"/>
          </a:xfrm>
          <a:prstGeom prst="rect">
            <a:avLst/>
          </a:prstGeom>
        </p:spPr>
      </p:pic>
      <p:pic>
        <p:nvPicPr>
          <p:cNvPr id="40" name="Picture 39" descr="A close up of a sphere&#10;&#10;Description automatically generated">
            <a:extLst>
              <a:ext uri="{FF2B5EF4-FFF2-40B4-BE49-F238E27FC236}">
                <a16:creationId xmlns:a16="http://schemas.microsoft.com/office/drawing/2014/main" id="{54BCAD83-85C8-C5D0-EE7E-A298AA0A2588}"/>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10507723" y="4004943"/>
            <a:ext cx="1317600" cy="1317600"/>
          </a:xfrm>
          <a:prstGeom prst="rect">
            <a:avLst/>
          </a:prstGeom>
        </p:spPr>
      </p:pic>
      <p:pic>
        <p:nvPicPr>
          <p:cNvPr id="41" name="Picture 40" descr="A close-up of a shiny ball&#10;&#10;Description automatically generated">
            <a:extLst>
              <a:ext uri="{FF2B5EF4-FFF2-40B4-BE49-F238E27FC236}">
                <a16:creationId xmlns:a16="http://schemas.microsoft.com/office/drawing/2014/main" id="{E29A25EB-AE85-0C5C-A8FD-83EB155262A9}"/>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10507723" y="5317018"/>
            <a:ext cx="1317600" cy="1317600"/>
          </a:xfrm>
          <a:prstGeom prst="rect">
            <a:avLst/>
          </a:prstGeom>
        </p:spPr>
      </p:pic>
      <p:sp>
        <p:nvSpPr>
          <p:cNvPr id="42" name="TextBox 41">
            <a:extLst>
              <a:ext uri="{FF2B5EF4-FFF2-40B4-BE49-F238E27FC236}">
                <a16:creationId xmlns:a16="http://schemas.microsoft.com/office/drawing/2014/main" id="{BA2187E7-4D6E-D384-84B6-AD953432C5D9}"/>
              </a:ext>
            </a:extLst>
          </p:cNvPr>
          <p:cNvSpPr txBox="1"/>
          <p:nvPr/>
        </p:nvSpPr>
        <p:spPr>
          <a:xfrm>
            <a:off x="11009950" y="867752"/>
            <a:ext cx="349776" cy="461665"/>
          </a:xfrm>
          <a:prstGeom prst="rect">
            <a:avLst/>
          </a:prstGeom>
          <a:noFill/>
        </p:spPr>
        <p:txBody>
          <a:bodyPr wrap="none" rtlCol="0">
            <a:spAutoFit/>
          </a:bodyPr>
          <a:lstStyle/>
          <a:p>
            <a:r>
              <a:rPr lang="en-US" sz="2400" b="1"/>
              <a:t>5</a:t>
            </a:r>
          </a:p>
        </p:txBody>
      </p:sp>
      <p:sp>
        <p:nvSpPr>
          <p:cNvPr id="3" name="Rectangle: Rounded Corners 3">
            <a:extLst>
              <a:ext uri="{FF2B5EF4-FFF2-40B4-BE49-F238E27FC236}">
                <a16:creationId xmlns:a16="http://schemas.microsoft.com/office/drawing/2014/main" id="{93B6A8E0-9DD4-FD32-B962-208347BAD1D6}"/>
              </a:ext>
            </a:extLst>
          </p:cNvPr>
          <p:cNvSpPr/>
          <p:nvPr/>
        </p:nvSpPr>
        <p:spPr>
          <a:xfrm>
            <a:off x="-104784" y="-419100"/>
            <a:ext cx="6424566" cy="1137660"/>
          </a:xfrm>
          <a:prstGeom prst="roundRect">
            <a:avLst/>
          </a:prstGeom>
          <a:solidFill>
            <a:schemeClr val="accent1">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9523A9E3-864F-B5DD-EAE6-71F206EE465E}"/>
              </a:ext>
            </a:extLst>
          </p:cNvPr>
          <p:cNvSpPr/>
          <p:nvPr/>
        </p:nvSpPr>
        <p:spPr>
          <a:xfrm>
            <a:off x="-425627" y="-338912"/>
            <a:ext cx="1293812" cy="1293812"/>
          </a:xfrm>
          <a:prstGeom prst="ellipse">
            <a:avLst/>
          </a:prstGeom>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75EF04BC-C834-18B7-8414-13B4235578D0}"/>
              </a:ext>
            </a:extLst>
          </p:cNvPr>
          <p:cNvSpPr txBox="1"/>
          <p:nvPr/>
        </p:nvSpPr>
        <p:spPr>
          <a:xfrm>
            <a:off x="88183" y="-72686"/>
            <a:ext cx="554960" cy="923330"/>
          </a:xfrm>
          <a:prstGeom prst="rect">
            <a:avLst/>
          </a:prstGeom>
          <a:noFill/>
        </p:spPr>
        <p:txBody>
          <a:bodyPr wrap="none" rtlCol="0">
            <a:spAutoFit/>
          </a:bodyPr>
          <a:lstStyle/>
          <a:p>
            <a:r>
              <a:rPr lang="en-US" sz="5400" b="1"/>
              <a:t>1</a:t>
            </a:r>
          </a:p>
        </p:txBody>
      </p:sp>
      <p:sp>
        <p:nvSpPr>
          <p:cNvPr id="47" name="TextBox 46">
            <a:extLst>
              <a:ext uri="{FF2B5EF4-FFF2-40B4-BE49-F238E27FC236}">
                <a16:creationId xmlns:a16="http://schemas.microsoft.com/office/drawing/2014/main" id="{5D63BD59-225C-E3FD-0673-F43A7EA5A654}"/>
              </a:ext>
            </a:extLst>
          </p:cNvPr>
          <p:cNvSpPr txBox="1"/>
          <p:nvPr/>
        </p:nvSpPr>
        <p:spPr>
          <a:xfrm>
            <a:off x="1023077" y="-22203"/>
            <a:ext cx="5117748" cy="707886"/>
          </a:xfrm>
          <a:prstGeom prst="rect">
            <a:avLst/>
          </a:prstGeom>
          <a:noFill/>
        </p:spPr>
        <p:txBody>
          <a:bodyPr wrap="none" lIns="91440" tIns="45720" rIns="91440" bIns="45720" rtlCol="0" anchor="t">
            <a:spAutoFit/>
          </a:bodyPr>
          <a:lstStyle/>
          <a:p>
            <a:r>
              <a:rPr lang="en-US" sz="4000" b="1" err="1">
                <a:latin typeface="Aptos"/>
              </a:rPr>
              <a:t>Inpaint</a:t>
            </a:r>
            <a:r>
              <a:rPr lang="en-US" sz="4000" b="1">
                <a:latin typeface="Aptos"/>
              </a:rPr>
              <a:t> a chrome ball</a:t>
            </a:r>
            <a:endParaRPr lang="en-US" sz="4000">
              <a:latin typeface="Aptos"/>
            </a:endParaRPr>
          </a:p>
        </p:txBody>
      </p:sp>
      <p:sp>
        <p:nvSpPr>
          <p:cNvPr id="48" name="Slide Number Placeholder 1">
            <a:extLst>
              <a:ext uri="{FF2B5EF4-FFF2-40B4-BE49-F238E27FC236}">
                <a16:creationId xmlns:a16="http://schemas.microsoft.com/office/drawing/2014/main" id="{5AC007DE-5540-F6F7-E0EB-1F9329DC9A21}"/>
              </a:ext>
            </a:extLst>
          </p:cNvPr>
          <p:cNvSpPr txBox="1">
            <a:spLocks/>
          </p:cNvSpPr>
          <p:nvPr/>
        </p:nvSpPr>
        <p:spPr>
          <a:xfrm>
            <a:off x="9448800" y="648525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394BC53-F50D-41DF-BD71-678A190C5E2B}" type="slidenum">
              <a:rPr lang="en-US" smtClean="0"/>
              <a:pPr/>
              <a:t>30</a:t>
            </a:fld>
            <a:endParaRPr lang="en-US"/>
          </a:p>
        </p:txBody>
      </p:sp>
      <p:sp>
        <p:nvSpPr>
          <p:cNvPr id="51" name="TextBox 50">
            <a:extLst>
              <a:ext uri="{FF2B5EF4-FFF2-40B4-BE49-F238E27FC236}">
                <a16:creationId xmlns:a16="http://schemas.microsoft.com/office/drawing/2014/main" id="{F7CE379A-2AE7-DF30-F09B-EA0465E97C84}"/>
              </a:ext>
            </a:extLst>
          </p:cNvPr>
          <p:cNvSpPr txBox="1"/>
          <p:nvPr/>
        </p:nvSpPr>
        <p:spPr>
          <a:xfrm rot="-5400000">
            <a:off x="2956560" y="1857345"/>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t>Noise 1</a:t>
            </a:r>
            <a:endParaRPr lang="en-US" sz="2000"/>
          </a:p>
        </p:txBody>
      </p:sp>
      <p:sp>
        <p:nvSpPr>
          <p:cNvPr id="52" name="TextBox 51">
            <a:extLst>
              <a:ext uri="{FF2B5EF4-FFF2-40B4-BE49-F238E27FC236}">
                <a16:creationId xmlns:a16="http://schemas.microsoft.com/office/drawing/2014/main" id="{87A94E4A-CA10-6A34-C326-E20CE0C1216A}"/>
              </a:ext>
            </a:extLst>
          </p:cNvPr>
          <p:cNvSpPr txBox="1"/>
          <p:nvPr/>
        </p:nvSpPr>
        <p:spPr>
          <a:xfrm rot="-5400000">
            <a:off x="2956560" y="3228945"/>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t>Noise 2</a:t>
            </a:r>
            <a:endParaRPr lang="en-US" sz="2000"/>
          </a:p>
        </p:txBody>
      </p:sp>
      <p:sp>
        <p:nvSpPr>
          <p:cNvPr id="53" name="TextBox 52">
            <a:extLst>
              <a:ext uri="{FF2B5EF4-FFF2-40B4-BE49-F238E27FC236}">
                <a16:creationId xmlns:a16="http://schemas.microsoft.com/office/drawing/2014/main" id="{4A684065-2174-1C52-83A4-AE6EEBB66A3D}"/>
              </a:ext>
            </a:extLst>
          </p:cNvPr>
          <p:cNvSpPr txBox="1"/>
          <p:nvPr/>
        </p:nvSpPr>
        <p:spPr>
          <a:xfrm rot="-5400000">
            <a:off x="2956560" y="4387185"/>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t>Noise 3</a:t>
            </a:r>
            <a:endParaRPr lang="en-US" sz="2000"/>
          </a:p>
        </p:txBody>
      </p:sp>
      <p:sp>
        <p:nvSpPr>
          <p:cNvPr id="54" name="TextBox 53">
            <a:extLst>
              <a:ext uri="{FF2B5EF4-FFF2-40B4-BE49-F238E27FC236}">
                <a16:creationId xmlns:a16="http://schemas.microsoft.com/office/drawing/2014/main" id="{C58C69CB-8D90-8D9E-2312-2AD86135F416}"/>
              </a:ext>
            </a:extLst>
          </p:cNvPr>
          <p:cNvSpPr txBox="1"/>
          <p:nvPr/>
        </p:nvSpPr>
        <p:spPr>
          <a:xfrm rot="-5400000">
            <a:off x="2956560" y="5690204"/>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t>Noise 4</a:t>
            </a:r>
            <a:endParaRPr lang="en-US" sz="2000"/>
          </a:p>
        </p:txBody>
      </p:sp>
    </p:spTree>
    <p:extLst>
      <p:ext uri="{BB962C8B-B14F-4D97-AF65-F5344CB8AC3E}">
        <p14:creationId xmlns:p14="http://schemas.microsoft.com/office/powerpoint/2010/main" val="39751835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close up of a sphere&#10;&#10;Description automatically generated">
            <a:extLst>
              <a:ext uri="{FF2B5EF4-FFF2-40B4-BE49-F238E27FC236}">
                <a16:creationId xmlns:a16="http://schemas.microsoft.com/office/drawing/2014/main" id="{F26007E7-5E49-7E29-F9B3-9B93D12385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49579" y="4340918"/>
            <a:ext cx="2098800" cy="2098800"/>
          </a:xfrm>
          <a:prstGeom prst="rect">
            <a:avLst/>
          </a:prstGeom>
        </p:spPr>
      </p:pic>
      <p:pic>
        <p:nvPicPr>
          <p:cNvPr id="21" name="Picture 20" descr="A close-up of a circular object&#10;&#10;Description automatically generated">
            <a:extLst>
              <a:ext uri="{FF2B5EF4-FFF2-40B4-BE49-F238E27FC236}">
                <a16:creationId xmlns:a16="http://schemas.microsoft.com/office/drawing/2014/main" id="{369EC20F-F420-59D9-0D00-60D62964F1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4796" y="4340918"/>
            <a:ext cx="2098800" cy="2098800"/>
          </a:xfrm>
          <a:prstGeom prst="rect">
            <a:avLst/>
          </a:prstGeom>
        </p:spPr>
      </p:pic>
      <p:sp>
        <p:nvSpPr>
          <p:cNvPr id="20" name="Rectangle: Rounded Corners 3">
            <a:extLst>
              <a:ext uri="{FF2B5EF4-FFF2-40B4-BE49-F238E27FC236}">
                <a16:creationId xmlns:a16="http://schemas.microsoft.com/office/drawing/2014/main" id="{9E2490A2-7EED-F531-048B-02B0DC7BDEBB}"/>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3BD15C5-0C70-EDD2-89C7-EA6985149F77}"/>
              </a:ext>
            </a:extLst>
          </p:cNvPr>
          <p:cNvSpPr txBox="1"/>
          <p:nvPr/>
        </p:nvSpPr>
        <p:spPr>
          <a:xfrm>
            <a:off x="7645334" y="878338"/>
            <a:ext cx="3315686" cy="1033695"/>
          </a:xfrm>
          <a:prstGeom prst="rect">
            <a:avLst/>
          </a:prstGeom>
          <a:noFill/>
        </p:spPr>
        <p:txBody>
          <a:bodyPr wrap="square">
            <a:spAutoFit/>
          </a:bodyPr>
          <a:lstStyle/>
          <a:p>
            <a:pPr algn="ctr"/>
            <a:r>
              <a:rPr lang="en-US" sz="2000">
                <a:latin typeface="Consolas"/>
              </a:rPr>
              <a:t>“a perfect </a:t>
            </a:r>
            <a:r>
              <a:rPr lang="en-US" sz="2000" b="1">
                <a:solidFill>
                  <a:schemeClr val="accent1"/>
                </a:solidFill>
                <a:latin typeface="Consolas"/>
              </a:rPr>
              <a:t>black dark</a:t>
            </a:r>
            <a:r>
              <a:rPr lang="en-US" sz="2000" b="1">
                <a:solidFill>
                  <a:srgbClr val="FFC000"/>
                </a:solidFill>
                <a:latin typeface="Consolas"/>
              </a:rPr>
              <a:t> </a:t>
            </a:r>
            <a:r>
              <a:rPr lang="en-US" sz="2000">
                <a:latin typeface="Consolas"/>
              </a:rPr>
              <a:t>mirrored reflective chrome ball sphere”</a:t>
            </a:r>
          </a:p>
        </p:txBody>
      </p:sp>
      <p:pic>
        <p:nvPicPr>
          <p:cNvPr id="4" name="Picture 3" descr="A close up of a sphere&#10;&#10;Description automatically generated">
            <a:extLst>
              <a:ext uri="{FF2B5EF4-FFF2-40B4-BE49-F238E27FC236}">
                <a16:creationId xmlns:a16="http://schemas.microsoft.com/office/drawing/2014/main" id="{C1EECECC-1750-2956-6C85-7B6B829A45D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49579" y="2009677"/>
            <a:ext cx="2099893" cy="2099893"/>
          </a:xfrm>
          <a:prstGeom prst="rect">
            <a:avLst/>
          </a:prstGeom>
        </p:spPr>
      </p:pic>
      <p:cxnSp>
        <p:nvCxnSpPr>
          <p:cNvPr id="7" name="Straight Arrow Connector 6">
            <a:extLst>
              <a:ext uri="{FF2B5EF4-FFF2-40B4-BE49-F238E27FC236}">
                <a16:creationId xmlns:a16="http://schemas.microsoft.com/office/drawing/2014/main" id="{11EE1689-C72B-5ECB-509C-AD6F794FD5C1}"/>
              </a:ext>
            </a:extLst>
          </p:cNvPr>
          <p:cNvCxnSpPr>
            <a:cxnSpLocks/>
          </p:cNvCxnSpPr>
          <p:nvPr/>
        </p:nvCxnSpPr>
        <p:spPr>
          <a:xfrm flipH="1">
            <a:off x="10094026" y="4641630"/>
            <a:ext cx="447830" cy="325358"/>
          </a:xfrm>
          <a:prstGeom prst="straightConnector1">
            <a:avLst/>
          </a:prstGeom>
          <a:ln w="762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pic>
        <p:nvPicPr>
          <p:cNvPr id="15" name="Picture 14" descr="A field with trees and mountains in the background&#10;&#10;Description automatically generated">
            <a:extLst>
              <a:ext uri="{FF2B5EF4-FFF2-40B4-BE49-F238E27FC236}">
                <a16:creationId xmlns:a16="http://schemas.microsoft.com/office/drawing/2014/main" id="{F334B757-BD50-1D5E-6B28-FC0E88C17B8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2352" y="2055075"/>
            <a:ext cx="2830798" cy="1888120"/>
          </a:xfrm>
          <a:prstGeom prst="rect">
            <a:avLst/>
          </a:prstGeom>
        </p:spPr>
      </p:pic>
      <p:pic>
        <p:nvPicPr>
          <p:cNvPr id="17" name="Picture 16" descr="A circular object with a field in the background&#10;&#10;Description automatically generated">
            <a:extLst>
              <a:ext uri="{FF2B5EF4-FFF2-40B4-BE49-F238E27FC236}">
                <a16:creationId xmlns:a16="http://schemas.microsoft.com/office/drawing/2014/main" id="{CBB53F9D-E92D-D4FB-7852-AD07F9859D0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24796" y="2009677"/>
            <a:ext cx="2099893" cy="2099893"/>
          </a:xfrm>
          <a:prstGeom prst="rect">
            <a:avLst/>
          </a:prstGeom>
        </p:spPr>
      </p:pic>
      <p:sp>
        <p:nvSpPr>
          <p:cNvPr id="19" name="TextBox 18">
            <a:extLst>
              <a:ext uri="{FF2B5EF4-FFF2-40B4-BE49-F238E27FC236}">
                <a16:creationId xmlns:a16="http://schemas.microsoft.com/office/drawing/2014/main" id="{8D402B38-FE2D-A829-1900-81DDB6DF1D81}"/>
              </a:ext>
            </a:extLst>
          </p:cNvPr>
          <p:cNvSpPr txBox="1"/>
          <p:nvPr/>
        </p:nvSpPr>
        <p:spPr>
          <a:xfrm>
            <a:off x="4290009" y="878338"/>
            <a:ext cx="3190875" cy="1015663"/>
          </a:xfrm>
          <a:prstGeom prst="rect">
            <a:avLst/>
          </a:prstGeom>
          <a:noFill/>
        </p:spPr>
        <p:txBody>
          <a:bodyPr wrap="square">
            <a:spAutoFit/>
          </a:bodyPr>
          <a:lstStyle/>
          <a:p>
            <a:pPr algn="ctr"/>
            <a:r>
              <a:rPr lang="en-US" sz="2000">
                <a:latin typeface="Consolas"/>
              </a:rPr>
              <a:t>“a perfect mirrored reflective chrome ball sphere”</a:t>
            </a:r>
          </a:p>
        </p:txBody>
      </p:sp>
      <p:sp>
        <p:nvSpPr>
          <p:cNvPr id="26" name="TextBox 25">
            <a:extLst>
              <a:ext uri="{FF2B5EF4-FFF2-40B4-BE49-F238E27FC236}">
                <a16:creationId xmlns:a16="http://schemas.microsoft.com/office/drawing/2014/main" id="{FBEF1704-D95F-EE81-3C41-4C6570559614}"/>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2" name="TextBox 1">
            <a:extLst>
              <a:ext uri="{FF2B5EF4-FFF2-40B4-BE49-F238E27FC236}">
                <a16:creationId xmlns:a16="http://schemas.microsoft.com/office/drawing/2014/main" id="{0CBB8C58-E40A-722A-2FBF-D610E2FCCAEE}"/>
              </a:ext>
            </a:extLst>
          </p:cNvPr>
          <p:cNvSpPr txBox="1"/>
          <p:nvPr/>
        </p:nvSpPr>
        <p:spPr>
          <a:xfrm>
            <a:off x="1664724" y="1603496"/>
            <a:ext cx="1835182" cy="461665"/>
          </a:xfrm>
          <a:prstGeom prst="rect">
            <a:avLst/>
          </a:prstGeom>
          <a:noFill/>
        </p:spPr>
        <p:txBody>
          <a:bodyPr wrap="none" lIns="91440" tIns="45720" rIns="91440" bIns="45720" rtlCol="0" anchor="t">
            <a:spAutoFit/>
          </a:bodyPr>
          <a:lstStyle/>
          <a:p>
            <a:r>
              <a:rPr lang="en-US" sz="2400" b="1"/>
              <a:t>Input image</a:t>
            </a:r>
          </a:p>
        </p:txBody>
      </p:sp>
      <p:sp>
        <p:nvSpPr>
          <p:cNvPr id="10" name="Oval 9">
            <a:extLst>
              <a:ext uri="{FF2B5EF4-FFF2-40B4-BE49-F238E27FC236}">
                <a16:creationId xmlns:a16="http://schemas.microsoft.com/office/drawing/2014/main" id="{0F3E5668-9612-E574-C315-32431D32E2FF}"/>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3650D911-4C3E-B337-3CED-1BAA578F6937}"/>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13" name="TextBox 12">
            <a:extLst>
              <a:ext uri="{FF2B5EF4-FFF2-40B4-BE49-F238E27FC236}">
                <a16:creationId xmlns:a16="http://schemas.microsoft.com/office/drawing/2014/main" id="{E4FCC5D4-B9FA-B007-C8D6-F72875313A9B}"/>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sp>
        <p:nvSpPr>
          <p:cNvPr id="14" name="Slide Number Placeholder 13">
            <a:extLst>
              <a:ext uri="{FF2B5EF4-FFF2-40B4-BE49-F238E27FC236}">
                <a16:creationId xmlns:a16="http://schemas.microsoft.com/office/drawing/2014/main" id="{8DD15389-26A8-4086-7EF7-F02F1B228759}"/>
              </a:ext>
            </a:extLst>
          </p:cNvPr>
          <p:cNvSpPr>
            <a:spLocks noGrp="1"/>
          </p:cNvSpPr>
          <p:nvPr>
            <p:ph type="sldNum" sz="quarter" idx="12"/>
          </p:nvPr>
        </p:nvSpPr>
        <p:spPr/>
        <p:txBody>
          <a:bodyPr/>
          <a:lstStyle/>
          <a:p>
            <a:fld id="{E394BC53-F50D-41DF-BD71-678A190C5E2B}" type="slidenum">
              <a:rPr lang="en-US" smtClean="0"/>
              <a:t>31</a:t>
            </a:fld>
            <a:endParaRPr lang="en-US"/>
          </a:p>
        </p:txBody>
      </p:sp>
      <p:pic>
        <p:nvPicPr>
          <p:cNvPr id="24" name="Picture 23" descr="A large building with a fountain in front with Trevi Fountain in the background&#10;&#10;Description automatically generated">
            <a:extLst>
              <a:ext uri="{FF2B5EF4-FFF2-40B4-BE49-F238E27FC236}">
                <a16:creationId xmlns:a16="http://schemas.microsoft.com/office/drawing/2014/main" id="{7F50DA4A-96F2-763E-6764-92EC1A1BD1E2}"/>
              </a:ext>
            </a:extLst>
          </p:cNvPr>
          <p:cNvPicPr>
            <a:picLocks noChangeAspect="1"/>
          </p:cNvPicPr>
          <p:nvPr/>
        </p:nvPicPr>
        <p:blipFill rotWithShape="1">
          <a:blip r:embed="rId8">
            <a:extLst>
              <a:ext uri="{28A0092B-C50C-407E-A947-70E740481C1C}">
                <a14:useLocalDpi xmlns:a14="http://schemas.microsoft.com/office/drawing/2010/main" val="0"/>
              </a:ext>
            </a:extLst>
          </a:blip>
          <a:srcRect l="1" r="698"/>
          <a:stretch/>
        </p:blipFill>
        <p:spPr>
          <a:xfrm>
            <a:off x="1122351" y="4405766"/>
            <a:ext cx="2850691" cy="1888120"/>
          </a:xfrm>
          <a:prstGeom prst="rect">
            <a:avLst/>
          </a:prstGeom>
        </p:spPr>
      </p:pic>
      <p:sp>
        <p:nvSpPr>
          <p:cNvPr id="22" name="TextBox 21">
            <a:extLst>
              <a:ext uri="{FF2B5EF4-FFF2-40B4-BE49-F238E27FC236}">
                <a16:creationId xmlns:a16="http://schemas.microsoft.com/office/drawing/2014/main" id="{96C45E2E-D554-B550-E093-22D5E5BE2AA3}"/>
              </a:ext>
            </a:extLst>
          </p:cNvPr>
          <p:cNvSpPr txBox="1"/>
          <p:nvPr/>
        </p:nvSpPr>
        <p:spPr>
          <a:xfrm>
            <a:off x="8658263" y="487745"/>
            <a:ext cx="1311513" cy="461665"/>
          </a:xfrm>
          <a:prstGeom prst="rect">
            <a:avLst/>
          </a:prstGeom>
          <a:noFill/>
        </p:spPr>
        <p:txBody>
          <a:bodyPr wrap="none" lIns="91440" tIns="45720" rIns="91440" bIns="45720" rtlCol="0" anchor="t">
            <a:spAutoFit/>
          </a:bodyPr>
          <a:lstStyle/>
          <a:p>
            <a:r>
              <a:rPr lang="en-US" sz="2400" b="1"/>
              <a:t>Prompt:</a:t>
            </a:r>
          </a:p>
        </p:txBody>
      </p:sp>
      <p:sp>
        <p:nvSpPr>
          <p:cNvPr id="23" name="TextBox 22">
            <a:extLst>
              <a:ext uri="{FF2B5EF4-FFF2-40B4-BE49-F238E27FC236}">
                <a16:creationId xmlns:a16="http://schemas.microsoft.com/office/drawing/2014/main" id="{B00AF447-8C51-4843-5FD0-E8192718A6E6}"/>
              </a:ext>
            </a:extLst>
          </p:cNvPr>
          <p:cNvSpPr txBox="1"/>
          <p:nvPr/>
        </p:nvSpPr>
        <p:spPr>
          <a:xfrm>
            <a:off x="5240313" y="487745"/>
            <a:ext cx="1311513" cy="461665"/>
          </a:xfrm>
          <a:prstGeom prst="rect">
            <a:avLst/>
          </a:prstGeom>
          <a:noFill/>
        </p:spPr>
        <p:txBody>
          <a:bodyPr wrap="none" lIns="91440" tIns="45720" rIns="91440" bIns="45720" rtlCol="0" anchor="t">
            <a:spAutoFit/>
          </a:bodyPr>
          <a:lstStyle/>
          <a:p>
            <a:r>
              <a:rPr lang="en-US" sz="2400" b="1"/>
              <a:t>Prompt:</a:t>
            </a:r>
          </a:p>
        </p:txBody>
      </p:sp>
      <p:cxnSp>
        <p:nvCxnSpPr>
          <p:cNvPr id="5" name="Straight Arrow Connector 4">
            <a:extLst>
              <a:ext uri="{FF2B5EF4-FFF2-40B4-BE49-F238E27FC236}">
                <a16:creationId xmlns:a16="http://schemas.microsoft.com/office/drawing/2014/main" id="{4B580292-E423-D79A-4C27-955C0922991B}"/>
              </a:ext>
            </a:extLst>
          </p:cNvPr>
          <p:cNvCxnSpPr>
            <a:cxnSpLocks/>
          </p:cNvCxnSpPr>
          <p:nvPr/>
        </p:nvCxnSpPr>
        <p:spPr>
          <a:xfrm flipH="1">
            <a:off x="9969776" y="2029661"/>
            <a:ext cx="447830" cy="325358"/>
          </a:xfrm>
          <a:prstGeom prst="straightConnector1">
            <a:avLst/>
          </a:prstGeom>
          <a:ln w="762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0556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Rounded Corners 3">
            <a:extLst>
              <a:ext uri="{FF2B5EF4-FFF2-40B4-BE49-F238E27FC236}">
                <a16:creationId xmlns:a16="http://schemas.microsoft.com/office/drawing/2014/main" id="{39150E3D-4499-47B0-6FAB-467656A7880A}"/>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49A5EFE-52FA-54A9-50C7-F10054D6DD76}"/>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21" name="Oval 20">
            <a:extLst>
              <a:ext uri="{FF2B5EF4-FFF2-40B4-BE49-F238E27FC236}">
                <a16:creationId xmlns:a16="http://schemas.microsoft.com/office/drawing/2014/main" id="{8C4713E8-5511-7390-F6C8-7ED693F4B037}"/>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77CF4CC0-1A98-12B8-E246-CF60D184BDE6}"/>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23" name="TextBox 22">
            <a:extLst>
              <a:ext uri="{FF2B5EF4-FFF2-40B4-BE49-F238E27FC236}">
                <a16:creationId xmlns:a16="http://schemas.microsoft.com/office/drawing/2014/main" id="{DC0680CF-7626-3912-EEC1-780A569B6334}"/>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sp>
        <p:nvSpPr>
          <p:cNvPr id="2" name="TextBox 1">
            <a:extLst>
              <a:ext uri="{FF2B5EF4-FFF2-40B4-BE49-F238E27FC236}">
                <a16:creationId xmlns:a16="http://schemas.microsoft.com/office/drawing/2014/main" id="{5E9039E5-479A-90A9-599B-448B28A2C3EF}"/>
              </a:ext>
            </a:extLst>
          </p:cNvPr>
          <p:cNvSpPr txBox="1"/>
          <p:nvPr/>
        </p:nvSpPr>
        <p:spPr>
          <a:xfrm>
            <a:off x="792722" y="1010466"/>
            <a:ext cx="10333626" cy="769441"/>
          </a:xfrm>
          <a:prstGeom prst="rect">
            <a:avLst/>
          </a:prstGeom>
          <a:noFill/>
        </p:spPr>
        <p:txBody>
          <a:bodyPr wrap="square" lIns="91440" tIns="45720" rIns="91440" bIns="45720" rtlCol="0" anchor="t">
            <a:spAutoFit/>
          </a:bodyPr>
          <a:lstStyle/>
          <a:p>
            <a:pPr algn="ctr"/>
            <a:r>
              <a:rPr lang="en-US" sz="4400" b="1"/>
              <a:t> </a:t>
            </a:r>
            <a:r>
              <a:rPr lang="en-US" sz="4400" b="1" err="1"/>
              <a:t>LoRA</a:t>
            </a:r>
            <a:r>
              <a:rPr lang="en-US" sz="4400" b="1"/>
              <a:t> for exposure bracketing </a:t>
            </a:r>
            <a:endParaRPr lang="en-US"/>
          </a:p>
        </p:txBody>
      </p:sp>
      <p:sp>
        <p:nvSpPr>
          <p:cNvPr id="10" name="Slide Number Placeholder 9">
            <a:extLst>
              <a:ext uri="{FF2B5EF4-FFF2-40B4-BE49-F238E27FC236}">
                <a16:creationId xmlns:a16="http://schemas.microsoft.com/office/drawing/2014/main" id="{66DE33BD-030E-645A-7E19-A89BD4814A71}"/>
              </a:ext>
            </a:extLst>
          </p:cNvPr>
          <p:cNvSpPr>
            <a:spLocks noGrp="1"/>
          </p:cNvSpPr>
          <p:nvPr>
            <p:ph type="sldNum" sz="quarter" idx="12"/>
          </p:nvPr>
        </p:nvSpPr>
        <p:spPr/>
        <p:txBody>
          <a:bodyPr/>
          <a:lstStyle/>
          <a:p>
            <a:fld id="{E394BC53-F50D-41DF-BD71-678A190C5E2B}" type="slidenum">
              <a:rPr lang="en-US" smtClean="0"/>
              <a:t>32</a:t>
            </a:fld>
            <a:endParaRPr lang="en-US"/>
          </a:p>
        </p:txBody>
      </p:sp>
      <p:grpSp>
        <p:nvGrpSpPr>
          <p:cNvPr id="3" name="Group 2">
            <a:extLst>
              <a:ext uri="{FF2B5EF4-FFF2-40B4-BE49-F238E27FC236}">
                <a16:creationId xmlns:a16="http://schemas.microsoft.com/office/drawing/2014/main" id="{D0FFA55B-4E95-B7E5-DC5C-5D43176F0D8D}"/>
              </a:ext>
            </a:extLst>
          </p:cNvPr>
          <p:cNvGrpSpPr/>
          <p:nvPr/>
        </p:nvGrpSpPr>
        <p:grpSpPr>
          <a:xfrm>
            <a:off x="3749665" y="3115776"/>
            <a:ext cx="1220180" cy="2368554"/>
            <a:chOff x="4067717" y="3115776"/>
            <a:chExt cx="1220180" cy="2368554"/>
          </a:xfrm>
        </p:grpSpPr>
        <p:cxnSp>
          <p:nvCxnSpPr>
            <p:cNvPr id="9" name="Straight Arrow Connector 8">
              <a:extLst>
                <a:ext uri="{FF2B5EF4-FFF2-40B4-BE49-F238E27FC236}">
                  <a16:creationId xmlns:a16="http://schemas.microsoft.com/office/drawing/2014/main" id="{DC693C2F-7D64-82AC-DE7D-9EFDDE28873F}"/>
                </a:ext>
              </a:extLst>
            </p:cNvPr>
            <p:cNvCxnSpPr>
              <a:cxnSpLocks/>
            </p:cNvCxnSpPr>
            <p:nvPr/>
          </p:nvCxnSpPr>
          <p:spPr>
            <a:xfrm>
              <a:off x="4067717" y="3115776"/>
              <a:ext cx="1220180"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23EEB267-A9DB-D4DA-1EC1-6ADD94AABCCD}"/>
                </a:ext>
              </a:extLst>
            </p:cNvPr>
            <p:cNvCxnSpPr>
              <a:cxnSpLocks/>
            </p:cNvCxnSpPr>
            <p:nvPr/>
          </p:nvCxnSpPr>
          <p:spPr>
            <a:xfrm>
              <a:off x="4067717" y="5484330"/>
              <a:ext cx="1220180"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sp>
        <p:nvSpPr>
          <p:cNvPr id="8" name="TextBox 7">
            <a:extLst>
              <a:ext uri="{FF2B5EF4-FFF2-40B4-BE49-F238E27FC236}">
                <a16:creationId xmlns:a16="http://schemas.microsoft.com/office/drawing/2014/main" id="{60D59486-6806-A4ED-3CBC-99C8C3292D3A}"/>
              </a:ext>
            </a:extLst>
          </p:cNvPr>
          <p:cNvSpPr txBox="1"/>
          <p:nvPr/>
        </p:nvSpPr>
        <p:spPr>
          <a:xfrm>
            <a:off x="24314" y="6553674"/>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Text2Light</a:t>
            </a:r>
            <a:r>
              <a:rPr lang="en-US" sz="1400">
                <a:solidFill>
                  <a:schemeClr val="tx1">
                    <a:lumMod val="50000"/>
                    <a:lumOff val="50000"/>
                  </a:schemeClr>
                </a:solidFill>
                <a:latin typeface="Aptos"/>
              </a:rPr>
              <a:t> Chen et al. </a:t>
            </a:r>
            <a:r>
              <a:rPr lang="en-US" sz="1400" i="1">
                <a:solidFill>
                  <a:schemeClr val="tx1">
                    <a:lumMod val="50000"/>
                    <a:lumOff val="50000"/>
                  </a:schemeClr>
                </a:solidFill>
                <a:latin typeface="Aptos"/>
              </a:rPr>
              <a:t>Text2light: Zero-shot text-driven </a:t>
            </a:r>
            <a:r>
              <a:rPr lang="en-US" sz="1400" i="1" err="1">
                <a:solidFill>
                  <a:schemeClr val="tx1">
                    <a:lumMod val="50000"/>
                    <a:lumOff val="50000"/>
                  </a:schemeClr>
                </a:solidFill>
                <a:latin typeface="Aptos"/>
              </a:rPr>
              <a:t>hdr</a:t>
            </a:r>
            <a:r>
              <a:rPr lang="en-US" sz="1400" i="1">
                <a:solidFill>
                  <a:schemeClr val="tx1">
                    <a:lumMod val="50000"/>
                    <a:lumOff val="50000"/>
                  </a:schemeClr>
                </a:solidFill>
                <a:latin typeface="Aptos"/>
              </a:rPr>
              <a:t> panorama generation</a:t>
            </a:r>
            <a:r>
              <a:rPr lang="en-US" sz="1400">
                <a:solidFill>
                  <a:schemeClr val="tx1">
                    <a:lumMod val="50000"/>
                    <a:lumOff val="50000"/>
                  </a:schemeClr>
                </a:solidFill>
                <a:latin typeface="Aptos"/>
              </a:rPr>
              <a:t>. TOG 2022.</a:t>
            </a:r>
            <a:endParaRPr lang="en-US">
              <a:solidFill>
                <a:schemeClr val="tx1">
                  <a:lumMod val="50000"/>
                  <a:lumOff val="50000"/>
                </a:schemeClr>
              </a:solidFill>
              <a:latin typeface="Aptos"/>
            </a:endParaRPr>
          </a:p>
        </p:txBody>
      </p:sp>
      <p:sp>
        <p:nvSpPr>
          <p:cNvPr id="31" name="TextBox 30">
            <a:extLst>
              <a:ext uri="{FF2B5EF4-FFF2-40B4-BE49-F238E27FC236}">
                <a16:creationId xmlns:a16="http://schemas.microsoft.com/office/drawing/2014/main" id="{B0B03F3D-4DBA-350D-FE8C-C066396AE523}"/>
              </a:ext>
            </a:extLst>
          </p:cNvPr>
          <p:cNvSpPr txBox="1"/>
          <p:nvPr/>
        </p:nvSpPr>
        <p:spPr>
          <a:xfrm>
            <a:off x="6069919" y="1814486"/>
            <a:ext cx="4929756" cy="523220"/>
          </a:xfrm>
          <a:prstGeom prst="rect">
            <a:avLst/>
          </a:prstGeom>
          <a:noFill/>
        </p:spPr>
        <p:txBody>
          <a:bodyPr wrap="square" lIns="91440" tIns="45720" rIns="91440" bIns="45720" rtlCol="0" anchor="t">
            <a:spAutoFit/>
          </a:bodyPr>
          <a:lstStyle/>
          <a:p>
            <a:pPr algn="ctr"/>
            <a:r>
              <a:rPr lang="en-US" sz="2400"/>
              <a:t>Synthetic</a:t>
            </a:r>
            <a:r>
              <a:rPr lang="en-US" sz="2400" b="1"/>
              <a:t> </a:t>
            </a:r>
            <a:r>
              <a:rPr lang="en-US" sz="2800" b="1"/>
              <a:t>EV0</a:t>
            </a:r>
            <a:r>
              <a:rPr lang="en-US" sz="2400" b="1"/>
              <a:t> </a:t>
            </a:r>
            <a:r>
              <a:rPr lang="en-US" sz="2400"/>
              <a:t>balls</a:t>
            </a:r>
            <a:endParaRPr lang="en-US"/>
          </a:p>
        </p:txBody>
      </p:sp>
      <p:pic>
        <p:nvPicPr>
          <p:cNvPr id="34" name="Picture 33" descr="A close-up of a sphere&#10;&#10;Description automatically generated">
            <a:extLst>
              <a:ext uri="{FF2B5EF4-FFF2-40B4-BE49-F238E27FC236}">
                <a16:creationId xmlns:a16="http://schemas.microsoft.com/office/drawing/2014/main" id="{88411D9E-73E2-24B4-2CA6-D4DF27A09B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37695" y="2292287"/>
            <a:ext cx="1643680" cy="1642783"/>
          </a:xfrm>
          <a:prstGeom prst="rect">
            <a:avLst/>
          </a:prstGeom>
        </p:spPr>
      </p:pic>
      <p:pic>
        <p:nvPicPr>
          <p:cNvPr id="36" name="Picture 35" descr="A close up of a mirror&#10;&#10;Description automatically generated">
            <a:extLst>
              <a:ext uri="{FF2B5EF4-FFF2-40B4-BE49-F238E27FC236}">
                <a16:creationId xmlns:a16="http://schemas.microsoft.com/office/drawing/2014/main" id="{AF5A2B89-5B3D-B6EB-EE18-28226445D0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0195" y="4655237"/>
            <a:ext cx="1641438" cy="1642783"/>
          </a:xfrm>
          <a:prstGeom prst="rect">
            <a:avLst/>
          </a:prstGeom>
        </p:spPr>
      </p:pic>
      <p:pic>
        <p:nvPicPr>
          <p:cNvPr id="38" name="Picture 37" descr="A shiny gold ball with a black background&#10;&#10;Description automatically generated">
            <a:extLst>
              <a:ext uri="{FF2B5EF4-FFF2-40B4-BE49-F238E27FC236}">
                <a16:creationId xmlns:a16="http://schemas.microsoft.com/office/drawing/2014/main" id="{92022157-2EB3-7302-6AB7-89BC4B064BF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39970" y="2314699"/>
            <a:ext cx="1652644" cy="1653989"/>
          </a:xfrm>
          <a:prstGeom prst="rect">
            <a:avLst/>
          </a:prstGeom>
        </p:spPr>
      </p:pic>
      <p:pic>
        <p:nvPicPr>
          <p:cNvPr id="40" name="Picture 39" descr="A shiny round object with a window in the background&#10;&#10;Description automatically generated">
            <a:extLst>
              <a:ext uri="{FF2B5EF4-FFF2-40B4-BE49-F238E27FC236}">
                <a16:creationId xmlns:a16="http://schemas.microsoft.com/office/drawing/2014/main" id="{8F3DCA95-F8B2-65E9-9AFF-9A5447900A5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33319" y="4662095"/>
            <a:ext cx="1641438" cy="1642783"/>
          </a:xfrm>
          <a:prstGeom prst="rect">
            <a:avLst/>
          </a:prstGeom>
        </p:spPr>
      </p:pic>
      <p:pic>
        <p:nvPicPr>
          <p:cNvPr id="46" name="Picture 45" descr="A close-up of a building&#10;&#10;Description automatically generated">
            <a:extLst>
              <a:ext uri="{FF2B5EF4-FFF2-40B4-BE49-F238E27FC236}">
                <a16:creationId xmlns:a16="http://schemas.microsoft.com/office/drawing/2014/main" id="{F715A4E9-709B-6508-003B-2A0D5749DF6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73156" y="2348317"/>
            <a:ext cx="1641438" cy="1642783"/>
          </a:xfrm>
          <a:prstGeom prst="rect">
            <a:avLst/>
          </a:prstGeom>
        </p:spPr>
      </p:pic>
      <p:pic>
        <p:nvPicPr>
          <p:cNvPr id="48" name="Picture 47" descr="A reflection of a building in a sphere&#10;&#10;Description automatically generated">
            <a:extLst>
              <a:ext uri="{FF2B5EF4-FFF2-40B4-BE49-F238E27FC236}">
                <a16:creationId xmlns:a16="http://schemas.microsoft.com/office/drawing/2014/main" id="{9C36F59E-DC19-336D-EB26-1FEAAA0A471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70571" y="4661448"/>
            <a:ext cx="1641438" cy="1642783"/>
          </a:xfrm>
          <a:prstGeom prst="rect">
            <a:avLst/>
          </a:prstGeom>
        </p:spPr>
      </p:pic>
      <p:sp>
        <p:nvSpPr>
          <p:cNvPr id="5" name="TextBox 4">
            <a:extLst>
              <a:ext uri="{FF2B5EF4-FFF2-40B4-BE49-F238E27FC236}">
                <a16:creationId xmlns:a16="http://schemas.microsoft.com/office/drawing/2014/main" id="{F51C088E-D545-3238-C4A1-93047822B5D6}"/>
              </a:ext>
            </a:extLst>
          </p:cNvPr>
          <p:cNvSpPr txBox="1"/>
          <p:nvPr/>
        </p:nvSpPr>
        <p:spPr>
          <a:xfrm>
            <a:off x="6069919" y="4192727"/>
            <a:ext cx="4929756" cy="523220"/>
          </a:xfrm>
          <a:prstGeom prst="rect">
            <a:avLst/>
          </a:prstGeom>
          <a:noFill/>
        </p:spPr>
        <p:txBody>
          <a:bodyPr wrap="square" lIns="91440" tIns="45720" rIns="91440" bIns="45720" rtlCol="0" anchor="t">
            <a:spAutoFit/>
          </a:bodyPr>
          <a:lstStyle/>
          <a:p>
            <a:pPr algn="ctr"/>
            <a:r>
              <a:rPr lang="en-US" sz="2400"/>
              <a:t>Synthetic</a:t>
            </a:r>
            <a:r>
              <a:rPr lang="en-US" sz="2400" b="1"/>
              <a:t> </a:t>
            </a:r>
            <a:r>
              <a:rPr lang="en-US" sz="2800" b="1"/>
              <a:t>EV-5</a:t>
            </a:r>
            <a:r>
              <a:rPr lang="en-US" sz="2400" b="1"/>
              <a:t> </a:t>
            </a:r>
            <a:r>
              <a:rPr lang="en-US" sz="2400"/>
              <a:t>balls</a:t>
            </a:r>
            <a:endParaRPr lang="en-US"/>
          </a:p>
        </p:txBody>
      </p:sp>
      <p:pic>
        <p:nvPicPr>
          <p:cNvPr id="54" name="Picture 53" descr="A circular object with trees and houses in the background&#10;&#10;Description automatically generated">
            <a:extLst>
              <a:ext uri="{FF2B5EF4-FFF2-40B4-BE49-F238E27FC236}">
                <a16:creationId xmlns:a16="http://schemas.microsoft.com/office/drawing/2014/main" id="{4DB63A70-607B-1A48-7255-F3AFF42527F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789324" y="2323025"/>
            <a:ext cx="1638546" cy="1639530"/>
          </a:xfrm>
          <a:prstGeom prst="rect">
            <a:avLst/>
          </a:prstGeom>
        </p:spPr>
      </p:pic>
      <p:pic>
        <p:nvPicPr>
          <p:cNvPr id="56" name="Picture 55" descr="A metal ball with trees and buildings in the background&#10;&#10;Description automatically generated">
            <a:extLst>
              <a:ext uri="{FF2B5EF4-FFF2-40B4-BE49-F238E27FC236}">
                <a16:creationId xmlns:a16="http://schemas.microsoft.com/office/drawing/2014/main" id="{98F8AC78-F209-ACB0-E334-0DF0995AC75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791865" y="4650392"/>
            <a:ext cx="1638546" cy="1639530"/>
          </a:xfrm>
          <a:prstGeom prst="rect">
            <a:avLst/>
          </a:prstGeom>
        </p:spPr>
      </p:pic>
      <p:sp>
        <p:nvSpPr>
          <p:cNvPr id="7" name="TextBox 6">
            <a:extLst>
              <a:ext uri="{FF2B5EF4-FFF2-40B4-BE49-F238E27FC236}">
                <a16:creationId xmlns:a16="http://schemas.microsoft.com/office/drawing/2014/main" id="{AD56A506-5135-BCB1-10D6-A1487AFC2E7B}"/>
              </a:ext>
            </a:extLst>
          </p:cNvPr>
          <p:cNvSpPr txBox="1"/>
          <p:nvPr/>
        </p:nvSpPr>
        <p:spPr>
          <a:xfrm>
            <a:off x="101171" y="2809057"/>
            <a:ext cx="3638550" cy="584775"/>
          </a:xfrm>
          <a:prstGeom prst="rect">
            <a:avLst/>
          </a:prstGeom>
          <a:noFill/>
        </p:spPr>
        <p:txBody>
          <a:bodyPr wrap="square" lIns="91440" tIns="45720" rIns="91440" bIns="45720" anchor="t">
            <a:spAutoFit/>
          </a:bodyPr>
          <a:lstStyle/>
          <a:p>
            <a:pPr algn="ctr"/>
            <a:r>
              <a:rPr lang="en-US" sz="1600">
                <a:latin typeface="Consolas"/>
              </a:rPr>
              <a:t>“a perfect mirrored reflective chrome ball sphere”</a:t>
            </a:r>
          </a:p>
        </p:txBody>
      </p:sp>
      <p:sp>
        <p:nvSpPr>
          <p:cNvPr id="11" name="TextBox 10">
            <a:extLst>
              <a:ext uri="{FF2B5EF4-FFF2-40B4-BE49-F238E27FC236}">
                <a16:creationId xmlns:a16="http://schemas.microsoft.com/office/drawing/2014/main" id="{8E3A62B4-D4BC-F3F6-A2C0-717E984A875B}"/>
              </a:ext>
            </a:extLst>
          </p:cNvPr>
          <p:cNvSpPr txBox="1"/>
          <p:nvPr/>
        </p:nvSpPr>
        <p:spPr>
          <a:xfrm>
            <a:off x="82883" y="5184240"/>
            <a:ext cx="3649061" cy="584775"/>
          </a:xfrm>
          <a:prstGeom prst="rect">
            <a:avLst/>
          </a:prstGeom>
          <a:noFill/>
        </p:spPr>
        <p:txBody>
          <a:bodyPr wrap="square" lIns="91440" tIns="45720" rIns="91440" bIns="45720" anchor="t">
            <a:spAutoFit/>
          </a:bodyPr>
          <a:lstStyle/>
          <a:p>
            <a:pPr algn="ctr"/>
            <a:r>
              <a:rPr lang="en-US" sz="1600">
                <a:latin typeface="Consolas"/>
              </a:rPr>
              <a:t>“a perfect </a:t>
            </a:r>
            <a:r>
              <a:rPr lang="en-US" sz="1600" b="1">
                <a:solidFill>
                  <a:schemeClr val="accent1"/>
                </a:solidFill>
                <a:latin typeface="Consolas"/>
              </a:rPr>
              <a:t>black dark</a:t>
            </a:r>
            <a:r>
              <a:rPr lang="en-US" sz="1600" b="1">
                <a:solidFill>
                  <a:srgbClr val="FFC000"/>
                </a:solidFill>
                <a:latin typeface="Consolas"/>
              </a:rPr>
              <a:t> </a:t>
            </a:r>
            <a:r>
              <a:rPr lang="en-US" sz="1600">
                <a:latin typeface="Consolas"/>
              </a:rPr>
              <a:t>mirrored reflective chrome ball sphere”</a:t>
            </a:r>
          </a:p>
        </p:txBody>
      </p:sp>
    </p:spTree>
    <p:extLst>
      <p:ext uri="{BB962C8B-B14F-4D97-AF65-F5344CB8AC3E}">
        <p14:creationId xmlns:p14="http://schemas.microsoft.com/office/powerpoint/2010/main" val="7332944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66DE33BD-030E-645A-7E19-A89BD4814A71}"/>
              </a:ext>
            </a:extLst>
          </p:cNvPr>
          <p:cNvSpPr>
            <a:spLocks noGrp="1"/>
          </p:cNvSpPr>
          <p:nvPr>
            <p:ph type="sldNum" sz="quarter" idx="12"/>
          </p:nvPr>
        </p:nvSpPr>
        <p:spPr/>
        <p:txBody>
          <a:bodyPr/>
          <a:lstStyle/>
          <a:p>
            <a:fld id="{E394BC53-F50D-41DF-BD71-678A190C5E2B}" type="slidenum">
              <a:rPr lang="en-US" smtClean="0"/>
              <a:t>33</a:t>
            </a:fld>
            <a:endParaRPr lang="en-US"/>
          </a:p>
        </p:txBody>
      </p:sp>
      <p:sp>
        <p:nvSpPr>
          <p:cNvPr id="8" name="TextBox 7">
            <a:extLst>
              <a:ext uri="{FF2B5EF4-FFF2-40B4-BE49-F238E27FC236}">
                <a16:creationId xmlns:a16="http://schemas.microsoft.com/office/drawing/2014/main" id="{60D59486-6806-A4ED-3CBC-99C8C3292D3A}"/>
              </a:ext>
            </a:extLst>
          </p:cNvPr>
          <p:cNvSpPr txBox="1"/>
          <p:nvPr/>
        </p:nvSpPr>
        <p:spPr>
          <a:xfrm>
            <a:off x="24314" y="6553674"/>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Text2Light</a:t>
            </a:r>
            <a:r>
              <a:rPr lang="en-US" sz="1400">
                <a:solidFill>
                  <a:schemeClr val="tx1">
                    <a:lumMod val="50000"/>
                    <a:lumOff val="50000"/>
                  </a:schemeClr>
                </a:solidFill>
                <a:latin typeface="Aptos"/>
              </a:rPr>
              <a:t> Chen et al. </a:t>
            </a:r>
            <a:r>
              <a:rPr lang="en-US" sz="1400" i="1">
                <a:solidFill>
                  <a:schemeClr val="tx1">
                    <a:lumMod val="50000"/>
                    <a:lumOff val="50000"/>
                  </a:schemeClr>
                </a:solidFill>
                <a:latin typeface="Aptos"/>
              </a:rPr>
              <a:t>Text2light: Zero-shot text-driven </a:t>
            </a:r>
            <a:r>
              <a:rPr lang="en-US" sz="1400" i="1" err="1">
                <a:solidFill>
                  <a:schemeClr val="tx1">
                    <a:lumMod val="50000"/>
                    <a:lumOff val="50000"/>
                  </a:schemeClr>
                </a:solidFill>
                <a:latin typeface="Aptos"/>
              </a:rPr>
              <a:t>hdr</a:t>
            </a:r>
            <a:r>
              <a:rPr lang="en-US" sz="1400" i="1">
                <a:solidFill>
                  <a:schemeClr val="tx1">
                    <a:lumMod val="50000"/>
                    <a:lumOff val="50000"/>
                  </a:schemeClr>
                </a:solidFill>
                <a:latin typeface="Aptos"/>
              </a:rPr>
              <a:t> panorama generation</a:t>
            </a:r>
            <a:r>
              <a:rPr lang="en-US" sz="1400">
                <a:solidFill>
                  <a:schemeClr val="tx1">
                    <a:lumMod val="50000"/>
                    <a:lumOff val="50000"/>
                  </a:schemeClr>
                </a:solidFill>
                <a:latin typeface="Aptos"/>
              </a:rPr>
              <a:t>. TOG 2022.</a:t>
            </a:r>
            <a:endParaRPr lang="en-US">
              <a:solidFill>
                <a:schemeClr val="tx1">
                  <a:lumMod val="50000"/>
                  <a:lumOff val="50000"/>
                </a:schemeClr>
              </a:solidFill>
              <a:latin typeface="Aptos"/>
            </a:endParaRPr>
          </a:p>
        </p:txBody>
      </p:sp>
      <p:sp>
        <p:nvSpPr>
          <p:cNvPr id="25" name="Rectangle 24">
            <a:extLst>
              <a:ext uri="{FF2B5EF4-FFF2-40B4-BE49-F238E27FC236}">
                <a16:creationId xmlns:a16="http://schemas.microsoft.com/office/drawing/2014/main" id="{F13D99CF-FE9F-8DD3-D3E0-5D9BA2C54A1F}"/>
              </a:ext>
            </a:extLst>
          </p:cNvPr>
          <p:cNvSpPr/>
          <p:nvPr/>
        </p:nvSpPr>
        <p:spPr>
          <a:xfrm>
            <a:off x="1442669" y="-1219936"/>
            <a:ext cx="1371297" cy="261347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12" name="TextBox 11">
            <a:extLst>
              <a:ext uri="{FF2B5EF4-FFF2-40B4-BE49-F238E27FC236}">
                <a16:creationId xmlns:a16="http://schemas.microsoft.com/office/drawing/2014/main" id="{AAE02781-C9C8-DEE9-A666-B7D8076C152B}"/>
              </a:ext>
            </a:extLst>
          </p:cNvPr>
          <p:cNvSpPr txBox="1"/>
          <p:nvPr/>
        </p:nvSpPr>
        <p:spPr>
          <a:xfrm>
            <a:off x="1968225" y="951770"/>
            <a:ext cx="3638550" cy="584775"/>
          </a:xfrm>
          <a:prstGeom prst="rect">
            <a:avLst/>
          </a:prstGeom>
          <a:noFill/>
        </p:spPr>
        <p:txBody>
          <a:bodyPr wrap="square" lIns="91440" tIns="45720" rIns="91440" bIns="45720" anchor="t">
            <a:spAutoFit/>
          </a:bodyPr>
          <a:lstStyle/>
          <a:p>
            <a:pPr algn="ctr"/>
            <a:r>
              <a:rPr lang="en-US" sz="1600">
                <a:latin typeface="Consolas"/>
              </a:rPr>
              <a:t>“a perfect mirrored reflective chrome ball sphere”</a:t>
            </a:r>
          </a:p>
        </p:txBody>
      </p:sp>
      <p:grpSp>
        <p:nvGrpSpPr>
          <p:cNvPr id="58" name="Group 57">
            <a:extLst>
              <a:ext uri="{FF2B5EF4-FFF2-40B4-BE49-F238E27FC236}">
                <a16:creationId xmlns:a16="http://schemas.microsoft.com/office/drawing/2014/main" id="{615DBF00-2E3E-4DF2-1BCC-9077A69A76C4}"/>
              </a:ext>
            </a:extLst>
          </p:cNvPr>
          <p:cNvGrpSpPr/>
          <p:nvPr/>
        </p:nvGrpSpPr>
        <p:grpSpPr>
          <a:xfrm>
            <a:off x="2857731" y="1549346"/>
            <a:ext cx="1668876" cy="338313"/>
            <a:chOff x="8850097" y="318197"/>
            <a:chExt cx="579496" cy="117475"/>
          </a:xfrm>
        </p:grpSpPr>
        <p:sp>
          <p:nvSpPr>
            <p:cNvPr id="51" name="Rectangle 50">
              <a:extLst>
                <a:ext uri="{FF2B5EF4-FFF2-40B4-BE49-F238E27FC236}">
                  <a16:creationId xmlns:a16="http://schemas.microsoft.com/office/drawing/2014/main" id="{CC667578-7975-A9C4-2012-E2B031BC73AA}"/>
                </a:ext>
              </a:extLst>
            </p:cNvPr>
            <p:cNvSpPr/>
            <p:nvPr/>
          </p:nvSpPr>
          <p:spPr>
            <a:xfrm>
              <a:off x="8850097"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2" name="Rectangle 51">
              <a:extLst>
                <a:ext uri="{FF2B5EF4-FFF2-40B4-BE49-F238E27FC236}">
                  <a16:creationId xmlns:a16="http://schemas.microsoft.com/office/drawing/2014/main" id="{F24F4875-D3B9-9CD0-C949-60FF537CC741}"/>
                </a:ext>
              </a:extLst>
            </p:cNvPr>
            <p:cNvSpPr/>
            <p:nvPr/>
          </p:nvSpPr>
          <p:spPr>
            <a:xfrm>
              <a:off x="8965602"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3" name="Rectangle 52">
              <a:extLst>
                <a:ext uri="{FF2B5EF4-FFF2-40B4-BE49-F238E27FC236}">
                  <a16:creationId xmlns:a16="http://schemas.microsoft.com/office/drawing/2014/main" id="{4DDF7C42-7669-F020-B7E0-B095C8B793C9}"/>
                </a:ext>
              </a:extLst>
            </p:cNvPr>
            <p:cNvSpPr/>
            <p:nvPr/>
          </p:nvSpPr>
          <p:spPr>
            <a:xfrm>
              <a:off x="9081107"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5" name="Rectangle 54">
              <a:extLst>
                <a:ext uri="{FF2B5EF4-FFF2-40B4-BE49-F238E27FC236}">
                  <a16:creationId xmlns:a16="http://schemas.microsoft.com/office/drawing/2014/main" id="{155482EB-D57E-B7D7-C0FB-5E190920352C}"/>
                </a:ext>
              </a:extLst>
            </p:cNvPr>
            <p:cNvSpPr/>
            <p:nvPr/>
          </p:nvSpPr>
          <p:spPr>
            <a:xfrm>
              <a:off x="9196612"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7" name="Rectangle 56">
              <a:extLst>
                <a:ext uri="{FF2B5EF4-FFF2-40B4-BE49-F238E27FC236}">
                  <a16:creationId xmlns:a16="http://schemas.microsoft.com/office/drawing/2014/main" id="{3E67220E-8B14-11C7-A48E-81F9682D1B15}"/>
                </a:ext>
              </a:extLst>
            </p:cNvPr>
            <p:cNvSpPr/>
            <p:nvPr/>
          </p:nvSpPr>
          <p:spPr>
            <a:xfrm>
              <a:off x="9312118"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grpSp>
        <p:nvGrpSpPr>
          <p:cNvPr id="69" name="Group 68">
            <a:extLst>
              <a:ext uri="{FF2B5EF4-FFF2-40B4-BE49-F238E27FC236}">
                <a16:creationId xmlns:a16="http://schemas.microsoft.com/office/drawing/2014/main" id="{89115F2C-5A20-5273-7BEA-04BD47D2FA52}"/>
              </a:ext>
            </a:extLst>
          </p:cNvPr>
          <p:cNvGrpSpPr/>
          <p:nvPr/>
        </p:nvGrpSpPr>
        <p:grpSpPr>
          <a:xfrm>
            <a:off x="2856513" y="1545400"/>
            <a:ext cx="1668876" cy="338313"/>
            <a:chOff x="8850097" y="318197"/>
            <a:chExt cx="579496" cy="117475"/>
          </a:xfrm>
          <a:solidFill>
            <a:schemeClr val="accent6">
              <a:lumMod val="20000"/>
              <a:lumOff val="80000"/>
            </a:schemeClr>
          </a:solidFill>
        </p:grpSpPr>
        <p:sp>
          <p:nvSpPr>
            <p:cNvPr id="64" name="Rectangle 63">
              <a:extLst>
                <a:ext uri="{FF2B5EF4-FFF2-40B4-BE49-F238E27FC236}">
                  <a16:creationId xmlns:a16="http://schemas.microsoft.com/office/drawing/2014/main" id="{AE10F278-6CD4-BF7A-B852-4F9A6BAAD0D9}"/>
                </a:ext>
              </a:extLst>
            </p:cNvPr>
            <p:cNvSpPr/>
            <p:nvPr/>
          </p:nvSpPr>
          <p:spPr>
            <a:xfrm>
              <a:off x="8850097"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5" name="Rectangle 64">
              <a:extLst>
                <a:ext uri="{FF2B5EF4-FFF2-40B4-BE49-F238E27FC236}">
                  <a16:creationId xmlns:a16="http://schemas.microsoft.com/office/drawing/2014/main" id="{354BAB48-FB3D-FACF-38B4-4264A2D0A0AA}"/>
                </a:ext>
              </a:extLst>
            </p:cNvPr>
            <p:cNvSpPr/>
            <p:nvPr/>
          </p:nvSpPr>
          <p:spPr>
            <a:xfrm>
              <a:off x="8965602"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6" name="Rectangle 65">
              <a:extLst>
                <a:ext uri="{FF2B5EF4-FFF2-40B4-BE49-F238E27FC236}">
                  <a16:creationId xmlns:a16="http://schemas.microsoft.com/office/drawing/2014/main" id="{021C5CBF-E745-D2BA-3A56-3F96667AEDE3}"/>
                </a:ext>
              </a:extLst>
            </p:cNvPr>
            <p:cNvSpPr/>
            <p:nvPr/>
          </p:nvSpPr>
          <p:spPr>
            <a:xfrm>
              <a:off x="9081107"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7" name="Rectangle 66">
              <a:extLst>
                <a:ext uri="{FF2B5EF4-FFF2-40B4-BE49-F238E27FC236}">
                  <a16:creationId xmlns:a16="http://schemas.microsoft.com/office/drawing/2014/main" id="{40BC31D5-BF74-4555-915A-755D968C647D}"/>
                </a:ext>
              </a:extLst>
            </p:cNvPr>
            <p:cNvSpPr/>
            <p:nvPr/>
          </p:nvSpPr>
          <p:spPr>
            <a:xfrm>
              <a:off x="9196612"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8" name="Rectangle 67">
              <a:extLst>
                <a:ext uri="{FF2B5EF4-FFF2-40B4-BE49-F238E27FC236}">
                  <a16:creationId xmlns:a16="http://schemas.microsoft.com/office/drawing/2014/main" id="{0CAF9187-0BDC-8627-5F5E-D887923B5955}"/>
                </a:ext>
              </a:extLst>
            </p:cNvPr>
            <p:cNvSpPr/>
            <p:nvPr/>
          </p:nvSpPr>
          <p:spPr>
            <a:xfrm>
              <a:off x="9312118"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2" name="TextBox 1">
            <a:extLst>
              <a:ext uri="{FF2B5EF4-FFF2-40B4-BE49-F238E27FC236}">
                <a16:creationId xmlns:a16="http://schemas.microsoft.com/office/drawing/2014/main" id="{4C6FB4E1-1B8E-80B8-C11B-A2325E1C0403}"/>
              </a:ext>
            </a:extLst>
          </p:cNvPr>
          <p:cNvSpPr txBox="1"/>
          <p:nvPr/>
        </p:nvSpPr>
        <p:spPr>
          <a:xfrm>
            <a:off x="1714044" y="1496543"/>
            <a:ext cx="1034963" cy="461665"/>
          </a:xfrm>
          <a:prstGeom prst="rect">
            <a:avLst/>
          </a:prstGeom>
          <a:noFill/>
        </p:spPr>
        <p:txBody>
          <a:bodyPr wrap="none" rtlCol="0">
            <a:spAutoFit/>
          </a:bodyPr>
          <a:lstStyle/>
          <a:p>
            <a:r>
              <a:rPr lang="en-US" sz="2400" b="1"/>
              <a:t>EV 0.0</a:t>
            </a:r>
          </a:p>
        </p:txBody>
      </p:sp>
      <p:sp>
        <p:nvSpPr>
          <p:cNvPr id="18" name="Rectangle: Rounded Corners 3">
            <a:extLst>
              <a:ext uri="{FF2B5EF4-FFF2-40B4-BE49-F238E27FC236}">
                <a16:creationId xmlns:a16="http://schemas.microsoft.com/office/drawing/2014/main" id="{39150E3D-4499-47B0-6FAB-467656A7880A}"/>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49A5EFE-52FA-54A9-50C7-F10054D6DD76}"/>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21" name="Oval 20">
            <a:extLst>
              <a:ext uri="{FF2B5EF4-FFF2-40B4-BE49-F238E27FC236}">
                <a16:creationId xmlns:a16="http://schemas.microsoft.com/office/drawing/2014/main" id="{8C4713E8-5511-7390-F6C8-7ED693F4B037}"/>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77CF4CC0-1A98-12B8-E246-CF60D184BDE6}"/>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23" name="TextBox 22">
            <a:extLst>
              <a:ext uri="{FF2B5EF4-FFF2-40B4-BE49-F238E27FC236}">
                <a16:creationId xmlns:a16="http://schemas.microsoft.com/office/drawing/2014/main" id="{DC0680CF-7626-3912-EEC1-780A569B6334}"/>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sp>
        <p:nvSpPr>
          <p:cNvPr id="6" name="TextBox 5">
            <a:extLst>
              <a:ext uri="{FF2B5EF4-FFF2-40B4-BE49-F238E27FC236}">
                <a16:creationId xmlns:a16="http://schemas.microsoft.com/office/drawing/2014/main" id="{0A1DC227-70B5-16C5-B5F8-71DAF75B4C07}"/>
              </a:ext>
            </a:extLst>
          </p:cNvPr>
          <p:cNvSpPr txBox="1"/>
          <p:nvPr/>
        </p:nvSpPr>
        <p:spPr>
          <a:xfrm>
            <a:off x="1866421" y="5703513"/>
            <a:ext cx="3649061" cy="584775"/>
          </a:xfrm>
          <a:prstGeom prst="rect">
            <a:avLst/>
          </a:prstGeom>
          <a:noFill/>
        </p:spPr>
        <p:txBody>
          <a:bodyPr wrap="square" lIns="91440" tIns="45720" rIns="91440" bIns="45720" anchor="t">
            <a:spAutoFit/>
          </a:bodyPr>
          <a:lstStyle/>
          <a:p>
            <a:pPr algn="ctr"/>
            <a:r>
              <a:rPr lang="en-US" sz="1600">
                <a:latin typeface="Consolas"/>
              </a:rPr>
              <a:t>“a perfect </a:t>
            </a:r>
            <a:r>
              <a:rPr lang="en-US" sz="1600" b="1">
                <a:solidFill>
                  <a:schemeClr val="accent1"/>
                </a:solidFill>
                <a:latin typeface="Consolas"/>
              </a:rPr>
              <a:t>black dark</a:t>
            </a:r>
            <a:r>
              <a:rPr lang="en-US" sz="1600" b="1">
                <a:solidFill>
                  <a:srgbClr val="FFC000"/>
                </a:solidFill>
                <a:latin typeface="Consolas"/>
              </a:rPr>
              <a:t> </a:t>
            </a:r>
            <a:r>
              <a:rPr lang="en-US" sz="1600">
                <a:latin typeface="Consolas"/>
              </a:rPr>
              <a:t>mirrored reflective chrome ball sphere”</a:t>
            </a:r>
          </a:p>
        </p:txBody>
      </p:sp>
      <p:grpSp>
        <p:nvGrpSpPr>
          <p:cNvPr id="49" name="Group 48">
            <a:extLst>
              <a:ext uri="{FF2B5EF4-FFF2-40B4-BE49-F238E27FC236}">
                <a16:creationId xmlns:a16="http://schemas.microsoft.com/office/drawing/2014/main" id="{1CC46469-C1AD-46AB-4040-4F1ED3866360}"/>
              </a:ext>
            </a:extLst>
          </p:cNvPr>
          <p:cNvGrpSpPr/>
          <p:nvPr/>
        </p:nvGrpSpPr>
        <p:grpSpPr>
          <a:xfrm>
            <a:off x="2857731" y="5255223"/>
            <a:ext cx="1668876" cy="338313"/>
            <a:chOff x="8942747" y="321731"/>
            <a:chExt cx="579496" cy="117475"/>
          </a:xfrm>
          <a:solidFill>
            <a:schemeClr val="accent6">
              <a:lumMod val="75000"/>
            </a:schemeClr>
          </a:solidFill>
        </p:grpSpPr>
        <p:sp>
          <p:nvSpPr>
            <p:cNvPr id="42" name="Rectangle 41">
              <a:extLst>
                <a:ext uri="{FF2B5EF4-FFF2-40B4-BE49-F238E27FC236}">
                  <a16:creationId xmlns:a16="http://schemas.microsoft.com/office/drawing/2014/main" id="{E6ADBEF2-098B-47EA-1550-C680AC6A6B93}"/>
                </a:ext>
              </a:extLst>
            </p:cNvPr>
            <p:cNvSpPr/>
            <p:nvPr/>
          </p:nvSpPr>
          <p:spPr>
            <a:xfrm>
              <a:off x="8942747"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3" name="Rectangle 42">
              <a:extLst>
                <a:ext uri="{FF2B5EF4-FFF2-40B4-BE49-F238E27FC236}">
                  <a16:creationId xmlns:a16="http://schemas.microsoft.com/office/drawing/2014/main" id="{CFA2CC39-4FD5-6423-76E5-0A4717504097}"/>
                </a:ext>
              </a:extLst>
            </p:cNvPr>
            <p:cNvSpPr/>
            <p:nvPr/>
          </p:nvSpPr>
          <p:spPr>
            <a:xfrm>
              <a:off x="9058252"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4" name="Rectangle 43">
              <a:extLst>
                <a:ext uri="{FF2B5EF4-FFF2-40B4-BE49-F238E27FC236}">
                  <a16:creationId xmlns:a16="http://schemas.microsoft.com/office/drawing/2014/main" id="{60611844-4FA8-99D7-DFE3-03F5039BA1CA}"/>
                </a:ext>
              </a:extLst>
            </p:cNvPr>
            <p:cNvSpPr/>
            <p:nvPr/>
          </p:nvSpPr>
          <p:spPr>
            <a:xfrm>
              <a:off x="9173757"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5" name="Rectangle 44">
              <a:extLst>
                <a:ext uri="{FF2B5EF4-FFF2-40B4-BE49-F238E27FC236}">
                  <a16:creationId xmlns:a16="http://schemas.microsoft.com/office/drawing/2014/main" id="{8DDE1DF2-E19C-A033-F801-18B8E078CCD0}"/>
                </a:ext>
              </a:extLst>
            </p:cNvPr>
            <p:cNvSpPr/>
            <p:nvPr/>
          </p:nvSpPr>
          <p:spPr>
            <a:xfrm>
              <a:off x="9289262"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7" name="Rectangle 46">
              <a:extLst>
                <a:ext uri="{FF2B5EF4-FFF2-40B4-BE49-F238E27FC236}">
                  <a16:creationId xmlns:a16="http://schemas.microsoft.com/office/drawing/2014/main" id="{F2F1DB4E-55F4-5049-D06B-AA2356456B0F}"/>
                </a:ext>
              </a:extLst>
            </p:cNvPr>
            <p:cNvSpPr/>
            <p:nvPr/>
          </p:nvSpPr>
          <p:spPr>
            <a:xfrm>
              <a:off x="9404768"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4" name="TextBox 3">
            <a:extLst>
              <a:ext uri="{FF2B5EF4-FFF2-40B4-BE49-F238E27FC236}">
                <a16:creationId xmlns:a16="http://schemas.microsoft.com/office/drawing/2014/main" id="{7A4E429B-6C4F-CA40-56F9-320198D5C4D6}"/>
              </a:ext>
            </a:extLst>
          </p:cNvPr>
          <p:cNvSpPr txBox="1"/>
          <p:nvPr/>
        </p:nvSpPr>
        <p:spPr>
          <a:xfrm>
            <a:off x="1932891" y="5217091"/>
            <a:ext cx="881075" cy="461665"/>
          </a:xfrm>
          <a:prstGeom prst="rect">
            <a:avLst/>
          </a:prstGeom>
          <a:noFill/>
        </p:spPr>
        <p:txBody>
          <a:bodyPr wrap="none" rtlCol="0">
            <a:spAutoFit/>
          </a:bodyPr>
          <a:lstStyle/>
          <a:p>
            <a:r>
              <a:rPr lang="en-US" sz="2400" b="1"/>
              <a:t>EV -5</a:t>
            </a:r>
          </a:p>
        </p:txBody>
      </p:sp>
      <p:sp>
        <p:nvSpPr>
          <p:cNvPr id="37" name="TextBox 36">
            <a:extLst>
              <a:ext uri="{FF2B5EF4-FFF2-40B4-BE49-F238E27FC236}">
                <a16:creationId xmlns:a16="http://schemas.microsoft.com/office/drawing/2014/main" id="{F2B47152-2E63-3E4F-B00A-82755BBC6720}"/>
              </a:ext>
            </a:extLst>
          </p:cNvPr>
          <p:cNvSpPr txBox="1"/>
          <p:nvPr/>
        </p:nvSpPr>
        <p:spPr>
          <a:xfrm>
            <a:off x="1684974" y="1498045"/>
            <a:ext cx="597335" cy="461665"/>
          </a:xfrm>
          <a:prstGeom prst="rect">
            <a:avLst/>
          </a:prstGeom>
          <a:noFill/>
        </p:spPr>
        <p:txBody>
          <a:bodyPr wrap="square" lIns="91440" tIns="45720" rIns="91440" bIns="45720" rtlCol="0" anchor="t">
            <a:spAutoFit/>
          </a:bodyPr>
          <a:lstStyle/>
          <a:p>
            <a:pPr algn="ctr"/>
            <a:r>
              <a:rPr lang="en-US" sz="2400" b="1">
                <a:solidFill>
                  <a:schemeClr val="bg2">
                    <a:lumMod val="25000"/>
                  </a:schemeClr>
                </a:solidFill>
                <a:latin typeface="Aptos"/>
                <a:ea typeface="Helvetica Neue Medium" panose="02000503000000020004" pitchFamily="2" charset="0"/>
                <a:cs typeface="Helvetica Neue Medium" panose="02000503000000020004" pitchFamily="2" charset="0"/>
              </a:rPr>
              <a:t>EV</a:t>
            </a:r>
            <a:r>
              <a:rPr lang="en-US" sz="2400" b="1">
                <a:latin typeface="Aptos"/>
                <a:ea typeface="Helvetica Neue Medium" panose="02000503000000020004" pitchFamily="2" charset="0"/>
                <a:cs typeface="Helvetica Neue Medium" panose="02000503000000020004" pitchFamily="2" charset="0"/>
              </a:rPr>
              <a:t> </a:t>
            </a:r>
            <a:endParaRPr lang="en-US" sz="2400" b="1"/>
          </a:p>
        </p:txBody>
      </p:sp>
    </p:spTree>
    <p:extLst>
      <p:ext uri="{BB962C8B-B14F-4D97-AF65-F5344CB8AC3E}">
        <p14:creationId xmlns:p14="http://schemas.microsoft.com/office/powerpoint/2010/main" val="3686860350"/>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8"/>
                                        </p:tgtEl>
                                        <p:attrNameLst>
                                          <p:attrName>style.visibility</p:attrName>
                                        </p:attrNameLst>
                                      </p:cBhvr>
                                      <p:to>
                                        <p:strVal val="visible"/>
                                      </p:to>
                                    </p:set>
                                    <p:animEffect transition="in" filter="fade">
                                      <p:cBhvr>
                                        <p:cTn id="7" dur="100"/>
                                        <p:tgtEl>
                                          <p:spTgt spid="58"/>
                                        </p:tgtEl>
                                      </p:cBhvr>
                                    </p:animEffect>
                                  </p:childTnLst>
                                </p:cTn>
                              </p:par>
                              <p:par>
                                <p:cTn id="8" presetID="10" presetClass="entr" presetSubtype="0" fill="hold" nodeType="withEffect">
                                  <p:stCondLst>
                                    <p:cond delay="0"/>
                                  </p:stCondLst>
                                  <p:childTnLst>
                                    <p:set>
                                      <p:cBhvr>
                                        <p:cTn id="9" dur="1" fill="hold">
                                          <p:stCondLst>
                                            <p:cond delay="0"/>
                                          </p:stCondLst>
                                        </p:cTn>
                                        <p:tgtEl>
                                          <p:spTgt spid="69"/>
                                        </p:tgtEl>
                                        <p:attrNameLst>
                                          <p:attrName>style.visibility</p:attrName>
                                        </p:attrNameLst>
                                      </p:cBhvr>
                                      <p:to>
                                        <p:strVal val="visible"/>
                                      </p:to>
                                    </p:set>
                                    <p:animEffect transition="in" filter="fade">
                                      <p:cBhvr>
                                        <p:cTn id="10" dur="100"/>
                                        <p:tgtEl>
                                          <p:spTgt spid="6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
                                        <p:tgtEl>
                                          <p:spTgt spid="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7"/>
                                        </p:tgtEl>
                                        <p:attrNameLst>
                                          <p:attrName>style.visibility</p:attrName>
                                        </p:attrNameLst>
                                      </p:cBhvr>
                                      <p:to>
                                        <p:strVal val="visible"/>
                                      </p:to>
                                    </p:set>
                                    <p:animEffect transition="in" filter="fade">
                                      <p:cBhvr>
                                        <p:cTn id="16" dur="100"/>
                                        <p:tgtEl>
                                          <p:spTgt spid="37"/>
                                        </p:tgtEl>
                                      </p:cBhvr>
                                    </p:animEffect>
                                  </p:childTnLst>
                                </p:cTn>
                              </p:par>
                              <p:par>
                                <p:cTn id="17" presetID="10" presetClass="entr" presetSubtype="0" fill="hold" nodeType="withEffect">
                                  <p:stCondLst>
                                    <p:cond delay="0"/>
                                  </p:stCondLst>
                                  <p:childTnLst>
                                    <p:set>
                                      <p:cBhvr>
                                        <p:cTn id="18" dur="1" fill="hold">
                                          <p:stCondLst>
                                            <p:cond delay="0"/>
                                          </p:stCondLst>
                                        </p:cTn>
                                        <p:tgtEl>
                                          <p:spTgt spid="49"/>
                                        </p:tgtEl>
                                        <p:attrNameLst>
                                          <p:attrName>style.visibility</p:attrName>
                                        </p:attrNameLst>
                                      </p:cBhvr>
                                      <p:to>
                                        <p:strVal val="visible"/>
                                      </p:to>
                                    </p:set>
                                    <p:animEffect transition="in" filter="fade">
                                      <p:cBhvr>
                                        <p:cTn id="19" dur="100"/>
                                        <p:tgtEl>
                                          <p:spTgt spid="4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1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1" name="Straight Connector 40">
            <a:extLst>
              <a:ext uri="{FF2B5EF4-FFF2-40B4-BE49-F238E27FC236}">
                <a16:creationId xmlns:a16="http://schemas.microsoft.com/office/drawing/2014/main" id="{4A1B7C22-3550-514C-AF26-57AC01A21F1F}"/>
              </a:ext>
            </a:extLst>
          </p:cNvPr>
          <p:cNvCxnSpPr/>
          <p:nvPr/>
        </p:nvCxnSpPr>
        <p:spPr>
          <a:xfrm>
            <a:off x="3695385" y="1958208"/>
            <a:ext cx="0" cy="3258883"/>
          </a:xfrm>
          <a:prstGeom prst="line">
            <a:avLst/>
          </a:prstGeom>
          <a:ln w="57150">
            <a:solidFill>
              <a:schemeClr val="bg1">
                <a:lumMod val="65000"/>
              </a:schemeClr>
            </a:solidFill>
            <a:prstDash val="sysDot"/>
          </a:ln>
        </p:spPr>
        <p:style>
          <a:lnRef idx="2">
            <a:schemeClr val="accent1"/>
          </a:lnRef>
          <a:fillRef idx="0">
            <a:schemeClr val="accent1"/>
          </a:fillRef>
          <a:effectRef idx="1">
            <a:schemeClr val="accent1"/>
          </a:effectRef>
          <a:fontRef idx="minor">
            <a:schemeClr val="tx1"/>
          </a:fontRef>
        </p:style>
      </p:cxnSp>
      <p:sp>
        <p:nvSpPr>
          <p:cNvPr id="10" name="Slide Number Placeholder 9">
            <a:extLst>
              <a:ext uri="{FF2B5EF4-FFF2-40B4-BE49-F238E27FC236}">
                <a16:creationId xmlns:a16="http://schemas.microsoft.com/office/drawing/2014/main" id="{66DE33BD-030E-645A-7E19-A89BD4814A71}"/>
              </a:ext>
            </a:extLst>
          </p:cNvPr>
          <p:cNvSpPr>
            <a:spLocks noGrp="1"/>
          </p:cNvSpPr>
          <p:nvPr>
            <p:ph type="sldNum" sz="quarter" idx="12"/>
          </p:nvPr>
        </p:nvSpPr>
        <p:spPr/>
        <p:txBody>
          <a:bodyPr/>
          <a:lstStyle/>
          <a:p>
            <a:fld id="{E394BC53-F50D-41DF-BD71-678A190C5E2B}" type="slidenum">
              <a:rPr lang="en-US" smtClean="0"/>
              <a:t>34</a:t>
            </a:fld>
            <a:endParaRPr lang="en-US"/>
          </a:p>
        </p:txBody>
      </p:sp>
      <p:sp>
        <p:nvSpPr>
          <p:cNvPr id="8" name="TextBox 7">
            <a:extLst>
              <a:ext uri="{FF2B5EF4-FFF2-40B4-BE49-F238E27FC236}">
                <a16:creationId xmlns:a16="http://schemas.microsoft.com/office/drawing/2014/main" id="{60D59486-6806-A4ED-3CBC-99C8C3292D3A}"/>
              </a:ext>
            </a:extLst>
          </p:cNvPr>
          <p:cNvSpPr txBox="1"/>
          <p:nvPr/>
        </p:nvSpPr>
        <p:spPr>
          <a:xfrm>
            <a:off x="24314" y="6553674"/>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Text2Light</a:t>
            </a:r>
            <a:r>
              <a:rPr lang="en-US" sz="1400">
                <a:solidFill>
                  <a:schemeClr val="tx1">
                    <a:lumMod val="50000"/>
                    <a:lumOff val="50000"/>
                  </a:schemeClr>
                </a:solidFill>
                <a:latin typeface="Aptos"/>
              </a:rPr>
              <a:t> Chen et al. </a:t>
            </a:r>
            <a:r>
              <a:rPr lang="en-US" sz="1400" i="1">
                <a:solidFill>
                  <a:schemeClr val="tx1">
                    <a:lumMod val="50000"/>
                    <a:lumOff val="50000"/>
                  </a:schemeClr>
                </a:solidFill>
                <a:latin typeface="Aptos"/>
              </a:rPr>
              <a:t>Text2light: Zero-shot text-driven </a:t>
            </a:r>
            <a:r>
              <a:rPr lang="en-US" sz="1400" i="1" err="1">
                <a:solidFill>
                  <a:schemeClr val="tx1">
                    <a:lumMod val="50000"/>
                    <a:lumOff val="50000"/>
                  </a:schemeClr>
                </a:solidFill>
                <a:latin typeface="Aptos"/>
              </a:rPr>
              <a:t>hdr</a:t>
            </a:r>
            <a:r>
              <a:rPr lang="en-US" sz="1400" i="1">
                <a:solidFill>
                  <a:schemeClr val="tx1">
                    <a:lumMod val="50000"/>
                    <a:lumOff val="50000"/>
                  </a:schemeClr>
                </a:solidFill>
                <a:latin typeface="Aptos"/>
              </a:rPr>
              <a:t> panorama generation</a:t>
            </a:r>
            <a:r>
              <a:rPr lang="en-US" sz="1400">
                <a:solidFill>
                  <a:schemeClr val="tx1">
                    <a:lumMod val="50000"/>
                    <a:lumOff val="50000"/>
                  </a:schemeClr>
                </a:solidFill>
                <a:latin typeface="Aptos"/>
              </a:rPr>
              <a:t>. TOG 2022.</a:t>
            </a:r>
            <a:endParaRPr lang="en-US">
              <a:solidFill>
                <a:schemeClr val="tx1">
                  <a:lumMod val="50000"/>
                  <a:lumOff val="50000"/>
                </a:schemeClr>
              </a:solidFill>
              <a:latin typeface="Aptos"/>
            </a:endParaRPr>
          </a:p>
        </p:txBody>
      </p:sp>
      <p:sp>
        <p:nvSpPr>
          <p:cNvPr id="15" name="TextBox 14">
            <a:extLst>
              <a:ext uri="{FF2B5EF4-FFF2-40B4-BE49-F238E27FC236}">
                <a16:creationId xmlns:a16="http://schemas.microsoft.com/office/drawing/2014/main" id="{57B47801-4A2E-67A9-9CA1-97F37DA5C364}"/>
              </a:ext>
            </a:extLst>
          </p:cNvPr>
          <p:cNvSpPr txBox="1"/>
          <p:nvPr/>
        </p:nvSpPr>
        <p:spPr>
          <a:xfrm>
            <a:off x="1669557" y="4066620"/>
            <a:ext cx="597335" cy="461665"/>
          </a:xfrm>
          <a:prstGeom prst="rect">
            <a:avLst/>
          </a:prstGeom>
          <a:noFill/>
        </p:spPr>
        <p:txBody>
          <a:bodyPr wrap="square" lIns="91440" tIns="45720" rIns="91440" bIns="45720" rtlCol="0" anchor="t">
            <a:spAutoFit/>
          </a:bodyPr>
          <a:lstStyle/>
          <a:p>
            <a:pPr algn="ctr"/>
            <a:r>
              <a:rPr lang="en-US" sz="2400" b="1">
                <a:latin typeface="Aptos"/>
                <a:ea typeface="Helvetica Neue Medium" panose="02000503000000020004" pitchFamily="2" charset="0"/>
                <a:cs typeface="Helvetica Neue Medium" panose="02000503000000020004" pitchFamily="2" charset="0"/>
              </a:rPr>
              <a:t>EV </a:t>
            </a:r>
            <a:endParaRPr lang="en-US" sz="2400" b="1"/>
          </a:p>
        </p:txBody>
      </p:sp>
      <p:sp>
        <p:nvSpPr>
          <p:cNvPr id="17" name="TextBox 16">
            <a:extLst>
              <a:ext uri="{FF2B5EF4-FFF2-40B4-BE49-F238E27FC236}">
                <a16:creationId xmlns:a16="http://schemas.microsoft.com/office/drawing/2014/main" id="{D9991E86-0488-BE16-2382-BE62D674BEA1}"/>
              </a:ext>
            </a:extLst>
          </p:cNvPr>
          <p:cNvSpPr txBox="1"/>
          <p:nvPr/>
        </p:nvSpPr>
        <p:spPr>
          <a:xfrm>
            <a:off x="1553607" y="1856420"/>
            <a:ext cx="1265338" cy="2677656"/>
          </a:xfrm>
          <a:prstGeom prst="rect">
            <a:avLst/>
          </a:prstGeom>
          <a:noFill/>
        </p:spPr>
        <p:txBody>
          <a:bodyPr wrap="square" lIns="91440" tIns="45720" rIns="91440" bIns="45720" rtlCol="0" anchor="t">
            <a:spAutoFit/>
          </a:bodyPr>
          <a:lstStyle/>
          <a:p>
            <a:pPr algn="r"/>
            <a:r>
              <a:rPr lang="en-US" sz="2400" b="1"/>
              <a:t>-0.5</a:t>
            </a:r>
          </a:p>
          <a:p>
            <a:pPr algn="r"/>
            <a:r>
              <a:rPr lang="en-US" sz="2400" b="1"/>
              <a:t>-1.0</a:t>
            </a:r>
          </a:p>
          <a:p>
            <a:pPr algn="r"/>
            <a:r>
              <a:rPr lang="en-US" sz="2400" b="1"/>
              <a:t>-1.5</a:t>
            </a:r>
          </a:p>
          <a:p>
            <a:pPr algn="r"/>
            <a:r>
              <a:rPr lang="en-US" sz="2400" b="1"/>
              <a:t>-2.0</a:t>
            </a:r>
          </a:p>
          <a:p>
            <a:pPr algn="r"/>
            <a:r>
              <a:rPr lang="en-US" sz="2400" b="1"/>
              <a:t>-2.5</a:t>
            </a:r>
          </a:p>
          <a:p>
            <a:pPr algn="r"/>
            <a:r>
              <a:rPr lang="en-US" sz="2400" b="1"/>
              <a:t>-3.0</a:t>
            </a:r>
          </a:p>
          <a:p>
            <a:pPr algn="r"/>
            <a:r>
              <a:rPr lang="en-US" sz="2400" b="1"/>
              <a:t>-3.5</a:t>
            </a:r>
          </a:p>
        </p:txBody>
      </p:sp>
      <p:sp>
        <p:nvSpPr>
          <p:cNvPr id="13" name="Rectangle 12">
            <a:extLst>
              <a:ext uri="{FF2B5EF4-FFF2-40B4-BE49-F238E27FC236}">
                <a16:creationId xmlns:a16="http://schemas.microsoft.com/office/drawing/2014/main" id="{EF11EE55-714E-D4B9-C3E9-F3961438C5AC}"/>
              </a:ext>
            </a:extLst>
          </p:cNvPr>
          <p:cNvSpPr/>
          <p:nvPr/>
        </p:nvSpPr>
        <p:spPr>
          <a:xfrm>
            <a:off x="1466021" y="1952132"/>
            <a:ext cx="1371297" cy="261347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25" name="Rectangle 24">
            <a:extLst>
              <a:ext uri="{FF2B5EF4-FFF2-40B4-BE49-F238E27FC236}">
                <a16:creationId xmlns:a16="http://schemas.microsoft.com/office/drawing/2014/main" id="{F13D99CF-FE9F-8DD3-D3E0-5D9BA2C54A1F}"/>
              </a:ext>
            </a:extLst>
          </p:cNvPr>
          <p:cNvSpPr/>
          <p:nvPr/>
        </p:nvSpPr>
        <p:spPr>
          <a:xfrm>
            <a:off x="1442669" y="-1219936"/>
            <a:ext cx="1371297" cy="261347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12" name="TextBox 11">
            <a:extLst>
              <a:ext uri="{FF2B5EF4-FFF2-40B4-BE49-F238E27FC236}">
                <a16:creationId xmlns:a16="http://schemas.microsoft.com/office/drawing/2014/main" id="{AAE02781-C9C8-DEE9-A666-B7D8076C152B}"/>
              </a:ext>
            </a:extLst>
          </p:cNvPr>
          <p:cNvSpPr txBox="1"/>
          <p:nvPr/>
        </p:nvSpPr>
        <p:spPr>
          <a:xfrm>
            <a:off x="1968225" y="951770"/>
            <a:ext cx="3638550" cy="584775"/>
          </a:xfrm>
          <a:prstGeom prst="rect">
            <a:avLst/>
          </a:prstGeom>
          <a:noFill/>
        </p:spPr>
        <p:txBody>
          <a:bodyPr wrap="square" lIns="91440" tIns="45720" rIns="91440" bIns="45720" anchor="t">
            <a:spAutoFit/>
          </a:bodyPr>
          <a:lstStyle/>
          <a:p>
            <a:pPr algn="ctr"/>
            <a:r>
              <a:rPr lang="en-US" sz="1600">
                <a:latin typeface="Consolas"/>
              </a:rPr>
              <a:t>“a perfect mirrored reflective chrome ball sphere”</a:t>
            </a:r>
          </a:p>
        </p:txBody>
      </p:sp>
      <p:grpSp>
        <p:nvGrpSpPr>
          <p:cNvPr id="58" name="Group 57">
            <a:extLst>
              <a:ext uri="{FF2B5EF4-FFF2-40B4-BE49-F238E27FC236}">
                <a16:creationId xmlns:a16="http://schemas.microsoft.com/office/drawing/2014/main" id="{615DBF00-2E3E-4DF2-1BCC-9077A69A76C4}"/>
              </a:ext>
            </a:extLst>
          </p:cNvPr>
          <p:cNvGrpSpPr/>
          <p:nvPr/>
        </p:nvGrpSpPr>
        <p:grpSpPr>
          <a:xfrm>
            <a:off x="2857731" y="1549346"/>
            <a:ext cx="1668876" cy="338313"/>
            <a:chOff x="8850097" y="318197"/>
            <a:chExt cx="579496" cy="117475"/>
          </a:xfrm>
        </p:grpSpPr>
        <p:sp>
          <p:nvSpPr>
            <p:cNvPr id="51" name="Rectangle 50">
              <a:extLst>
                <a:ext uri="{FF2B5EF4-FFF2-40B4-BE49-F238E27FC236}">
                  <a16:creationId xmlns:a16="http://schemas.microsoft.com/office/drawing/2014/main" id="{CC667578-7975-A9C4-2012-E2B031BC73AA}"/>
                </a:ext>
              </a:extLst>
            </p:cNvPr>
            <p:cNvSpPr/>
            <p:nvPr/>
          </p:nvSpPr>
          <p:spPr>
            <a:xfrm>
              <a:off x="8850097"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2" name="Rectangle 51">
              <a:extLst>
                <a:ext uri="{FF2B5EF4-FFF2-40B4-BE49-F238E27FC236}">
                  <a16:creationId xmlns:a16="http://schemas.microsoft.com/office/drawing/2014/main" id="{F24F4875-D3B9-9CD0-C949-60FF537CC741}"/>
                </a:ext>
              </a:extLst>
            </p:cNvPr>
            <p:cNvSpPr/>
            <p:nvPr/>
          </p:nvSpPr>
          <p:spPr>
            <a:xfrm>
              <a:off x="8965602"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3" name="Rectangle 52">
              <a:extLst>
                <a:ext uri="{FF2B5EF4-FFF2-40B4-BE49-F238E27FC236}">
                  <a16:creationId xmlns:a16="http://schemas.microsoft.com/office/drawing/2014/main" id="{4DDF7C42-7669-F020-B7E0-B095C8B793C9}"/>
                </a:ext>
              </a:extLst>
            </p:cNvPr>
            <p:cNvSpPr/>
            <p:nvPr/>
          </p:nvSpPr>
          <p:spPr>
            <a:xfrm>
              <a:off x="9081107"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5" name="Rectangle 54">
              <a:extLst>
                <a:ext uri="{FF2B5EF4-FFF2-40B4-BE49-F238E27FC236}">
                  <a16:creationId xmlns:a16="http://schemas.microsoft.com/office/drawing/2014/main" id="{155482EB-D57E-B7D7-C0FB-5E190920352C}"/>
                </a:ext>
              </a:extLst>
            </p:cNvPr>
            <p:cNvSpPr/>
            <p:nvPr/>
          </p:nvSpPr>
          <p:spPr>
            <a:xfrm>
              <a:off x="9196612"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7" name="Rectangle 56">
              <a:extLst>
                <a:ext uri="{FF2B5EF4-FFF2-40B4-BE49-F238E27FC236}">
                  <a16:creationId xmlns:a16="http://schemas.microsoft.com/office/drawing/2014/main" id="{3E67220E-8B14-11C7-A48E-81F9682D1B15}"/>
                </a:ext>
              </a:extLst>
            </p:cNvPr>
            <p:cNvSpPr/>
            <p:nvPr/>
          </p:nvSpPr>
          <p:spPr>
            <a:xfrm>
              <a:off x="9312118"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grpSp>
        <p:nvGrpSpPr>
          <p:cNvPr id="69" name="Group 68">
            <a:extLst>
              <a:ext uri="{FF2B5EF4-FFF2-40B4-BE49-F238E27FC236}">
                <a16:creationId xmlns:a16="http://schemas.microsoft.com/office/drawing/2014/main" id="{89115F2C-5A20-5273-7BEA-04BD47D2FA52}"/>
              </a:ext>
            </a:extLst>
          </p:cNvPr>
          <p:cNvGrpSpPr/>
          <p:nvPr/>
        </p:nvGrpSpPr>
        <p:grpSpPr>
          <a:xfrm>
            <a:off x="2856513" y="1545400"/>
            <a:ext cx="1668876" cy="338313"/>
            <a:chOff x="8850097" y="318197"/>
            <a:chExt cx="579496" cy="117475"/>
          </a:xfrm>
          <a:solidFill>
            <a:schemeClr val="accent6">
              <a:lumMod val="20000"/>
              <a:lumOff val="80000"/>
            </a:schemeClr>
          </a:solidFill>
        </p:grpSpPr>
        <p:sp>
          <p:nvSpPr>
            <p:cNvPr id="64" name="Rectangle 63">
              <a:extLst>
                <a:ext uri="{FF2B5EF4-FFF2-40B4-BE49-F238E27FC236}">
                  <a16:creationId xmlns:a16="http://schemas.microsoft.com/office/drawing/2014/main" id="{AE10F278-6CD4-BF7A-B852-4F9A6BAAD0D9}"/>
                </a:ext>
              </a:extLst>
            </p:cNvPr>
            <p:cNvSpPr/>
            <p:nvPr/>
          </p:nvSpPr>
          <p:spPr>
            <a:xfrm>
              <a:off x="8850097"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5" name="Rectangle 64">
              <a:extLst>
                <a:ext uri="{FF2B5EF4-FFF2-40B4-BE49-F238E27FC236}">
                  <a16:creationId xmlns:a16="http://schemas.microsoft.com/office/drawing/2014/main" id="{354BAB48-FB3D-FACF-38B4-4264A2D0A0AA}"/>
                </a:ext>
              </a:extLst>
            </p:cNvPr>
            <p:cNvSpPr/>
            <p:nvPr/>
          </p:nvSpPr>
          <p:spPr>
            <a:xfrm>
              <a:off x="8965602"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6" name="Rectangle 65">
              <a:extLst>
                <a:ext uri="{FF2B5EF4-FFF2-40B4-BE49-F238E27FC236}">
                  <a16:creationId xmlns:a16="http://schemas.microsoft.com/office/drawing/2014/main" id="{021C5CBF-E745-D2BA-3A56-3F96667AEDE3}"/>
                </a:ext>
              </a:extLst>
            </p:cNvPr>
            <p:cNvSpPr/>
            <p:nvPr/>
          </p:nvSpPr>
          <p:spPr>
            <a:xfrm>
              <a:off x="9081107"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7" name="Rectangle 66">
              <a:extLst>
                <a:ext uri="{FF2B5EF4-FFF2-40B4-BE49-F238E27FC236}">
                  <a16:creationId xmlns:a16="http://schemas.microsoft.com/office/drawing/2014/main" id="{40BC31D5-BF74-4555-915A-755D968C647D}"/>
                </a:ext>
              </a:extLst>
            </p:cNvPr>
            <p:cNvSpPr/>
            <p:nvPr/>
          </p:nvSpPr>
          <p:spPr>
            <a:xfrm>
              <a:off x="9196612"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8" name="Rectangle 67">
              <a:extLst>
                <a:ext uri="{FF2B5EF4-FFF2-40B4-BE49-F238E27FC236}">
                  <a16:creationId xmlns:a16="http://schemas.microsoft.com/office/drawing/2014/main" id="{0CAF9187-0BDC-8627-5F5E-D887923B5955}"/>
                </a:ext>
              </a:extLst>
            </p:cNvPr>
            <p:cNvSpPr/>
            <p:nvPr/>
          </p:nvSpPr>
          <p:spPr>
            <a:xfrm>
              <a:off x="9312118"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2" name="TextBox 1">
            <a:extLst>
              <a:ext uri="{FF2B5EF4-FFF2-40B4-BE49-F238E27FC236}">
                <a16:creationId xmlns:a16="http://schemas.microsoft.com/office/drawing/2014/main" id="{4C6FB4E1-1B8E-80B8-C11B-A2325E1C0403}"/>
              </a:ext>
            </a:extLst>
          </p:cNvPr>
          <p:cNvSpPr txBox="1"/>
          <p:nvPr/>
        </p:nvSpPr>
        <p:spPr>
          <a:xfrm>
            <a:off x="1714044" y="1496543"/>
            <a:ext cx="1034963" cy="461665"/>
          </a:xfrm>
          <a:prstGeom prst="rect">
            <a:avLst/>
          </a:prstGeom>
          <a:noFill/>
        </p:spPr>
        <p:txBody>
          <a:bodyPr wrap="none" rtlCol="0">
            <a:spAutoFit/>
          </a:bodyPr>
          <a:lstStyle/>
          <a:p>
            <a:r>
              <a:rPr lang="en-US" sz="2400" b="1"/>
              <a:t>EV 0.0</a:t>
            </a:r>
          </a:p>
        </p:txBody>
      </p:sp>
      <p:sp>
        <p:nvSpPr>
          <p:cNvPr id="18" name="Rectangle: Rounded Corners 3">
            <a:extLst>
              <a:ext uri="{FF2B5EF4-FFF2-40B4-BE49-F238E27FC236}">
                <a16:creationId xmlns:a16="http://schemas.microsoft.com/office/drawing/2014/main" id="{39150E3D-4499-47B0-6FAB-467656A7880A}"/>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49A5EFE-52FA-54A9-50C7-F10054D6DD76}"/>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21" name="Oval 20">
            <a:extLst>
              <a:ext uri="{FF2B5EF4-FFF2-40B4-BE49-F238E27FC236}">
                <a16:creationId xmlns:a16="http://schemas.microsoft.com/office/drawing/2014/main" id="{8C4713E8-5511-7390-F6C8-7ED693F4B037}"/>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77CF4CC0-1A98-12B8-E246-CF60D184BDE6}"/>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23" name="TextBox 22">
            <a:extLst>
              <a:ext uri="{FF2B5EF4-FFF2-40B4-BE49-F238E27FC236}">
                <a16:creationId xmlns:a16="http://schemas.microsoft.com/office/drawing/2014/main" id="{DC0680CF-7626-3912-EEC1-780A569B6334}"/>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sp>
        <p:nvSpPr>
          <p:cNvPr id="6" name="TextBox 5">
            <a:extLst>
              <a:ext uri="{FF2B5EF4-FFF2-40B4-BE49-F238E27FC236}">
                <a16:creationId xmlns:a16="http://schemas.microsoft.com/office/drawing/2014/main" id="{0A1DC227-70B5-16C5-B5F8-71DAF75B4C07}"/>
              </a:ext>
            </a:extLst>
          </p:cNvPr>
          <p:cNvSpPr txBox="1"/>
          <p:nvPr/>
        </p:nvSpPr>
        <p:spPr>
          <a:xfrm>
            <a:off x="1866421" y="5703513"/>
            <a:ext cx="3649061" cy="584775"/>
          </a:xfrm>
          <a:prstGeom prst="rect">
            <a:avLst/>
          </a:prstGeom>
          <a:noFill/>
        </p:spPr>
        <p:txBody>
          <a:bodyPr wrap="square" lIns="91440" tIns="45720" rIns="91440" bIns="45720" anchor="t">
            <a:spAutoFit/>
          </a:bodyPr>
          <a:lstStyle/>
          <a:p>
            <a:pPr algn="ctr"/>
            <a:r>
              <a:rPr lang="en-US" sz="1600">
                <a:latin typeface="Consolas"/>
              </a:rPr>
              <a:t>“a perfect </a:t>
            </a:r>
            <a:r>
              <a:rPr lang="en-US" sz="1600" b="1">
                <a:solidFill>
                  <a:schemeClr val="accent1"/>
                </a:solidFill>
                <a:latin typeface="Consolas"/>
              </a:rPr>
              <a:t>black dark</a:t>
            </a:r>
            <a:r>
              <a:rPr lang="en-US" sz="1600" b="1">
                <a:solidFill>
                  <a:srgbClr val="FFC000"/>
                </a:solidFill>
                <a:latin typeface="Consolas"/>
              </a:rPr>
              <a:t> </a:t>
            </a:r>
            <a:r>
              <a:rPr lang="en-US" sz="1600">
                <a:latin typeface="Consolas"/>
              </a:rPr>
              <a:t>mirrored reflective chrome ball sphere”</a:t>
            </a:r>
          </a:p>
        </p:txBody>
      </p:sp>
      <p:grpSp>
        <p:nvGrpSpPr>
          <p:cNvPr id="49" name="Group 48">
            <a:extLst>
              <a:ext uri="{FF2B5EF4-FFF2-40B4-BE49-F238E27FC236}">
                <a16:creationId xmlns:a16="http://schemas.microsoft.com/office/drawing/2014/main" id="{1CC46469-C1AD-46AB-4040-4F1ED3866360}"/>
              </a:ext>
            </a:extLst>
          </p:cNvPr>
          <p:cNvGrpSpPr/>
          <p:nvPr/>
        </p:nvGrpSpPr>
        <p:grpSpPr>
          <a:xfrm>
            <a:off x="2857731" y="5255223"/>
            <a:ext cx="1668876" cy="338313"/>
            <a:chOff x="8942747" y="321731"/>
            <a:chExt cx="579496" cy="117475"/>
          </a:xfrm>
          <a:solidFill>
            <a:schemeClr val="accent6">
              <a:lumMod val="75000"/>
            </a:schemeClr>
          </a:solidFill>
        </p:grpSpPr>
        <p:sp>
          <p:nvSpPr>
            <p:cNvPr id="42" name="Rectangle 41">
              <a:extLst>
                <a:ext uri="{FF2B5EF4-FFF2-40B4-BE49-F238E27FC236}">
                  <a16:creationId xmlns:a16="http://schemas.microsoft.com/office/drawing/2014/main" id="{E6ADBEF2-098B-47EA-1550-C680AC6A6B93}"/>
                </a:ext>
              </a:extLst>
            </p:cNvPr>
            <p:cNvSpPr/>
            <p:nvPr/>
          </p:nvSpPr>
          <p:spPr>
            <a:xfrm>
              <a:off x="8942747"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3" name="Rectangle 42">
              <a:extLst>
                <a:ext uri="{FF2B5EF4-FFF2-40B4-BE49-F238E27FC236}">
                  <a16:creationId xmlns:a16="http://schemas.microsoft.com/office/drawing/2014/main" id="{CFA2CC39-4FD5-6423-76E5-0A4717504097}"/>
                </a:ext>
              </a:extLst>
            </p:cNvPr>
            <p:cNvSpPr/>
            <p:nvPr/>
          </p:nvSpPr>
          <p:spPr>
            <a:xfrm>
              <a:off x="9058252"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4" name="Rectangle 43">
              <a:extLst>
                <a:ext uri="{FF2B5EF4-FFF2-40B4-BE49-F238E27FC236}">
                  <a16:creationId xmlns:a16="http://schemas.microsoft.com/office/drawing/2014/main" id="{60611844-4FA8-99D7-DFE3-03F5039BA1CA}"/>
                </a:ext>
              </a:extLst>
            </p:cNvPr>
            <p:cNvSpPr/>
            <p:nvPr/>
          </p:nvSpPr>
          <p:spPr>
            <a:xfrm>
              <a:off x="9173757"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5" name="Rectangle 44">
              <a:extLst>
                <a:ext uri="{FF2B5EF4-FFF2-40B4-BE49-F238E27FC236}">
                  <a16:creationId xmlns:a16="http://schemas.microsoft.com/office/drawing/2014/main" id="{8DDE1DF2-E19C-A033-F801-18B8E078CCD0}"/>
                </a:ext>
              </a:extLst>
            </p:cNvPr>
            <p:cNvSpPr/>
            <p:nvPr/>
          </p:nvSpPr>
          <p:spPr>
            <a:xfrm>
              <a:off x="9289262"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7" name="Rectangle 46">
              <a:extLst>
                <a:ext uri="{FF2B5EF4-FFF2-40B4-BE49-F238E27FC236}">
                  <a16:creationId xmlns:a16="http://schemas.microsoft.com/office/drawing/2014/main" id="{F2F1DB4E-55F4-5049-D06B-AA2356456B0F}"/>
                </a:ext>
              </a:extLst>
            </p:cNvPr>
            <p:cNvSpPr/>
            <p:nvPr/>
          </p:nvSpPr>
          <p:spPr>
            <a:xfrm>
              <a:off x="9404768"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4" name="TextBox 3">
            <a:extLst>
              <a:ext uri="{FF2B5EF4-FFF2-40B4-BE49-F238E27FC236}">
                <a16:creationId xmlns:a16="http://schemas.microsoft.com/office/drawing/2014/main" id="{7A4E429B-6C4F-CA40-56F9-320198D5C4D6}"/>
              </a:ext>
            </a:extLst>
          </p:cNvPr>
          <p:cNvSpPr txBox="1"/>
          <p:nvPr/>
        </p:nvSpPr>
        <p:spPr>
          <a:xfrm>
            <a:off x="1932891" y="5217091"/>
            <a:ext cx="881075" cy="461665"/>
          </a:xfrm>
          <a:prstGeom prst="rect">
            <a:avLst/>
          </a:prstGeom>
          <a:noFill/>
        </p:spPr>
        <p:txBody>
          <a:bodyPr wrap="none" rtlCol="0">
            <a:spAutoFit/>
          </a:bodyPr>
          <a:lstStyle/>
          <a:p>
            <a:r>
              <a:rPr lang="en-US" sz="2400" b="1"/>
              <a:t>EV -5</a:t>
            </a:r>
          </a:p>
        </p:txBody>
      </p:sp>
      <p:sp>
        <p:nvSpPr>
          <p:cNvPr id="37" name="TextBox 36">
            <a:extLst>
              <a:ext uri="{FF2B5EF4-FFF2-40B4-BE49-F238E27FC236}">
                <a16:creationId xmlns:a16="http://schemas.microsoft.com/office/drawing/2014/main" id="{F2B47152-2E63-3E4F-B00A-82755BBC6720}"/>
              </a:ext>
            </a:extLst>
          </p:cNvPr>
          <p:cNvSpPr txBox="1"/>
          <p:nvPr/>
        </p:nvSpPr>
        <p:spPr>
          <a:xfrm>
            <a:off x="1684974" y="1498045"/>
            <a:ext cx="597335" cy="461665"/>
          </a:xfrm>
          <a:prstGeom prst="rect">
            <a:avLst/>
          </a:prstGeom>
          <a:noFill/>
        </p:spPr>
        <p:txBody>
          <a:bodyPr wrap="square" lIns="91440" tIns="45720" rIns="91440" bIns="45720" rtlCol="0" anchor="t">
            <a:spAutoFit/>
          </a:bodyPr>
          <a:lstStyle/>
          <a:p>
            <a:pPr algn="ctr"/>
            <a:r>
              <a:rPr lang="en-US" sz="2400" b="1">
                <a:solidFill>
                  <a:schemeClr val="bg2">
                    <a:lumMod val="25000"/>
                  </a:schemeClr>
                </a:solidFill>
                <a:latin typeface="Aptos"/>
                <a:ea typeface="Helvetica Neue Medium" panose="02000503000000020004" pitchFamily="2" charset="0"/>
                <a:cs typeface="Helvetica Neue Medium" panose="02000503000000020004" pitchFamily="2" charset="0"/>
              </a:rPr>
              <a:t>EV</a:t>
            </a:r>
            <a:r>
              <a:rPr lang="en-US" sz="2400" b="1">
                <a:latin typeface="Aptos"/>
                <a:ea typeface="Helvetica Neue Medium" panose="02000503000000020004" pitchFamily="2" charset="0"/>
                <a:cs typeface="Helvetica Neue Medium" panose="02000503000000020004" pitchFamily="2" charset="0"/>
              </a:rPr>
              <a:t> </a:t>
            </a:r>
            <a:endParaRPr lang="en-US" sz="2400" b="1"/>
          </a:p>
        </p:txBody>
      </p:sp>
    </p:spTree>
    <p:extLst>
      <p:ext uri="{BB962C8B-B14F-4D97-AF65-F5344CB8AC3E}">
        <p14:creationId xmlns:p14="http://schemas.microsoft.com/office/powerpoint/2010/main" val="924302839"/>
      </p:ext>
    </p:extLst>
  </p:cSld>
  <p:clrMapOvr>
    <a:masterClrMapping/>
  </p:clrMapOvr>
  <mc:AlternateContent xmlns:mc="http://schemas.openxmlformats.org/markup-compatibility/2006" xmlns:p14="http://schemas.microsoft.com/office/powerpoint/2010/main">
    <mc:Choice Requires="p14">
      <p:transition spd="slow" p14:dur="2000" advTm="1500"/>
    </mc:Choice>
    <mc:Fallback xmlns="">
      <p:transition spd="slow" advTm="1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6"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barn(inHorizontal)">
                                      <p:cBhvr>
                                        <p:cTn id="7" dur="2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FF30886C-029F-02FC-D23B-893EA7F7416D}"/>
              </a:ext>
            </a:extLst>
          </p:cNvPr>
          <p:cNvCxnSpPr/>
          <p:nvPr/>
        </p:nvCxnSpPr>
        <p:spPr>
          <a:xfrm>
            <a:off x="3695385" y="1958208"/>
            <a:ext cx="0" cy="3258883"/>
          </a:xfrm>
          <a:prstGeom prst="line">
            <a:avLst/>
          </a:prstGeom>
          <a:ln w="57150">
            <a:solidFill>
              <a:schemeClr val="bg1">
                <a:lumMod val="65000"/>
              </a:schemeClr>
            </a:solidFill>
            <a:prstDash val="sysDot"/>
          </a:ln>
        </p:spPr>
        <p:style>
          <a:lnRef idx="2">
            <a:schemeClr val="accent1"/>
          </a:lnRef>
          <a:fillRef idx="0">
            <a:schemeClr val="accent1"/>
          </a:fillRef>
          <a:effectRef idx="1">
            <a:schemeClr val="accent1"/>
          </a:effectRef>
          <a:fontRef idx="minor">
            <a:schemeClr val="tx1"/>
          </a:fontRef>
        </p:style>
      </p:cxnSp>
      <p:sp>
        <p:nvSpPr>
          <p:cNvPr id="10" name="Slide Number Placeholder 9">
            <a:extLst>
              <a:ext uri="{FF2B5EF4-FFF2-40B4-BE49-F238E27FC236}">
                <a16:creationId xmlns:a16="http://schemas.microsoft.com/office/drawing/2014/main" id="{66DE33BD-030E-645A-7E19-A89BD4814A71}"/>
              </a:ext>
            </a:extLst>
          </p:cNvPr>
          <p:cNvSpPr>
            <a:spLocks noGrp="1"/>
          </p:cNvSpPr>
          <p:nvPr>
            <p:ph type="sldNum" sz="quarter" idx="12"/>
          </p:nvPr>
        </p:nvSpPr>
        <p:spPr/>
        <p:txBody>
          <a:bodyPr/>
          <a:lstStyle/>
          <a:p>
            <a:fld id="{E394BC53-F50D-41DF-BD71-678A190C5E2B}" type="slidenum">
              <a:rPr lang="en-US" smtClean="0"/>
              <a:t>35</a:t>
            </a:fld>
            <a:endParaRPr lang="en-US"/>
          </a:p>
        </p:txBody>
      </p:sp>
      <p:sp>
        <p:nvSpPr>
          <p:cNvPr id="8" name="TextBox 7">
            <a:extLst>
              <a:ext uri="{FF2B5EF4-FFF2-40B4-BE49-F238E27FC236}">
                <a16:creationId xmlns:a16="http://schemas.microsoft.com/office/drawing/2014/main" id="{60D59486-6806-A4ED-3CBC-99C8C3292D3A}"/>
              </a:ext>
            </a:extLst>
          </p:cNvPr>
          <p:cNvSpPr txBox="1"/>
          <p:nvPr/>
        </p:nvSpPr>
        <p:spPr>
          <a:xfrm>
            <a:off x="24314" y="6553674"/>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Text2Light</a:t>
            </a:r>
            <a:r>
              <a:rPr lang="en-US" sz="1400">
                <a:solidFill>
                  <a:schemeClr val="tx1">
                    <a:lumMod val="50000"/>
                    <a:lumOff val="50000"/>
                  </a:schemeClr>
                </a:solidFill>
                <a:latin typeface="Aptos"/>
              </a:rPr>
              <a:t> Chen et al. </a:t>
            </a:r>
            <a:r>
              <a:rPr lang="en-US" sz="1400" i="1">
                <a:solidFill>
                  <a:schemeClr val="tx1">
                    <a:lumMod val="50000"/>
                    <a:lumOff val="50000"/>
                  </a:schemeClr>
                </a:solidFill>
                <a:latin typeface="Aptos"/>
              </a:rPr>
              <a:t>Text2light: Zero-shot text-driven </a:t>
            </a:r>
            <a:r>
              <a:rPr lang="en-US" sz="1400" i="1" err="1">
                <a:solidFill>
                  <a:schemeClr val="tx1">
                    <a:lumMod val="50000"/>
                    <a:lumOff val="50000"/>
                  </a:schemeClr>
                </a:solidFill>
                <a:latin typeface="Aptos"/>
              </a:rPr>
              <a:t>hdr</a:t>
            </a:r>
            <a:r>
              <a:rPr lang="en-US" sz="1400" i="1">
                <a:solidFill>
                  <a:schemeClr val="tx1">
                    <a:lumMod val="50000"/>
                    <a:lumOff val="50000"/>
                  </a:schemeClr>
                </a:solidFill>
                <a:latin typeface="Aptos"/>
              </a:rPr>
              <a:t> panorama generation</a:t>
            </a:r>
            <a:r>
              <a:rPr lang="en-US" sz="1400">
                <a:solidFill>
                  <a:schemeClr val="tx1">
                    <a:lumMod val="50000"/>
                    <a:lumOff val="50000"/>
                  </a:schemeClr>
                </a:solidFill>
                <a:latin typeface="Aptos"/>
              </a:rPr>
              <a:t>. TOG 2022.</a:t>
            </a:r>
            <a:endParaRPr lang="en-US">
              <a:solidFill>
                <a:schemeClr val="tx1">
                  <a:lumMod val="50000"/>
                  <a:lumOff val="50000"/>
                </a:schemeClr>
              </a:solidFill>
              <a:latin typeface="Aptos"/>
            </a:endParaRPr>
          </a:p>
        </p:txBody>
      </p:sp>
      <p:sp>
        <p:nvSpPr>
          <p:cNvPr id="5" name="TextBox 4">
            <a:extLst>
              <a:ext uri="{FF2B5EF4-FFF2-40B4-BE49-F238E27FC236}">
                <a16:creationId xmlns:a16="http://schemas.microsoft.com/office/drawing/2014/main" id="{0CB4A32F-E4CA-B81B-9515-4326FA50BCD0}"/>
              </a:ext>
            </a:extLst>
          </p:cNvPr>
          <p:cNvSpPr txBox="1"/>
          <p:nvPr/>
        </p:nvSpPr>
        <p:spPr>
          <a:xfrm>
            <a:off x="1553607" y="1856420"/>
            <a:ext cx="1265338" cy="2677656"/>
          </a:xfrm>
          <a:prstGeom prst="rect">
            <a:avLst/>
          </a:prstGeom>
          <a:noFill/>
        </p:spPr>
        <p:txBody>
          <a:bodyPr wrap="square" lIns="91440" tIns="45720" rIns="91440" bIns="45720" rtlCol="0" anchor="t">
            <a:spAutoFit/>
          </a:bodyPr>
          <a:lstStyle/>
          <a:p>
            <a:pPr algn="r"/>
            <a:r>
              <a:rPr lang="en-US" sz="2400" b="1"/>
              <a:t>-0.5</a:t>
            </a:r>
          </a:p>
          <a:p>
            <a:pPr algn="r"/>
            <a:r>
              <a:rPr lang="en-US" sz="2400" b="1"/>
              <a:t>-1.0</a:t>
            </a:r>
          </a:p>
          <a:p>
            <a:pPr algn="r"/>
            <a:r>
              <a:rPr lang="en-US" sz="2400" b="1"/>
              <a:t>-1.5</a:t>
            </a:r>
          </a:p>
          <a:p>
            <a:pPr algn="r"/>
            <a:r>
              <a:rPr lang="en-US" sz="2400" b="1"/>
              <a:t>-2.0</a:t>
            </a:r>
          </a:p>
          <a:p>
            <a:pPr algn="r"/>
            <a:r>
              <a:rPr lang="en-US" sz="2400" b="1"/>
              <a:t>-2.5</a:t>
            </a:r>
          </a:p>
          <a:p>
            <a:pPr algn="r"/>
            <a:r>
              <a:rPr lang="en-US" sz="2400" b="1"/>
              <a:t>-3.0</a:t>
            </a:r>
          </a:p>
          <a:p>
            <a:pPr algn="r"/>
            <a:r>
              <a:rPr lang="en-US" sz="2400" b="1"/>
              <a:t>-3.5</a:t>
            </a:r>
          </a:p>
        </p:txBody>
      </p:sp>
      <p:sp>
        <p:nvSpPr>
          <p:cNvPr id="7" name="Rectangle 6">
            <a:extLst>
              <a:ext uri="{FF2B5EF4-FFF2-40B4-BE49-F238E27FC236}">
                <a16:creationId xmlns:a16="http://schemas.microsoft.com/office/drawing/2014/main" id="{4EF83B5B-F8B9-226F-C0AD-0565C22CBD75}"/>
              </a:ext>
            </a:extLst>
          </p:cNvPr>
          <p:cNvSpPr/>
          <p:nvPr/>
        </p:nvSpPr>
        <p:spPr>
          <a:xfrm>
            <a:off x="1457595" y="4457736"/>
            <a:ext cx="1371297" cy="261347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nvGrpSpPr>
          <p:cNvPr id="49" name="Group 48">
            <a:extLst>
              <a:ext uri="{FF2B5EF4-FFF2-40B4-BE49-F238E27FC236}">
                <a16:creationId xmlns:a16="http://schemas.microsoft.com/office/drawing/2014/main" id="{1CC46469-C1AD-46AB-4040-4F1ED3866360}"/>
              </a:ext>
            </a:extLst>
          </p:cNvPr>
          <p:cNvGrpSpPr/>
          <p:nvPr/>
        </p:nvGrpSpPr>
        <p:grpSpPr>
          <a:xfrm>
            <a:off x="2857731" y="5255223"/>
            <a:ext cx="1668876" cy="338313"/>
            <a:chOff x="8942747" y="321731"/>
            <a:chExt cx="579496" cy="117475"/>
          </a:xfrm>
          <a:solidFill>
            <a:schemeClr val="accent6">
              <a:lumMod val="75000"/>
            </a:schemeClr>
          </a:solidFill>
        </p:grpSpPr>
        <p:sp>
          <p:nvSpPr>
            <p:cNvPr id="42" name="Rectangle 41">
              <a:extLst>
                <a:ext uri="{FF2B5EF4-FFF2-40B4-BE49-F238E27FC236}">
                  <a16:creationId xmlns:a16="http://schemas.microsoft.com/office/drawing/2014/main" id="{E6ADBEF2-098B-47EA-1550-C680AC6A6B93}"/>
                </a:ext>
              </a:extLst>
            </p:cNvPr>
            <p:cNvSpPr/>
            <p:nvPr/>
          </p:nvSpPr>
          <p:spPr>
            <a:xfrm>
              <a:off x="8942747"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3" name="Rectangle 42">
              <a:extLst>
                <a:ext uri="{FF2B5EF4-FFF2-40B4-BE49-F238E27FC236}">
                  <a16:creationId xmlns:a16="http://schemas.microsoft.com/office/drawing/2014/main" id="{CFA2CC39-4FD5-6423-76E5-0A4717504097}"/>
                </a:ext>
              </a:extLst>
            </p:cNvPr>
            <p:cNvSpPr/>
            <p:nvPr/>
          </p:nvSpPr>
          <p:spPr>
            <a:xfrm>
              <a:off x="9058252"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4" name="Rectangle 43">
              <a:extLst>
                <a:ext uri="{FF2B5EF4-FFF2-40B4-BE49-F238E27FC236}">
                  <a16:creationId xmlns:a16="http://schemas.microsoft.com/office/drawing/2014/main" id="{60611844-4FA8-99D7-DFE3-03F5039BA1CA}"/>
                </a:ext>
              </a:extLst>
            </p:cNvPr>
            <p:cNvSpPr/>
            <p:nvPr/>
          </p:nvSpPr>
          <p:spPr>
            <a:xfrm>
              <a:off x="9173757"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5" name="Rectangle 44">
              <a:extLst>
                <a:ext uri="{FF2B5EF4-FFF2-40B4-BE49-F238E27FC236}">
                  <a16:creationId xmlns:a16="http://schemas.microsoft.com/office/drawing/2014/main" id="{8DDE1DF2-E19C-A033-F801-18B8E078CCD0}"/>
                </a:ext>
              </a:extLst>
            </p:cNvPr>
            <p:cNvSpPr/>
            <p:nvPr/>
          </p:nvSpPr>
          <p:spPr>
            <a:xfrm>
              <a:off x="9289262"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7" name="Rectangle 46">
              <a:extLst>
                <a:ext uri="{FF2B5EF4-FFF2-40B4-BE49-F238E27FC236}">
                  <a16:creationId xmlns:a16="http://schemas.microsoft.com/office/drawing/2014/main" id="{F2F1DB4E-55F4-5049-D06B-AA2356456B0F}"/>
                </a:ext>
              </a:extLst>
            </p:cNvPr>
            <p:cNvSpPr/>
            <p:nvPr/>
          </p:nvSpPr>
          <p:spPr>
            <a:xfrm>
              <a:off x="9404768"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6" name="TextBox 5">
            <a:extLst>
              <a:ext uri="{FF2B5EF4-FFF2-40B4-BE49-F238E27FC236}">
                <a16:creationId xmlns:a16="http://schemas.microsoft.com/office/drawing/2014/main" id="{0A1DC227-70B5-16C5-B5F8-71DAF75B4C07}"/>
              </a:ext>
            </a:extLst>
          </p:cNvPr>
          <p:cNvSpPr txBox="1"/>
          <p:nvPr/>
        </p:nvSpPr>
        <p:spPr>
          <a:xfrm>
            <a:off x="1866421" y="5703513"/>
            <a:ext cx="3649061" cy="584775"/>
          </a:xfrm>
          <a:prstGeom prst="rect">
            <a:avLst/>
          </a:prstGeom>
          <a:noFill/>
        </p:spPr>
        <p:txBody>
          <a:bodyPr wrap="square" lIns="91440" tIns="45720" rIns="91440" bIns="45720" anchor="t">
            <a:spAutoFit/>
          </a:bodyPr>
          <a:lstStyle/>
          <a:p>
            <a:pPr algn="ctr"/>
            <a:r>
              <a:rPr lang="en-US" sz="1600">
                <a:latin typeface="Consolas"/>
              </a:rPr>
              <a:t>“a perfect </a:t>
            </a:r>
            <a:r>
              <a:rPr lang="en-US" sz="1600" b="1">
                <a:solidFill>
                  <a:schemeClr val="accent1"/>
                </a:solidFill>
                <a:latin typeface="Consolas"/>
              </a:rPr>
              <a:t>black dark</a:t>
            </a:r>
            <a:r>
              <a:rPr lang="en-US" sz="1600" b="1">
                <a:solidFill>
                  <a:srgbClr val="FFC000"/>
                </a:solidFill>
                <a:latin typeface="Consolas"/>
              </a:rPr>
              <a:t> </a:t>
            </a:r>
            <a:r>
              <a:rPr lang="en-US" sz="1600">
                <a:latin typeface="Consolas"/>
              </a:rPr>
              <a:t>mirrored reflective chrome ball sphere”</a:t>
            </a:r>
          </a:p>
        </p:txBody>
      </p:sp>
      <p:sp>
        <p:nvSpPr>
          <p:cNvPr id="4" name="TextBox 3">
            <a:extLst>
              <a:ext uri="{FF2B5EF4-FFF2-40B4-BE49-F238E27FC236}">
                <a16:creationId xmlns:a16="http://schemas.microsoft.com/office/drawing/2014/main" id="{7A4E429B-6C4F-CA40-56F9-320198D5C4D6}"/>
              </a:ext>
            </a:extLst>
          </p:cNvPr>
          <p:cNvSpPr txBox="1"/>
          <p:nvPr/>
        </p:nvSpPr>
        <p:spPr>
          <a:xfrm>
            <a:off x="1932891" y="5217091"/>
            <a:ext cx="881075" cy="461665"/>
          </a:xfrm>
          <a:prstGeom prst="rect">
            <a:avLst/>
          </a:prstGeom>
          <a:noFill/>
        </p:spPr>
        <p:txBody>
          <a:bodyPr wrap="none" rtlCol="0">
            <a:spAutoFit/>
          </a:bodyPr>
          <a:lstStyle/>
          <a:p>
            <a:r>
              <a:rPr lang="en-US" sz="2400" b="1"/>
              <a:t>EV -5</a:t>
            </a:r>
          </a:p>
        </p:txBody>
      </p:sp>
      <p:sp>
        <p:nvSpPr>
          <p:cNvPr id="9" name="Rectangle 8">
            <a:extLst>
              <a:ext uri="{FF2B5EF4-FFF2-40B4-BE49-F238E27FC236}">
                <a16:creationId xmlns:a16="http://schemas.microsoft.com/office/drawing/2014/main" id="{1660512F-5D9C-B09C-89BC-8BAFCAE8E10E}"/>
              </a:ext>
            </a:extLst>
          </p:cNvPr>
          <p:cNvSpPr/>
          <p:nvPr/>
        </p:nvSpPr>
        <p:spPr>
          <a:xfrm>
            <a:off x="1596661" y="1459170"/>
            <a:ext cx="1371297" cy="261347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18" name="Rectangle: Rounded Corners 3">
            <a:extLst>
              <a:ext uri="{FF2B5EF4-FFF2-40B4-BE49-F238E27FC236}">
                <a16:creationId xmlns:a16="http://schemas.microsoft.com/office/drawing/2014/main" id="{39150E3D-4499-47B0-6FAB-467656A7880A}"/>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49A5EFE-52FA-54A9-50C7-F10054D6DD76}"/>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21" name="Oval 20">
            <a:extLst>
              <a:ext uri="{FF2B5EF4-FFF2-40B4-BE49-F238E27FC236}">
                <a16:creationId xmlns:a16="http://schemas.microsoft.com/office/drawing/2014/main" id="{8C4713E8-5511-7390-F6C8-7ED693F4B037}"/>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77CF4CC0-1A98-12B8-E246-CF60D184BDE6}"/>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23" name="TextBox 22">
            <a:extLst>
              <a:ext uri="{FF2B5EF4-FFF2-40B4-BE49-F238E27FC236}">
                <a16:creationId xmlns:a16="http://schemas.microsoft.com/office/drawing/2014/main" id="{DC0680CF-7626-3912-EEC1-780A569B6334}"/>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sp>
        <p:nvSpPr>
          <p:cNvPr id="12" name="TextBox 11">
            <a:extLst>
              <a:ext uri="{FF2B5EF4-FFF2-40B4-BE49-F238E27FC236}">
                <a16:creationId xmlns:a16="http://schemas.microsoft.com/office/drawing/2014/main" id="{AAE02781-C9C8-DEE9-A666-B7D8076C152B}"/>
              </a:ext>
            </a:extLst>
          </p:cNvPr>
          <p:cNvSpPr txBox="1"/>
          <p:nvPr/>
        </p:nvSpPr>
        <p:spPr>
          <a:xfrm>
            <a:off x="1968225" y="951770"/>
            <a:ext cx="3638550" cy="584775"/>
          </a:xfrm>
          <a:prstGeom prst="rect">
            <a:avLst/>
          </a:prstGeom>
          <a:noFill/>
        </p:spPr>
        <p:txBody>
          <a:bodyPr wrap="square" lIns="91440" tIns="45720" rIns="91440" bIns="45720" anchor="t">
            <a:spAutoFit/>
          </a:bodyPr>
          <a:lstStyle/>
          <a:p>
            <a:pPr algn="ctr"/>
            <a:r>
              <a:rPr lang="en-US" sz="1600">
                <a:latin typeface="Consolas"/>
              </a:rPr>
              <a:t>“a perfect mirrored reflective chrome ball sphere”</a:t>
            </a:r>
          </a:p>
        </p:txBody>
      </p:sp>
      <p:grpSp>
        <p:nvGrpSpPr>
          <p:cNvPr id="58" name="Group 57">
            <a:extLst>
              <a:ext uri="{FF2B5EF4-FFF2-40B4-BE49-F238E27FC236}">
                <a16:creationId xmlns:a16="http://schemas.microsoft.com/office/drawing/2014/main" id="{615DBF00-2E3E-4DF2-1BCC-9077A69A76C4}"/>
              </a:ext>
            </a:extLst>
          </p:cNvPr>
          <p:cNvGrpSpPr/>
          <p:nvPr/>
        </p:nvGrpSpPr>
        <p:grpSpPr>
          <a:xfrm>
            <a:off x="2857731" y="1549346"/>
            <a:ext cx="1668876" cy="338313"/>
            <a:chOff x="8850097" y="318197"/>
            <a:chExt cx="579496" cy="117475"/>
          </a:xfrm>
        </p:grpSpPr>
        <p:sp>
          <p:nvSpPr>
            <p:cNvPr id="51" name="Rectangle 50">
              <a:extLst>
                <a:ext uri="{FF2B5EF4-FFF2-40B4-BE49-F238E27FC236}">
                  <a16:creationId xmlns:a16="http://schemas.microsoft.com/office/drawing/2014/main" id="{CC667578-7975-A9C4-2012-E2B031BC73AA}"/>
                </a:ext>
              </a:extLst>
            </p:cNvPr>
            <p:cNvSpPr/>
            <p:nvPr/>
          </p:nvSpPr>
          <p:spPr>
            <a:xfrm>
              <a:off x="8850097"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2" name="Rectangle 51">
              <a:extLst>
                <a:ext uri="{FF2B5EF4-FFF2-40B4-BE49-F238E27FC236}">
                  <a16:creationId xmlns:a16="http://schemas.microsoft.com/office/drawing/2014/main" id="{F24F4875-D3B9-9CD0-C949-60FF537CC741}"/>
                </a:ext>
              </a:extLst>
            </p:cNvPr>
            <p:cNvSpPr/>
            <p:nvPr/>
          </p:nvSpPr>
          <p:spPr>
            <a:xfrm>
              <a:off x="8965602"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3" name="Rectangle 52">
              <a:extLst>
                <a:ext uri="{FF2B5EF4-FFF2-40B4-BE49-F238E27FC236}">
                  <a16:creationId xmlns:a16="http://schemas.microsoft.com/office/drawing/2014/main" id="{4DDF7C42-7669-F020-B7E0-B095C8B793C9}"/>
                </a:ext>
              </a:extLst>
            </p:cNvPr>
            <p:cNvSpPr/>
            <p:nvPr/>
          </p:nvSpPr>
          <p:spPr>
            <a:xfrm>
              <a:off x="9081107"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5" name="Rectangle 54">
              <a:extLst>
                <a:ext uri="{FF2B5EF4-FFF2-40B4-BE49-F238E27FC236}">
                  <a16:creationId xmlns:a16="http://schemas.microsoft.com/office/drawing/2014/main" id="{155482EB-D57E-B7D7-C0FB-5E190920352C}"/>
                </a:ext>
              </a:extLst>
            </p:cNvPr>
            <p:cNvSpPr/>
            <p:nvPr/>
          </p:nvSpPr>
          <p:spPr>
            <a:xfrm>
              <a:off x="9196612"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7" name="Rectangle 56">
              <a:extLst>
                <a:ext uri="{FF2B5EF4-FFF2-40B4-BE49-F238E27FC236}">
                  <a16:creationId xmlns:a16="http://schemas.microsoft.com/office/drawing/2014/main" id="{3E67220E-8B14-11C7-A48E-81F9682D1B15}"/>
                </a:ext>
              </a:extLst>
            </p:cNvPr>
            <p:cNvSpPr/>
            <p:nvPr/>
          </p:nvSpPr>
          <p:spPr>
            <a:xfrm>
              <a:off x="9312118"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14" name="TextBox 13">
            <a:extLst>
              <a:ext uri="{FF2B5EF4-FFF2-40B4-BE49-F238E27FC236}">
                <a16:creationId xmlns:a16="http://schemas.microsoft.com/office/drawing/2014/main" id="{459D4B3D-C8F4-D352-0368-87E21837EDB2}"/>
              </a:ext>
            </a:extLst>
          </p:cNvPr>
          <p:cNvSpPr txBox="1"/>
          <p:nvPr/>
        </p:nvSpPr>
        <p:spPr>
          <a:xfrm>
            <a:off x="1714044" y="1496543"/>
            <a:ext cx="1034963" cy="461665"/>
          </a:xfrm>
          <a:prstGeom prst="rect">
            <a:avLst/>
          </a:prstGeom>
          <a:noFill/>
        </p:spPr>
        <p:txBody>
          <a:bodyPr wrap="none" rtlCol="0">
            <a:spAutoFit/>
          </a:bodyPr>
          <a:lstStyle/>
          <a:p>
            <a:r>
              <a:rPr lang="en-US" sz="2400" b="1"/>
              <a:t>EV 0.0</a:t>
            </a:r>
          </a:p>
        </p:txBody>
      </p:sp>
      <p:grpSp>
        <p:nvGrpSpPr>
          <p:cNvPr id="69" name="Group 68">
            <a:extLst>
              <a:ext uri="{FF2B5EF4-FFF2-40B4-BE49-F238E27FC236}">
                <a16:creationId xmlns:a16="http://schemas.microsoft.com/office/drawing/2014/main" id="{89115F2C-5A20-5273-7BEA-04BD47D2FA52}"/>
              </a:ext>
            </a:extLst>
          </p:cNvPr>
          <p:cNvGrpSpPr/>
          <p:nvPr/>
        </p:nvGrpSpPr>
        <p:grpSpPr>
          <a:xfrm>
            <a:off x="2856513" y="4119423"/>
            <a:ext cx="1668876" cy="338313"/>
            <a:chOff x="8850097" y="318197"/>
            <a:chExt cx="579496" cy="117475"/>
          </a:xfrm>
          <a:solidFill>
            <a:schemeClr val="accent6">
              <a:lumMod val="60000"/>
              <a:lumOff val="40000"/>
            </a:schemeClr>
          </a:solidFill>
        </p:grpSpPr>
        <p:sp>
          <p:nvSpPr>
            <p:cNvPr id="64" name="Rectangle 63">
              <a:extLst>
                <a:ext uri="{FF2B5EF4-FFF2-40B4-BE49-F238E27FC236}">
                  <a16:creationId xmlns:a16="http://schemas.microsoft.com/office/drawing/2014/main" id="{AE10F278-6CD4-BF7A-B852-4F9A6BAAD0D9}"/>
                </a:ext>
              </a:extLst>
            </p:cNvPr>
            <p:cNvSpPr/>
            <p:nvPr/>
          </p:nvSpPr>
          <p:spPr>
            <a:xfrm>
              <a:off x="8850097"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5" name="Rectangle 64">
              <a:extLst>
                <a:ext uri="{FF2B5EF4-FFF2-40B4-BE49-F238E27FC236}">
                  <a16:creationId xmlns:a16="http://schemas.microsoft.com/office/drawing/2014/main" id="{354BAB48-FB3D-FACF-38B4-4264A2D0A0AA}"/>
                </a:ext>
              </a:extLst>
            </p:cNvPr>
            <p:cNvSpPr/>
            <p:nvPr/>
          </p:nvSpPr>
          <p:spPr>
            <a:xfrm>
              <a:off x="8965602"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6" name="Rectangle 65">
              <a:extLst>
                <a:ext uri="{FF2B5EF4-FFF2-40B4-BE49-F238E27FC236}">
                  <a16:creationId xmlns:a16="http://schemas.microsoft.com/office/drawing/2014/main" id="{021C5CBF-E745-D2BA-3A56-3F96667AEDE3}"/>
                </a:ext>
              </a:extLst>
            </p:cNvPr>
            <p:cNvSpPr/>
            <p:nvPr/>
          </p:nvSpPr>
          <p:spPr>
            <a:xfrm>
              <a:off x="9081107"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7" name="Rectangle 66">
              <a:extLst>
                <a:ext uri="{FF2B5EF4-FFF2-40B4-BE49-F238E27FC236}">
                  <a16:creationId xmlns:a16="http://schemas.microsoft.com/office/drawing/2014/main" id="{40BC31D5-BF74-4555-915A-755D968C647D}"/>
                </a:ext>
              </a:extLst>
            </p:cNvPr>
            <p:cNvSpPr/>
            <p:nvPr/>
          </p:nvSpPr>
          <p:spPr>
            <a:xfrm>
              <a:off x="9196612"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8" name="Rectangle 67">
              <a:extLst>
                <a:ext uri="{FF2B5EF4-FFF2-40B4-BE49-F238E27FC236}">
                  <a16:creationId xmlns:a16="http://schemas.microsoft.com/office/drawing/2014/main" id="{0CAF9187-0BDC-8627-5F5E-D887923B5955}"/>
                </a:ext>
              </a:extLst>
            </p:cNvPr>
            <p:cNvSpPr/>
            <p:nvPr/>
          </p:nvSpPr>
          <p:spPr>
            <a:xfrm>
              <a:off x="9312118"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13" name="TextBox 12">
            <a:extLst>
              <a:ext uri="{FF2B5EF4-FFF2-40B4-BE49-F238E27FC236}">
                <a16:creationId xmlns:a16="http://schemas.microsoft.com/office/drawing/2014/main" id="{B3DD4ED0-0D59-8F8A-F4F4-98377B6CF9FC}"/>
              </a:ext>
            </a:extLst>
          </p:cNvPr>
          <p:cNvSpPr txBox="1"/>
          <p:nvPr/>
        </p:nvSpPr>
        <p:spPr>
          <a:xfrm>
            <a:off x="1684974" y="4057746"/>
            <a:ext cx="597335" cy="461665"/>
          </a:xfrm>
          <a:prstGeom prst="rect">
            <a:avLst/>
          </a:prstGeom>
          <a:noFill/>
        </p:spPr>
        <p:txBody>
          <a:bodyPr wrap="square" lIns="91440" tIns="45720" rIns="91440" bIns="45720" rtlCol="0" anchor="t">
            <a:spAutoFit/>
          </a:bodyPr>
          <a:lstStyle/>
          <a:p>
            <a:pPr algn="ctr"/>
            <a:r>
              <a:rPr lang="en-US" sz="2400" b="1">
                <a:solidFill>
                  <a:schemeClr val="bg2">
                    <a:lumMod val="25000"/>
                  </a:schemeClr>
                </a:solidFill>
                <a:latin typeface="Aptos"/>
                <a:ea typeface="Helvetica Neue Medium" panose="02000503000000020004" pitchFamily="2" charset="0"/>
                <a:cs typeface="Helvetica Neue Medium" panose="02000503000000020004" pitchFamily="2" charset="0"/>
              </a:rPr>
              <a:t>EV</a:t>
            </a:r>
            <a:r>
              <a:rPr lang="en-US" sz="2400" b="1">
                <a:latin typeface="Aptos"/>
                <a:ea typeface="Helvetica Neue Medium" panose="02000503000000020004" pitchFamily="2" charset="0"/>
                <a:cs typeface="Helvetica Neue Medium" panose="02000503000000020004" pitchFamily="2" charset="0"/>
              </a:rPr>
              <a:t> </a:t>
            </a:r>
            <a:endParaRPr lang="en-US" sz="2400" b="1"/>
          </a:p>
        </p:txBody>
      </p:sp>
      <p:cxnSp>
        <p:nvCxnSpPr>
          <p:cNvPr id="28" name="Straight Arrow Connector 27">
            <a:extLst>
              <a:ext uri="{FF2B5EF4-FFF2-40B4-BE49-F238E27FC236}">
                <a16:creationId xmlns:a16="http://schemas.microsoft.com/office/drawing/2014/main" id="{766802F4-4BF0-C4B0-F638-F715018B4CE8}"/>
              </a:ext>
            </a:extLst>
          </p:cNvPr>
          <p:cNvCxnSpPr>
            <a:cxnSpLocks/>
          </p:cNvCxnSpPr>
          <p:nvPr/>
        </p:nvCxnSpPr>
        <p:spPr>
          <a:xfrm>
            <a:off x="4875820" y="4269498"/>
            <a:ext cx="1220180"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916D29D5-7FAC-9ECB-A559-A25B14B9DA28}"/>
              </a:ext>
            </a:extLst>
          </p:cNvPr>
          <p:cNvSpPr txBox="1"/>
          <p:nvPr/>
        </p:nvSpPr>
        <p:spPr>
          <a:xfrm>
            <a:off x="6583488" y="3033893"/>
            <a:ext cx="1416460" cy="523220"/>
          </a:xfrm>
          <a:prstGeom prst="rect">
            <a:avLst/>
          </a:prstGeom>
          <a:noFill/>
        </p:spPr>
        <p:txBody>
          <a:bodyPr wrap="square" lIns="91440" tIns="45720" rIns="91440" bIns="45720" rtlCol="0" anchor="t">
            <a:spAutoFit/>
          </a:bodyPr>
          <a:lstStyle/>
          <a:p>
            <a:pPr algn="ctr"/>
            <a:r>
              <a:rPr lang="en-US" sz="2800" b="1"/>
              <a:t>EV -3.5</a:t>
            </a:r>
            <a:endParaRPr lang="en-US"/>
          </a:p>
        </p:txBody>
      </p:sp>
      <p:sp>
        <p:nvSpPr>
          <p:cNvPr id="30" name="TextBox 29">
            <a:extLst>
              <a:ext uri="{FF2B5EF4-FFF2-40B4-BE49-F238E27FC236}">
                <a16:creationId xmlns:a16="http://schemas.microsoft.com/office/drawing/2014/main" id="{684B2A46-1D7A-9179-984F-6D272BDF0C20}"/>
              </a:ext>
            </a:extLst>
          </p:cNvPr>
          <p:cNvSpPr txBox="1"/>
          <p:nvPr/>
        </p:nvSpPr>
        <p:spPr>
          <a:xfrm>
            <a:off x="6582838" y="2445775"/>
            <a:ext cx="1417760" cy="646331"/>
          </a:xfrm>
          <a:prstGeom prst="rect">
            <a:avLst/>
          </a:prstGeom>
          <a:noFill/>
        </p:spPr>
        <p:txBody>
          <a:bodyPr wrap="none" rtlCol="0">
            <a:spAutoFit/>
          </a:bodyPr>
          <a:lstStyle/>
          <a:p>
            <a:pPr algn="ctr"/>
            <a:r>
              <a:rPr lang="en-TH"/>
              <a:t>Training ball </a:t>
            </a:r>
          </a:p>
          <a:p>
            <a:pPr algn="ctr"/>
            <a:r>
              <a:rPr lang="en-US"/>
              <a:t>r</a:t>
            </a:r>
            <a:r>
              <a:rPr lang="en-TH"/>
              <a:t>endered @</a:t>
            </a:r>
          </a:p>
        </p:txBody>
      </p:sp>
      <p:pic>
        <p:nvPicPr>
          <p:cNvPr id="31" name="Picture 30" descr="A metal ball with trees and buildings in the background&#10;&#10;Description automatically generated">
            <a:extLst>
              <a:ext uri="{FF2B5EF4-FFF2-40B4-BE49-F238E27FC236}">
                <a16:creationId xmlns:a16="http://schemas.microsoft.com/office/drawing/2014/main" id="{D7600196-9807-46F6-31F3-2E0C133CF9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2718" y="3505266"/>
            <a:ext cx="1638000" cy="1638000"/>
          </a:xfrm>
          <a:prstGeom prst="rect">
            <a:avLst/>
          </a:prstGeom>
        </p:spPr>
      </p:pic>
    </p:spTree>
    <p:extLst>
      <p:ext uri="{BB962C8B-B14F-4D97-AF65-F5344CB8AC3E}">
        <p14:creationId xmlns:p14="http://schemas.microsoft.com/office/powerpoint/2010/main" val="2775479416"/>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FF30886C-029F-02FC-D23B-893EA7F7416D}"/>
              </a:ext>
            </a:extLst>
          </p:cNvPr>
          <p:cNvCxnSpPr/>
          <p:nvPr/>
        </p:nvCxnSpPr>
        <p:spPr>
          <a:xfrm>
            <a:off x="3695385" y="1958208"/>
            <a:ext cx="0" cy="3258883"/>
          </a:xfrm>
          <a:prstGeom prst="line">
            <a:avLst/>
          </a:prstGeom>
          <a:ln w="57150">
            <a:solidFill>
              <a:schemeClr val="bg1">
                <a:lumMod val="65000"/>
              </a:schemeClr>
            </a:solidFill>
            <a:prstDash val="sysDot"/>
          </a:ln>
        </p:spPr>
        <p:style>
          <a:lnRef idx="2">
            <a:schemeClr val="accent1"/>
          </a:lnRef>
          <a:fillRef idx="0">
            <a:schemeClr val="accent1"/>
          </a:fillRef>
          <a:effectRef idx="1">
            <a:schemeClr val="accent1"/>
          </a:effectRef>
          <a:fontRef idx="minor">
            <a:schemeClr val="tx1"/>
          </a:fontRef>
        </p:style>
      </p:cxnSp>
      <p:sp>
        <p:nvSpPr>
          <p:cNvPr id="10" name="Slide Number Placeholder 9">
            <a:extLst>
              <a:ext uri="{FF2B5EF4-FFF2-40B4-BE49-F238E27FC236}">
                <a16:creationId xmlns:a16="http://schemas.microsoft.com/office/drawing/2014/main" id="{66DE33BD-030E-645A-7E19-A89BD4814A71}"/>
              </a:ext>
            </a:extLst>
          </p:cNvPr>
          <p:cNvSpPr>
            <a:spLocks noGrp="1"/>
          </p:cNvSpPr>
          <p:nvPr>
            <p:ph type="sldNum" sz="quarter" idx="12"/>
          </p:nvPr>
        </p:nvSpPr>
        <p:spPr/>
        <p:txBody>
          <a:bodyPr/>
          <a:lstStyle/>
          <a:p>
            <a:fld id="{E394BC53-F50D-41DF-BD71-678A190C5E2B}" type="slidenum">
              <a:rPr lang="en-US" smtClean="0"/>
              <a:t>36</a:t>
            </a:fld>
            <a:endParaRPr lang="en-US"/>
          </a:p>
        </p:txBody>
      </p:sp>
      <p:sp>
        <p:nvSpPr>
          <p:cNvPr id="8" name="TextBox 7">
            <a:extLst>
              <a:ext uri="{FF2B5EF4-FFF2-40B4-BE49-F238E27FC236}">
                <a16:creationId xmlns:a16="http://schemas.microsoft.com/office/drawing/2014/main" id="{60D59486-6806-A4ED-3CBC-99C8C3292D3A}"/>
              </a:ext>
            </a:extLst>
          </p:cNvPr>
          <p:cNvSpPr txBox="1"/>
          <p:nvPr/>
        </p:nvSpPr>
        <p:spPr>
          <a:xfrm>
            <a:off x="24314" y="6553674"/>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1">
                    <a:lumMod val="50000"/>
                    <a:lumOff val="50000"/>
                  </a:schemeClr>
                </a:solidFill>
                <a:latin typeface="Aptos"/>
              </a:rPr>
              <a:t>Text2Light</a:t>
            </a:r>
            <a:r>
              <a:rPr lang="en-US" sz="1400">
                <a:solidFill>
                  <a:schemeClr val="tx1">
                    <a:lumMod val="50000"/>
                    <a:lumOff val="50000"/>
                  </a:schemeClr>
                </a:solidFill>
                <a:latin typeface="Aptos"/>
              </a:rPr>
              <a:t> Chen et al. </a:t>
            </a:r>
            <a:r>
              <a:rPr lang="en-US" sz="1400" i="1">
                <a:solidFill>
                  <a:schemeClr val="tx1">
                    <a:lumMod val="50000"/>
                    <a:lumOff val="50000"/>
                  </a:schemeClr>
                </a:solidFill>
                <a:latin typeface="Aptos"/>
              </a:rPr>
              <a:t>Text2light: Zero-shot text-driven </a:t>
            </a:r>
            <a:r>
              <a:rPr lang="en-US" sz="1400" i="1" err="1">
                <a:solidFill>
                  <a:schemeClr val="tx1">
                    <a:lumMod val="50000"/>
                    <a:lumOff val="50000"/>
                  </a:schemeClr>
                </a:solidFill>
                <a:latin typeface="Aptos"/>
              </a:rPr>
              <a:t>hdr</a:t>
            </a:r>
            <a:r>
              <a:rPr lang="en-US" sz="1400" i="1">
                <a:solidFill>
                  <a:schemeClr val="tx1">
                    <a:lumMod val="50000"/>
                    <a:lumOff val="50000"/>
                  </a:schemeClr>
                </a:solidFill>
                <a:latin typeface="Aptos"/>
              </a:rPr>
              <a:t> panorama generation</a:t>
            </a:r>
            <a:r>
              <a:rPr lang="en-US" sz="1400">
                <a:solidFill>
                  <a:schemeClr val="tx1">
                    <a:lumMod val="50000"/>
                    <a:lumOff val="50000"/>
                  </a:schemeClr>
                </a:solidFill>
                <a:latin typeface="Aptos"/>
              </a:rPr>
              <a:t>. TOG 2022.</a:t>
            </a:r>
            <a:endParaRPr lang="en-US">
              <a:solidFill>
                <a:schemeClr val="tx1">
                  <a:lumMod val="50000"/>
                  <a:lumOff val="50000"/>
                </a:schemeClr>
              </a:solidFill>
              <a:latin typeface="Aptos"/>
            </a:endParaRPr>
          </a:p>
        </p:txBody>
      </p:sp>
      <p:sp>
        <p:nvSpPr>
          <p:cNvPr id="7" name="Rectangle 6">
            <a:extLst>
              <a:ext uri="{FF2B5EF4-FFF2-40B4-BE49-F238E27FC236}">
                <a16:creationId xmlns:a16="http://schemas.microsoft.com/office/drawing/2014/main" id="{4EF83B5B-F8B9-226F-C0AD-0565C22CBD75}"/>
              </a:ext>
            </a:extLst>
          </p:cNvPr>
          <p:cNvSpPr/>
          <p:nvPr/>
        </p:nvSpPr>
        <p:spPr>
          <a:xfrm>
            <a:off x="1457595" y="4457736"/>
            <a:ext cx="1371297" cy="261347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nvGrpSpPr>
          <p:cNvPr id="49" name="Group 48">
            <a:extLst>
              <a:ext uri="{FF2B5EF4-FFF2-40B4-BE49-F238E27FC236}">
                <a16:creationId xmlns:a16="http://schemas.microsoft.com/office/drawing/2014/main" id="{1CC46469-C1AD-46AB-4040-4F1ED3866360}"/>
              </a:ext>
            </a:extLst>
          </p:cNvPr>
          <p:cNvGrpSpPr/>
          <p:nvPr/>
        </p:nvGrpSpPr>
        <p:grpSpPr>
          <a:xfrm>
            <a:off x="2857731" y="5255223"/>
            <a:ext cx="1668876" cy="338313"/>
            <a:chOff x="8942747" y="321731"/>
            <a:chExt cx="579496" cy="117475"/>
          </a:xfrm>
          <a:solidFill>
            <a:schemeClr val="accent6">
              <a:lumMod val="75000"/>
            </a:schemeClr>
          </a:solidFill>
        </p:grpSpPr>
        <p:sp>
          <p:nvSpPr>
            <p:cNvPr id="42" name="Rectangle 41">
              <a:extLst>
                <a:ext uri="{FF2B5EF4-FFF2-40B4-BE49-F238E27FC236}">
                  <a16:creationId xmlns:a16="http://schemas.microsoft.com/office/drawing/2014/main" id="{E6ADBEF2-098B-47EA-1550-C680AC6A6B93}"/>
                </a:ext>
              </a:extLst>
            </p:cNvPr>
            <p:cNvSpPr/>
            <p:nvPr/>
          </p:nvSpPr>
          <p:spPr>
            <a:xfrm>
              <a:off x="8942747"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3" name="Rectangle 42">
              <a:extLst>
                <a:ext uri="{FF2B5EF4-FFF2-40B4-BE49-F238E27FC236}">
                  <a16:creationId xmlns:a16="http://schemas.microsoft.com/office/drawing/2014/main" id="{CFA2CC39-4FD5-6423-76E5-0A4717504097}"/>
                </a:ext>
              </a:extLst>
            </p:cNvPr>
            <p:cNvSpPr/>
            <p:nvPr/>
          </p:nvSpPr>
          <p:spPr>
            <a:xfrm>
              <a:off x="9058252"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4" name="Rectangle 43">
              <a:extLst>
                <a:ext uri="{FF2B5EF4-FFF2-40B4-BE49-F238E27FC236}">
                  <a16:creationId xmlns:a16="http://schemas.microsoft.com/office/drawing/2014/main" id="{60611844-4FA8-99D7-DFE3-03F5039BA1CA}"/>
                </a:ext>
              </a:extLst>
            </p:cNvPr>
            <p:cNvSpPr/>
            <p:nvPr/>
          </p:nvSpPr>
          <p:spPr>
            <a:xfrm>
              <a:off x="9173757"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5" name="Rectangle 44">
              <a:extLst>
                <a:ext uri="{FF2B5EF4-FFF2-40B4-BE49-F238E27FC236}">
                  <a16:creationId xmlns:a16="http://schemas.microsoft.com/office/drawing/2014/main" id="{8DDE1DF2-E19C-A033-F801-18B8E078CCD0}"/>
                </a:ext>
              </a:extLst>
            </p:cNvPr>
            <p:cNvSpPr/>
            <p:nvPr/>
          </p:nvSpPr>
          <p:spPr>
            <a:xfrm>
              <a:off x="9289262"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47" name="Rectangle 46">
              <a:extLst>
                <a:ext uri="{FF2B5EF4-FFF2-40B4-BE49-F238E27FC236}">
                  <a16:creationId xmlns:a16="http://schemas.microsoft.com/office/drawing/2014/main" id="{F2F1DB4E-55F4-5049-D06B-AA2356456B0F}"/>
                </a:ext>
              </a:extLst>
            </p:cNvPr>
            <p:cNvSpPr/>
            <p:nvPr/>
          </p:nvSpPr>
          <p:spPr>
            <a:xfrm>
              <a:off x="9404768" y="321731"/>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6" name="TextBox 5">
            <a:extLst>
              <a:ext uri="{FF2B5EF4-FFF2-40B4-BE49-F238E27FC236}">
                <a16:creationId xmlns:a16="http://schemas.microsoft.com/office/drawing/2014/main" id="{0A1DC227-70B5-16C5-B5F8-71DAF75B4C07}"/>
              </a:ext>
            </a:extLst>
          </p:cNvPr>
          <p:cNvSpPr txBox="1"/>
          <p:nvPr/>
        </p:nvSpPr>
        <p:spPr>
          <a:xfrm>
            <a:off x="1866421" y="5703513"/>
            <a:ext cx="3649061" cy="584775"/>
          </a:xfrm>
          <a:prstGeom prst="rect">
            <a:avLst/>
          </a:prstGeom>
          <a:noFill/>
        </p:spPr>
        <p:txBody>
          <a:bodyPr wrap="square" lIns="91440" tIns="45720" rIns="91440" bIns="45720" anchor="t">
            <a:spAutoFit/>
          </a:bodyPr>
          <a:lstStyle/>
          <a:p>
            <a:pPr algn="ctr"/>
            <a:r>
              <a:rPr lang="en-US" sz="1600">
                <a:latin typeface="Consolas"/>
              </a:rPr>
              <a:t>“a perfect </a:t>
            </a:r>
            <a:r>
              <a:rPr lang="en-US" sz="1600" b="1">
                <a:solidFill>
                  <a:schemeClr val="accent1"/>
                </a:solidFill>
                <a:latin typeface="Consolas"/>
              </a:rPr>
              <a:t>black dark</a:t>
            </a:r>
            <a:r>
              <a:rPr lang="en-US" sz="1600" b="1">
                <a:solidFill>
                  <a:srgbClr val="FFC000"/>
                </a:solidFill>
                <a:latin typeface="Consolas"/>
              </a:rPr>
              <a:t> </a:t>
            </a:r>
            <a:r>
              <a:rPr lang="en-US" sz="1600">
                <a:latin typeface="Consolas"/>
              </a:rPr>
              <a:t>mirrored reflective chrome ball sphere”</a:t>
            </a:r>
          </a:p>
        </p:txBody>
      </p:sp>
      <p:sp>
        <p:nvSpPr>
          <p:cNvPr id="4" name="TextBox 3">
            <a:extLst>
              <a:ext uri="{FF2B5EF4-FFF2-40B4-BE49-F238E27FC236}">
                <a16:creationId xmlns:a16="http://schemas.microsoft.com/office/drawing/2014/main" id="{7A4E429B-6C4F-CA40-56F9-320198D5C4D6}"/>
              </a:ext>
            </a:extLst>
          </p:cNvPr>
          <p:cNvSpPr txBox="1"/>
          <p:nvPr/>
        </p:nvSpPr>
        <p:spPr>
          <a:xfrm>
            <a:off x="1932891" y="5217091"/>
            <a:ext cx="881075" cy="461665"/>
          </a:xfrm>
          <a:prstGeom prst="rect">
            <a:avLst/>
          </a:prstGeom>
          <a:noFill/>
        </p:spPr>
        <p:txBody>
          <a:bodyPr wrap="none" rtlCol="0">
            <a:spAutoFit/>
          </a:bodyPr>
          <a:lstStyle/>
          <a:p>
            <a:r>
              <a:rPr lang="en-US" sz="2400" b="1"/>
              <a:t>EV -5</a:t>
            </a:r>
          </a:p>
        </p:txBody>
      </p:sp>
      <p:sp>
        <p:nvSpPr>
          <p:cNvPr id="18" name="Rectangle: Rounded Corners 3">
            <a:extLst>
              <a:ext uri="{FF2B5EF4-FFF2-40B4-BE49-F238E27FC236}">
                <a16:creationId xmlns:a16="http://schemas.microsoft.com/office/drawing/2014/main" id="{39150E3D-4499-47B0-6FAB-467656A7880A}"/>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49A5EFE-52FA-54A9-50C7-F10054D6DD76}"/>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21" name="Oval 20">
            <a:extLst>
              <a:ext uri="{FF2B5EF4-FFF2-40B4-BE49-F238E27FC236}">
                <a16:creationId xmlns:a16="http://schemas.microsoft.com/office/drawing/2014/main" id="{8C4713E8-5511-7390-F6C8-7ED693F4B037}"/>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77CF4CC0-1A98-12B8-E246-CF60D184BDE6}"/>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23" name="TextBox 22">
            <a:extLst>
              <a:ext uri="{FF2B5EF4-FFF2-40B4-BE49-F238E27FC236}">
                <a16:creationId xmlns:a16="http://schemas.microsoft.com/office/drawing/2014/main" id="{DC0680CF-7626-3912-EEC1-780A569B6334}"/>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sp>
        <p:nvSpPr>
          <p:cNvPr id="2" name="Rectangle 1">
            <a:extLst>
              <a:ext uri="{FF2B5EF4-FFF2-40B4-BE49-F238E27FC236}">
                <a16:creationId xmlns:a16="http://schemas.microsoft.com/office/drawing/2014/main" id="{336DE3DA-9CC6-C5F9-D4CC-B5706300DBB5}"/>
              </a:ext>
            </a:extLst>
          </p:cNvPr>
          <p:cNvSpPr/>
          <p:nvPr/>
        </p:nvSpPr>
        <p:spPr>
          <a:xfrm>
            <a:off x="1596661" y="1459170"/>
            <a:ext cx="1371297" cy="261347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nvGrpSpPr>
          <p:cNvPr id="69" name="Group 68">
            <a:extLst>
              <a:ext uri="{FF2B5EF4-FFF2-40B4-BE49-F238E27FC236}">
                <a16:creationId xmlns:a16="http://schemas.microsoft.com/office/drawing/2014/main" id="{89115F2C-5A20-5273-7BEA-04BD47D2FA52}"/>
              </a:ext>
            </a:extLst>
          </p:cNvPr>
          <p:cNvGrpSpPr/>
          <p:nvPr/>
        </p:nvGrpSpPr>
        <p:grpSpPr>
          <a:xfrm>
            <a:off x="2856512" y="3349366"/>
            <a:ext cx="1668876" cy="338313"/>
            <a:chOff x="8850097" y="318197"/>
            <a:chExt cx="579496" cy="117475"/>
          </a:xfrm>
          <a:solidFill>
            <a:schemeClr val="accent6">
              <a:lumMod val="40000"/>
              <a:lumOff val="60000"/>
            </a:schemeClr>
          </a:solidFill>
        </p:grpSpPr>
        <p:sp>
          <p:nvSpPr>
            <p:cNvPr id="64" name="Rectangle 63">
              <a:extLst>
                <a:ext uri="{FF2B5EF4-FFF2-40B4-BE49-F238E27FC236}">
                  <a16:creationId xmlns:a16="http://schemas.microsoft.com/office/drawing/2014/main" id="{AE10F278-6CD4-BF7A-B852-4F9A6BAAD0D9}"/>
                </a:ext>
              </a:extLst>
            </p:cNvPr>
            <p:cNvSpPr/>
            <p:nvPr/>
          </p:nvSpPr>
          <p:spPr>
            <a:xfrm>
              <a:off x="8850097"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5" name="Rectangle 64">
              <a:extLst>
                <a:ext uri="{FF2B5EF4-FFF2-40B4-BE49-F238E27FC236}">
                  <a16:creationId xmlns:a16="http://schemas.microsoft.com/office/drawing/2014/main" id="{354BAB48-FB3D-FACF-38B4-4264A2D0A0AA}"/>
                </a:ext>
              </a:extLst>
            </p:cNvPr>
            <p:cNvSpPr/>
            <p:nvPr/>
          </p:nvSpPr>
          <p:spPr>
            <a:xfrm>
              <a:off x="8965602"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6" name="Rectangle 65">
              <a:extLst>
                <a:ext uri="{FF2B5EF4-FFF2-40B4-BE49-F238E27FC236}">
                  <a16:creationId xmlns:a16="http://schemas.microsoft.com/office/drawing/2014/main" id="{021C5CBF-E745-D2BA-3A56-3F96667AEDE3}"/>
                </a:ext>
              </a:extLst>
            </p:cNvPr>
            <p:cNvSpPr/>
            <p:nvPr/>
          </p:nvSpPr>
          <p:spPr>
            <a:xfrm>
              <a:off x="9081107"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7" name="Rectangle 66">
              <a:extLst>
                <a:ext uri="{FF2B5EF4-FFF2-40B4-BE49-F238E27FC236}">
                  <a16:creationId xmlns:a16="http://schemas.microsoft.com/office/drawing/2014/main" id="{40BC31D5-BF74-4555-915A-755D968C647D}"/>
                </a:ext>
              </a:extLst>
            </p:cNvPr>
            <p:cNvSpPr/>
            <p:nvPr/>
          </p:nvSpPr>
          <p:spPr>
            <a:xfrm>
              <a:off x="9196612"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68" name="Rectangle 67">
              <a:extLst>
                <a:ext uri="{FF2B5EF4-FFF2-40B4-BE49-F238E27FC236}">
                  <a16:creationId xmlns:a16="http://schemas.microsoft.com/office/drawing/2014/main" id="{0CAF9187-0BDC-8627-5F5E-D887923B5955}"/>
                </a:ext>
              </a:extLst>
            </p:cNvPr>
            <p:cNvSpPr/>
            <p:nvPr/>
          </p:nvSpPr>
          <p:spPr>
            <a:xfrm>
              <a:off x="9312118" y="318197"/>
              <a:ext cx="117475" cy="117475"/>
            </a:xfrm>
            <a:prstGeom prst="rect">
              <a:avLst/>
            </a:prstGeom>
            <a:grp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12" name="TextBox 11">
            <a:extLst>
              <a:ext uri="{FF2B5EF4-FFF2-40B4-BE49-F238E27FC236}">
                <a16:creationId xmlns:a16="http://schemas.microsoft.com/office/drawing/2014/main" id="{AAE02781-C9C8-DEE9-A666-B7D8076C152B}"/>
              </a:ext>
            </a:extLst>
          </p:cNvPr>
          <p:cNvSpPr txBox="1"/>
          <p:nvPr/>
        </p:nvSpPr>
        <p:spPr>
          <a:xfrm>
            <a:off x="1968225" y="951770"/>
            <a:ext cx="3638550" cy="584775"/>
          </a:xfrm>
          <a:prstGeom prst="rect">
            <a:avLst/>
          </a:prstGeom>
          <a:noFill/>
        </p:spPr>
        <p:txBody>
          <a:bodyPr wrap="square" lIns="91440" tIns="45720" rIns="91440" bIns="45720" anchor="t">
            <a:spAutoFit/>
          </a:bodyPr>
          <a:lstStyle/>
          <a:p>
            <a:pPr algn="ctr"/>
            <a:r>
              <a:rPr lang="en-US" sz="1600">
                <a:latin typeface="Consolas"/>
              </a:rPr>
              <a:t>“a perfect mirrored reflective chrome ball sphere”</a:t>
            </a:r>
          </a:p>
        </p:txBody>
      </p:sp>
      <p:grpSp>
        <p:nvGrpSpPr>
          <p:cNvPr id="58" name="Group 57">
            <a:extLst>
              <a:ext uri="{FF2B5EF4-FFF2-40B4-BE49-F238E27FC236}">
                <a16:creationId xmlns:a16="http://schemas.microsoft.com/office/drawing/2014/main" id="{615DBF00-2E3E-4DF2-1BCC-9077A69A76C4}"/>
              </a:ext>
            </a:extLst>
          </p:cNvPr>
          <p:cNvGrpSpPr/>
          <p:nvPr/>
        </p:nvGrpSpPr>
        <p:grpSpPr>
          <a:xfrm>
            <a:off x="2857731" y="1549346"/>
            <a:ext cx="1668876" cy="338313"/>
            <a:chOff x="8850097" y="318197"/>
            <a:chExt cx="579496" cy="117475"/>
          </a:xfrm>
        </p:grpSpPr>
        <p:sp>
          <p:nvSpPr>
            <p:cNvPr id="51" name="Rectangle 50">
              <a:extLst>
                <a:ext uri="{FF2B5EF4-FFF2-40B4-BE49-F238E27FC236}">
                  <a16:creationId xmlns:a16="http://schemas.microsoft.com/office/drawing/2014/main" id="{CC667578-7975-A9C4-2012-E2B031BC73AA}"/>
                </a:ext>
              </a:extLst>
            </p:cNvPr>
            <p:cNvSpPr/>
            <p:nvPr/>
          </p:nvSpPr>
          <p:spPr>
            <a:xfrm>
              <a:off x="8850097"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2" name="Rectangle 51">
              <a:extLst>
                <a:ext uri="{FF2B5EF4-FFF2-40B4-BE49-F238E27FC236}">
                  <a16:creationId xmlns:a16="http://schemas.microsoft.com/office/drawing/2014/main" id="{F24F4875-D3B9-9CD0-C949-60FF537CC741}"/>
                </a:ext>
              </a:extLst>
            </p:cNvPr>
            <p:cNvSpPr/>
            <p:nvPr/>
          </p:nvSpPr>
          <p:spPr>
            <a:xfrm>
              <a:off x="8965602"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3" name="Rectangle 52">
              <a:extLst>
                <a:ext uri="{FF2B5EF4-FFF2-40B4-BE49-F238E27FC236}">
                  <a16:creationId xmlns:a16="http://schemas.microsoft.com/office/drawing/2014/main" id="{4DDF7C42-7669-F020-B7E0-B095C8B793C9}"/>
                </a:ext>
              </a:extLst>
            </p:cNvPr>
            <p:cNvSpPr/>
            <p:nvPr/>
          </p:nvSpPr>
          <p:spPr>
            <a:xfrm>
              <a:off x="9081107"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5" name="Rectangle 54">
              <a:extLst>
                <a:ext uri="{FF2B5EF4-FFF2-40B4-BE49-F238E27FC236}">
                  <a16:creationId xmlns:a16="http://schemas.microsoft.com/office/drawing/2014/main" id="{155482EB-D57E-B7D7-C0FB-5E190920352C}"/>
                </a:ext>
              </a:extLst>
            </p:cNvPr>
            <p:cNvSpPr/>
            <p:nvPr/>
          </p:nvSpPr>
          <p:spPr>
            <a:xfrm>
              <a:off x="9196612"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57" name="Rectangle 56">
              <a:extLst>
                <a:ext uri="{FF2B5EF4-FFF2-40B4-BE49-F238E27FC236}">
                  <a16:creationId xmlns:a16="http://schemas.microsoft.com/office/drawing/2014/main" id="{3E67220E-8B14-11C7-A48E-81F9682D1B15}"/>
                </a:ext>
              </a:extLst>
            </p:cNvPr>
            <p:cNvSpPr/>
            <p:nvPr/>
          </p:nvSpPr>
          <p:spPr>
            <a:xfrm>
              <a:off x="9312118" y="318197"/>
              <a:ext cx="117475" cy="117475"/>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grpSp>
      <p:sp>
        <p:nvSpPr>
          <p:cNvPr id="13" name="TextBox 12">
            <a:extLst>
              <a:ext uri="{FF2B5EF4-FFF2-40B4-BE49-F238E27FC236}">
                <a16:creationId xmlns:a16="http://schemas.microsoft.com/office/drawing/2014/main" id="{B3DD4ED0-0D59-8F8A-F4F4-98377B6CF9FC}"/>
              </a:ext>
            </a:extLst>
          </p:cNvPr>
          <p:cNvSpPr txBox="1"/>
          <p:nvPr/>
        </p:nvSpPr>
        <p:spPr>
          <a:xfrm>
            <a:off x="1520382" y="3292312"/>
            <a:ext cx="1371296" cy="461665"/>
          </a:xfrm>
          <a:prstGeom prst="rect">
            <a:avLst/>
          </a:prstGeom>
          <a:noFill/>
        </p:spPr>
        <p:txBody>
          <a:bodyPr wrap="square" lIns="91440" tIns="45720" rIns="91440" bIns="45720" rtlCol="0" anchor="t">
            <a:spAutoFit/>
          </a:bodyPr>
          <a:lstStyle/>
          <a:p>
            <a:pPr algn="ctr"/>
            <a:r>
              <a:rPr lang="en-US" sz="2400" b="1">
                <a:solidFill>
                  <a:schemeClr val="bg2">
                    <a:lumMod val="25000"/>
                  </a:schemeClr>
                </a:solidFill>
                <a:latin typeface="Aptos"/>
                <a:ea typeface="Helvetica Neue Medium" panose="02000503000000020004" pitchFamily="2" charset="0"/>
                <a:cs typeface="Helvetica Neue Medium" panose="02000503000000020004" pitchFamily="2" charset="0"/>
              </a:rPr>
              <a:t>EV -2.5</a:t>
            </a:r>
            <a:r>
              <a:rPr lang="en-US" sz="2400" b="1">
                <a:latin typeface="Aptos"/>
                <a:ea typeface="Helvetica Neue Medium" panose="02000503000000020004" pitchFamily="2" charset="0"/>
                <a:cs typeface="Helvetica Neue Medium" panose="02000503000000020004" pitchFamily="2" charset="0"/>
              </a:rPr>
              <a:t> </a:t>
            </a:r>
            <a:endParaRPr lang="en-US" sz="2400" b="1"/>
          </a:p>
        </p:txBody>
      </p:sp>
      <p:sp>
        <p:nvSpPr>
          <p:cNvPr id="14" name="TextBox 13">
            <a:extLst>
              <a:ext uri="{FF2B5EF4-FFF2-40B4-BE49-F238E27FC236}">
                <a16:creationId xmlns:a16="http://schemas.microsoft.com/office/drawing/2014/main" id="{459D4B3D-C8F4-D352-0368-87E21837EDB2}"/>
              </a:ext>
            </a:extLst>
          </p:cNvPr>
          <p:cNvSpPr txBox="1"/>
          <p:nvPr/>
        </p:nvSpPr>
        <p:spPr>
          <a:xfrm>
            <a:off x="1714044" y="1496543"/>
            <a:ext cx="1034963" cy="461665"/>
          </a:xfrm>
          <a:prstGeom prst="rect">
            <a:avLst/>
          </a:prstGeom>
          <a:noFill/>
        </p:spPr>
        <p:txBody>
          <a:bodyPr wrap="none" rtlCol="0">
            <a:spAutoFit/>
          </a:bodyPr>
          <a:lstStyle/>
          <a:p>
            <a:r>
              <a:rPr lang="en-US" sz="2400" b="1"/>
              <a:t>EV 0.0</a:t>
            </a:r>
          </a:p>
        </p:txBody>
      </p:sp>
      <p:pic>
        <p:nvPicPr>
          <p:cNvPr id="11" name="Picture 10" descr="A close up of a sphere&#10;&#10;Description automatically generated">
            <a:extLst>
              <a:ext uri="{FF2B5EF4-FFF2-40B4-BE49-F238E27FC236}">
                <a16:creationId xmlns:a16="http://schemas.microsoft.com/office/drawing/2014/main" id="{56A10A89-7967-6495-0DB1-5BBD110BE3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3268" y="4617260"/>
            <a:ext cx="1637450" cy="1637450"/>
          </a:xfrm>
          <a:prstGeom prst="rect">
            <a:avLst/>
          </a:prstGeom>
        </p:spPr>
      </p:pic>
      <p:pic>
        <p:nvPicPr>
          <p:cNvPr id="15" name="Picture 14" descr="A close up of a sphere&#10;&#10;Description automatically generated">
            <a:extLst>
              <a:ext uri="{FF2B5EF4-FFF2-40B4-BE49-F238E27FC236}">
                <a16:creationId xmlns:a16="http://schemas.microsoft.com/office/drawing/2014/main" id="{80AF000B-E377-035F-F2DA-F6C0EC134E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73268" y="2817392"/>
            <a:ext cx="1637450" cy="1637450"/>
          </a:xfrm>
          <a:prstGeom prst="rect">
            <a:avLst/>
          </a:prstGeom>
        </p:spPr>
      </p:pic>
      <p:pic>
        <p:nvPicPr>
          <p:cNvPr id="25" name="Picture 24" descr="A close-up of a circular object&#10;&#10;Description automatically generated">
            <a:extLst>
              <a:ext uri="{FF2B5EF4-FFF2-40B4-BE49-F238E27FC236}">
                <a16:creationId xmlns:a16="http://schemas.microsoft.com/office/drawing/2014/main" id="{457917AB-3F89-5F7C-468F-C8E18B33D5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73268" y="1017524"/>
            <a:ext cx="1637450" cy="1637450"/>
          </a:xfrm>
          <a:prstGeom prst="rect">
            <a:avLst/>
          </a:prstGeom>
        </p:spPr>
      </p:pic>
      <p:cxnSp>
        <p:nvCxnSpPr>
          <p:cNvPr id="26" name="Straight Arrow Connector 25">
            <a:extLst>
              <a:ext uri="{FF2B5EF4-FFF2-40B4-BE49-F238E27FC236}">
                <a16:creationId xmlns:a16="http://schemas.microsoft.com/office/drawing/2014/main" id="{08533317-8257-4168-6BF7-1A67488F3733}"/>
              </a:ext>
            </a:extLst>
          </p:cNvPr>
          <p:cNvCxnSpPr>
            <a:cxnSpLocks/>
          </p:cNvCxnSpPr>
          <p:nvPr/>
        </p:nvCxnSpPr>
        <p:spPr>
          <a:xfrm>
            <a:off x="4875820" y="1727466"/>
            <a:ext cx="1220180"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630CF813-CBD6-CD09-9544-E4E8F80720EE}"/>
              </a:ext>
            </a:extLst>
          </p:cNvPr>
          <p:cNvCxnSpPr>
            <a:cxnSpLocks/>
          </p:cNvCxnSpPr>
          <p:nvPr/>
        </p:nvCxnSpPr>
        <p:spPr>
          <a:xfrm>
            <a:off x="4875820" y="3501402"/>
            <a:ext cx="1220180"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9609FE47-239A-5A4D-35E5-9BBA0C6ACD48}"/>
              </a:ext>
            </a:extLst>
          </p:cNvPr>
          <p:cNvCxnSpPr>
            <a:cxnSpLocks/>
          </p:cNvCxnSpPr>
          <p:nvPr/>
        </p:nvCxnSpPr>
        <p:spPr>
          <a:xfrm>
            <a:off x="4875820" y="5403354"/>
            <a:ext cx="1220180"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4858494"/>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2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2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25"/>
                                        </p:tgtEl>
                                        <p:attrNameLst>
                                          <p:attrName>style.visibility</p:attrName>
                                        </p:attrNameLst>
                                      </p:cBhvr>
                                      <p:to>
                                        <p:strVal val="visible"/>
                                      </p:to>
                                    </p:set>
                                    <p:animEffect transition="in" filter="fade">
                                      <p:cBhvr>
                                        <p:cTn id="13" dur="200"/>
                                        <p:tgtEl>
                                          <p:spTgt spid="25"/>
                                        </p:tgtEl>
                                      </p:cBhvr>
                                    </p:animEffect>
                                  </p:childTnLst>
                                </p:cTn>
                              </p:par>
                              <p:par>
                                <p:cTn id="14" presetID="10" presetClass="entr" presetSubtype="0" fill="hold"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200"/>
                                        <p:tgtEl>
                                          <p:spTgt spid="26"/>
                                        </p:tgtEl>
                                      </p:cBhvr>
                                    </p:animEffect>
                                  </p:childTnLst>
                                </p:cTn>
                              </p:par>
                              <p:par>
                                <p:cTn id="17" presetID="10" presetClass="entr" presetSubtype="0" fill="hold"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2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2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4FD0BC95-20E9-6DA4-3DDF-7BA4797E455A}"/>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E4811F-938B-0885-95B2-15700A517712}"/>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4" name="Oval 3">
            <a:extLst>
              <a:ext uri="{FF2B5EF4-FFF2-40B4-BE49-F238E27FC236}">
                <a16:creationId xmlns:a16="http://schemas.microsoft.com/office/drawing/2014/main" id="{9E2A58C0-64B0-91EB-3AB0-0D47CD9BC1EB}"/>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748AA9A-58A6-9327-6AFB-68C614F6ED7E}"/>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6" name="TextBox 5">
            <a:extLst>
              <a:ext uri="{FF2B5EF4-FFF2-40B4-BE49-F238E27FC236}">
                <a16:creationId xmlns:a16="http://schemas.microsoft.com/office/drawing/2014/main" id="{D3F1CD1A-F137-946A-402E-6CEC0C9885F5}"/>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sp>
        <p:nvSpPr>
          <p:cNvPr id="12" name="Slide Number Placeholder 11">
            <a:extLst>
              <a:ext uri="{FF2B5EF4-FFF2-40B4-BE49-F238E27FC236}">
                <a16:creationId xmlns:a16="http://schemas.microsoft.com/office/drawing/2014/main" id="{54B71AED-514D-2337-8480-EEE49FB98DC5}"/>
              </a:ext>
            </a:extLst>
          </p:cNvPr>
          <p:cNvSpPr>
            <a:spLocks noGrp="1"/>
          </p:cNvSpPr>
          <p:nvPr>
            <p:ph type="sldNum" sz="quarter" idx="12"/>
          </p:nvPr>
        </p:nvSpPr>
        <p:spPr/>
        <p:txBody>
          <a:bodyPr/>
          <a:lstStyle/>
          <a:p>
            <a:fld id="{E394BC53-F50D-41DF-BD71-678A190C5E2B}" type="slidenum">
              <a:rPr lang="en-US" smtClean="0"/>
              <a:t>37</a:t>
            </a:fld>
            <a:endParaRPr lang="en-US"/>
          </a:p>
        </p:txBody>
      </p:sp>
      <p:pic>
        <p:nvPicPr>
          <p:cNvPr id="60" name="Picture 59" descr="A yellow seats in a train&#10;&#10;Description automatically generated">
            <a:extLst>
              <a:ext uri="{FF2B5EF4-FFF2-40B4-BE49-F238E27FC236}">
                <a16:creationId xmlns:a16="http://schemas.microsoft.com/office/drawing/2014/main" id="{2665A75F-4CEB-0C73-A574-3DD66E0580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777" y="2823875"/>
            <a:ext cx="4027112" cy="2682120"/>
          </a:xfrm>
          <a:prstGeom prst="rect">
            <a:avLst/>
          </a:prstGeom>
        </p:spPr>
      </p:pic>
      <p:grpSp>
        <p:nvGrpSpPr>
          <p:cNvPr id="115" name="Group 114">
            <a:extLst>
              <a:ext uri="{FF2B5EF4-FFF2-40B4-BE49-F238E27FC236}">
                <a16:creationId xmlns:a16="http://schemas.microsoft.com/office/drawing/2014/main" id="{9EBAB4FF-2580-DAE1-52D3-09A719644ECB}"/>
              </a:ext>
            </a:extLst>
          </p:cNvPr>
          <p:cNvGrpSpPr/>
          <p:nvPr/>
        </p:nvGrpSpPr>
        <p:grpSpPr>
          <a:xfrm>
            <a:off x="6409650" y="4359667"/>
            <a:ext cx="5161460" cy="1576976"/>
            <a:chOff x="6386518" y="893775"/>
            <a:chExt cx="4660950" cy="1424056"/>
          </a:xfrm>
        </p:grpSpPr>
        <p:pic>
          <p:nvPicPr>
            <p:cNvPr id="30" name="Picture 29" descr="A close up of a mirror&#10;&#10;Description automatically generated">
              <a:extLst>
                <a:ext uri="{FF2B5EF4-FFF2-40B4-BE49-F238E27FC236}">
                  <a16:creationId xmlns:a16="http://schemas.microsoft.com/office/drawing/2014/main" id="{95B6E5D9-8375-1EB8-6B54-AF2FB9D318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23412" y="893775"/>
              <a:ext cx="1424056" cy="1424056"/>
            </a:xfrm>
            <a:prstGeom prst="rect">
              <a:avLst/>
            </a:prstGeom>
          </p:spPr>
        </p:pic>
        <p:pic>
          <p:nvPicPr>
            <p:cNvPr id="32" name="Picture 31" descr="A close up of a mirror&#10;&#10;Description automatically generated">
              <a:extLst>
                <a:ext uri="{FF2B5EF4-FFF2-40B4-BE49-F238E27FC236}">
                  <a16:creationId xmlns:a16="http://schemas.microsoft.com/office/drawing/2014/main" id="{5CF23B4F-DA22-F330-DBDA-14FC4E5CB1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11317" y="893775"/>
              <a:ext cx="1424056" cy="1424056"/>
            </a:xfrm>
            <a:prstGeom prst="rect">
              <a:avLst/>
            </a:prstGeom>
          </p:spPr>
        </p:pic>
        <p:pic>
          <p:nvPicPr>
            <p:cNvPr id="34" name="Picture 33" descr="A close-up of a mirror ball&#10;&#10;Description automatically generated">
              <a:extLst>
                <a:ext uri="{FF2B5EF4-FFF2-40B4-BE49-F238E27FC236}">
                  <a16:creationId xmlns:a16="http://schemas.microsoft.com/office/drawing/2014/main" id="{DAEA22C5-882E-E0BB-1111-DBD5EC10E22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86518" y="893775"/>
              <a:ext cx="1424056" cy="1424056"/>
            </a:xfrm>
            <a:prstGeom prst="rect">
              <a:avLst/>
            </a:prstGeom>
          </p:spPr>
        </p:pic>
      </p:grpSp>
      <p:grpSp>
        <p:nvGrpSpPr>
          <p:cNvPr id="116" name="Group 115">
            <a:extLst>
              <a:ext uri="{FF2B5EF4-FFF2-40B4-BE49-F238E27FC236}">
                <a16:creationId xmlns:a16="http://schemas.microsoft.com/office/drawing/2014/main" id="{FC8ED222-4658-E10A-E9A6-F050272EDA39}"/>
              </a:ext>
            </a:extLst>
          </p:cNvPr>
          <p:cNvGrpSpPr/>
          <p:nvPr/>
        </p:nvGrpSpPr>
        <p:grpSpPr>
          <a:xfrm>
            <a:off x="6377915" y="2597541"/>
            <a:ext cx="5171903" cy="1576976"/>
            <a:chOff x="6373814" y="2461018"/>
            <a:chExt cx="4699062" cy="1432801"/>
          </a:xfrm>
        </p:grpSpPr>
        <p:pic>
          <p:nvPicPr>
            <p:cNvPr id="74" name="Picture 73" descr="A shiny ball with a black background&#10;&#10;Description automatically generated">
              <a:extLst>
                <a:ext uri="{FF2B5EF4-FFF2-40B4-BE49-F238E27FC236}">
                  <a16:creationId xmlns:a16="http://schemas.microsoft.com/office/drawing/2014/main" id="{B41ACEED-783D-87D8-E762-E63506BEFA9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48820" y="2469763"/>
              <a:ext cx="1424056" cy="1424056"/>
            </a:xfrm>
            <a:prstGeom prst="rect">
              <a:avLst/>
            </a:prstGeom>
          </p:spPr>
        </p:pic>
        <p:pic>
          <p:nvPicPr>
            <p:cNvPr id="76" name="Picture 75" descr="A shiny ball with a black background&#10;&#10;Description automatically generated">
              <a:extLst>
                <a:ext uri="{FF2B5EF4-FFF2-40B4-BE49-F238E27FC236}">
                  <a16:creationId xmlns:a16="http://schemas.microsoft.com/office/drawing/2014/main" id="{156420AD-E6D2-DFF0-6CAA-D7BA38FB344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11317" y="2461018"/>
              <a:ext cx="1424056" cy="1424056"/>
            </a:xfrm>
            <a:prstGeom prst="rect">
              <a:avLst/>
            </a:prstGeom>
          </p:spPr>
        </p:pic>
        <p:pic>
          <p:nvPicPr>
            <p:cNvPr id="78" name="Picture 77" descr="A shiny gold ball with windows&#10;&#10;Description automatically generated">
              <a:extLst>
                <a:ext uri="{FF2B5EF4-FFF2-40B4-BE49-F238E27FC236}">
                  <a16:creationId xmlns:a16="http://schemas.microsoft.com/office/drawing/2014/main" id="{129968CF-FC00-2238-6B5B-063144DA216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373814" y="2469763"/>
              <a:ext cx="1424056" cy="1424056"/>
            </a:xfrm>
            <a:prstGeom prst="rect">
              <a:avLst/>
            </a:prstGeom>
          </p:spPr>
        </p:pic>
      </p:grpSp>
      <p:sp>
        <p:nvSpPr>
          <p:cNvPr id="113" name="TextBox 112">
            <a:extLst>
              <a:ext uri="{FF2B5EF4-FFF2-40B4-BE49-F238E27FC236}">
                <a16:creationId xmlns:a16="http://schemas.microsoft.com/office/drawing/2014/main" id="{0FCF7168-2986-D441-2514-D54D80862252}"/>
              </a:ext>
            </a:extLst>
          </p:cNvPr>
          <p:cNvSpPr txBox="1"/>
          <p:nvPr/>
        </p:nvSpPr>
        <p:spPr>
          <a:xfrm>
            <a:off x="4403113" y="4732657"/>
            <a:ext cx="1837214" cy="830997"/>
          </a:xfrm>
          <a:prstGeom prst="rect">
            <a:avLst/>
          </a:prstGeom>
          <a:noFill/>
        </p:spPr>
        <p:txBody>
          <a:bodyPr wrap="square">
            <a:spAutoFit/>
          </a:bodyPr>
          <a:lstStyle/>
          <a:p>
            <a:pPr algn="ctr"/>
            <a:r>
              <a:rPr lang="en-US" altLang="ja-JP" sz="2400" b="1">
                <a:latin typeface="Aptos"/>
              </a:rPr>
              <a:t>3 Separate </a:t>
            </a:r>
            <a:r>
              <a:rPr lang="en-US" altLang="ja-JP" sz="2400" b="1" err="1">
                <a:latin typeface="Aptos"/>
              </a:rPr>
              <a:t>LoRAs</a:t>
            </a:r>
            <a:endParaRPr lang="ja-JP" altLang="en-US" sz="2400"/>
          </a:p>
        </p:txBody>
      </p:sp>
      <p:sp>
        <p:nvSpPr>
          <p:cNvPr id="114" name="TextBox 113">
            <a:extLst>
              <a:ext uri="{FF2B5EF4-FFF2-40B4-BE49-F238E27FC236}">
                <a16:creationId xmlns:a16="http://schemas.microsoft.com/office/drawing/2014/main" id="{F603834B-3F6B-9331-F76F-64FD46D46363}"/>
              </a:ext>
            </a:extLst>
          </p:cNvPr>
          <p:cNvSpPr txBox="1"/>
          <p:nvPr/>
        </p:nvSpPr>
        <p:spPr>
          <a:xfrm>
            <a:off x="4858112" y="3068703"/>
            <a:ext cx="1837214" cy="461665"/>
          </a:xfrm>
          <a:prstGeom prst="rect">
            <a:avLst/>
          </a:prstGeom>
          <a:noFill/>
        </p:spPr>
        <p:txBody>
          <a:bodyPr wrap="square">
            <a:spAutoFit/>
          </a:bodyPr>
          <a:lstStyle/>
          <a:p>
            <a:r>
              <a:rPr lang="en-US" altLang="ja-JP" sz="2400" b="1">
                <a:solidFill>
                  <a:srgbClr val="C00000"/>
                </a:solidFill>
              </a:rPr>
              <a:t>Ours</a:t>
            </a:r>
            <a:endParaRPr lang="ja-JP" altLang="en-US" sz="2400">
              <a:solidFill>
                <a:srgbClr val="C00000"/>
              </a:solidFill>
            </a:endParaRPr>
          </a:p>
        </p:txBody>
      </p:sp>
      <p:sp>
        <p:nvSpPr>
          <p:cNvPr id="121" name="TextBox 120">
            <a:extLst>
              <a:ext uri="{FF2B5EF4-FFF2-40B4-BE49-F238E27FC236}">
                <a16:creationId xmlns:a16="http://schemas.microsoft.com/office/drawing/2014/main" id="{A3AF58B8-C9C8-BCD4-FCA7-14B0C31578A0}"/>
              </a:ext>
            </a:extLst>
          </p:cNvPr>
          <p:cNvSpPr txBox="1"/>
          <p:nvPr/>
        </p:nvSpPr>
        <p:spPr>
          <a:xfrm>
            <a:off x="6440206" y="2000532"/>
            <a:ext cx="1467480" cy="540406"/>
          </a:xfrm>
          <a:prstGeom prst="rect">
            <a:avLst/>
          </a:prstGeom>
          <a:noFill/>
        </p:spPr>
        <p:txBody>
          <a:bodyPr wrap="square">
            <a:spAutoFit/>
          </a:bodyPr>
          <a:lstStyle/>
          <a:p>
            <a:pPr algn="ctr"/>
            <a:r>
              <a:rPr lang="en-US" altLang="ja-JP" sz="2400" b="1">
                <a:latin typeface="Aptos"/>
              </a:rPr>
              <a:t>EV 0</a:t>
            </a:r>
            <a:endParaRPr lang="ja-JP" altLang="en-US" sz="2400"/>
          </a:p>
        </p:txBody>
      </p:sp>
      <p:sp>
        <p:nvSpPr>
          <p:cNvPr id="122" name="TextBox 121">
            <a:extLst>
              <a:ext uri="{FF2B5EF4-FFF2-40B4-BE49-F238E27FC236}">
                <a16:creationId xmlns:a16="http://schemas.microsoft.com/office/drawing/2014/main" id="{0DBF685E-80FA-6CDA-45B2-C31F7DDA0FC9}"/>
              </a:ext>
            </a:extLst>
          </p:cNvPr>
          <p:cNvSpPr txBox="1"/>
          <p:nvPr/>
        </p:nvSpPr>
        <p:spPr>
          <a:xfrm>
            <a:off x="8226602" y="2000532"/>
            <a:ext cx="1467480" cy="540406"/>
          </a:xfrm>
          <a:prstGeom prst="rect">
            <a:avLst/>
          </a:prstGeom>
          <a:noFill/>
        </p:spPr>
        <p:txBody>
          <a:bodyPr wrap="square">
            <a:spAutoFit/>
          </a:bodyPr>
          <a:lstStyle/>
          <a:p>
            <a:pPr algn="ctr"/>
            <a:r>
              <a:rPr lang="en-US" altLang="ja-JP" sz="2400" b="1">
                <a:latin typeface="Aptos"/>
              </a:rPr>
              <a:t>EV -2.5</a:t>
            </a:r>
            <a:endParaRPr lang="ja-JP" altLang="en-US" sz="2400"/>
          </a:p>
        </p:txBody>
      </p:sp>
      <p:sp>
        <p:nvSpPr>
          <p:cNvPr id="123" name="TextBox 122">
            <a:extLst>
              <a:ext uri="{FF2B5EF4-FFF2-40B4-BE49-F238E27FC236}">
                <a16:creationId xmlns:a16="http://schemas.microsoft.com/office/drawing/2014/main" id="{9D6C2C55-8A8E-A32C-B17F-85357C17044B}"/>
              </a:ext>
            </a:extLst>
          </p:cNvPr>
          <p:cNvSpPr txBox="1"/>
          <p:nvPr/>
        </p:nvSpPr>
        <p:spPr>
          <a:xfrm>
            <a:off x="10039946" y="2000532"/>
            <a:ext cx="1467480" cy="540406"/>
          </a:xfrm>
          <a:prstGeom prst="rect">
            <a:avLst/>
          </a:prstGeom>
          <a:noFill/>
        </p:spPr>
        <p:txBody>
          <a:bodyPr wrap="square">
            <a:spAutoFit/>
          </a:bodyPr>
          <a:lstStyle/>
          <a:p>
            <a:pPr algn="ctr"/>
            <a:r>
              <a:rPr lang="en-US" altLang="ja-JP" sz="2400" b="1">
                <a:latin typeface="Aptos"/>
              </a:rPr>
              <a:t>EV -5</a:t>
            </a:r>
            <a:endParaRPr lang="ja-JP" altLang="en-US" sz="2400"/>
          </a:p>
        </p:txBody>
      </p:sp>
      <p:sp>
        <p:nvSpPr>
          <p:cNvPr id="10" name="TextBox 9">
            <a:extLst>
              <a:ext uri="{FF2B5EF4-FFF2-40B4-BE49-F238E27FC236}">
                <a16:creationId xmlns:a16="http://schemas.microsoft.com/office/drawing/2014/main" id="{CB43145E-0969-FC77-0DED-87365F5F745B}"/>
              </a:ext>
            </a:extLst>
          </p:cNvPr>
          <p:cNvSpPr txBox="1"/>
          <p:nvPr/>
        </p:nvSpPr>
        <p:spPr>
          <a:xfrm>
            <a:off x="868185" y="1017235"/>
            <a:ext cx="10184779" cy="769441"/>
          </a:xfrm>
          <a:prstGeom prst="rect">
            <a:avLst/>
          </a:prstGeom>
          <a:noFill/>
        </p:spPr>
        <p:txBody>
          <a:bodyPr wrap="square" lIns="91440" tIns="45720" rIns="91440" bIns="45720" rtlCol="0" anchor="t">
            <a:spAutoFit/>
          </a:bodyPr>
          <a:lstStyle/>
          <a:p>
            <a:pPr algn="ctr"/>
            <a:r>
              <a:rPr lang="en-US" sz="4400" b="1"/>
              <a:t>Consistency across exposures</a:t>
            </a:r>
            <a:endParaRPr lang="en-US"/>
          </a:p>
        </p:txBody>
      </p:sp>
      <p:sp>
        <p:nvSpPr>
          <p:cNvPr id="8" name="TextBox 7">
            <a:extLst>
              <a:ext uri="{FF2B5EF4-FFF2-40B4-BE49-F238E27FC236}">
                <a16:creationId xmlns:a16="http://schemas.microsoft.com/office/drawing/2014/main" id="{E7D9827F-2C2B-18FA-B304-5403FCCE994F}"/>
              </a:ext>
            </a:extLst>
          </p:cNvPr>
          <p:cNvSpPr txBox="1"/>
          <p:nvPr/>
        </p:nvSpPr>
        <p:spPr>
          <a:xfrm>
            <a:off x="8461541" y="-708244"/>
            <a:ext cx="3443891" cy="369332"/>
          </a:xfrm>
          <a:prstGeom prst="rect">
            <a:avLst/>
          </a:prstGeom>
          <a:noFill/>
        </p:spPr>
        <p:txBody>
          <a:bodyPr wrap="none" rtlCol="0">
            <a:spAutoFit/>
          </a:bodyPr>
          <a:lstStyle/>
          <a:p>
            <a:r>
              <a:rPr kumimoji="1" lang="en-US" altLang="ja-JP" b="1">
                <a:solidFill>
                  <a:srgbClr val="00B050"/>
                </a:solidFill>
              </a:rPr>
              <a:t>DONE: script / text consistency</a:t>
            </a:r>
            <a:endParaRPr kumimoji="1" lang="ja-JP" altLang="en-US" b="1">
              <a:solidFill>
                <a:srgbClr val="00B050"/>
              </a:solidFill>
            </a:endParaRPr>
          </a:p>
        </p:txBody>
      </p:sp>
      <p:pic>
        <p:nvPicPr>
          <p:cNvPr id="7" name="Picture 6" descr="A close up of a mirror&#10;&#10;Description automatically generated">
            <a:extLst>
              <a:ext uri="{FF2B5EF4-FFF2-40B4-BE49-F238E27FC236}">
                <a16:creationId xmlns:a16="http://schemas.microsoft.com/office/drawing/2014/main" id="{475CBA64-BDB8-F6E1-F03A-F73DB1C92B5D}"/>
              </a:ext>
            </a:extLst>
          </p:cNvPr>
          <p:cNvPicPr>
            <a:picLocks noChangeAspect="1"/>
          </p:cNvPicPr>
          <p:nvPr/>
        </p:nvPicPr>
        <p:blipFill rotWithShape="1">
          <a:blip r:embed="rId4">
            <a:extLst>
              <a:ext uri="{28A0092B-C50C-407E-A947-70E740481C1C}">
                <a14:useLocalDpi xmlns:a14="http://schemas.microsoft.com/office/drawing/2010/main" val="0"/>
              </a:ext>
            </a:extLst>
          </a:blip>
          <a:srcRect l="57688" t="22722" b="33666"/>
          <a:stretch/>
        </p:blipFill>
        <p:spPr>
          <a:xfrm>
            <a:off x="10905378" y="4722419"/>
            <a:ext cx="660128" cy="680400"/>
          </a:xfrm>
          <a:prstGeom prst="rect">
            <a:avLst/>
          </a:prstGeom>
        </p:spPr>
      </p:pic>
      <p:pic>
        <p:nvPicPr>
          <p:cNvPr id="9" name="Picture 8" descr="A close-up of a mirror ball&#10;&#10;Description automatically generated">
            <a:extLst>
              <a:ext uri="{FF2B5EF4-FFF2-40B4-BE49-F238E27FC236}">
                <a16:creationId xmlns:a16="http://schemas.microsoft.com/office/drawing/2014/main" id="{AE3B3A78-6A99-D4DF-B7CE-FCC6DDFC916E}"/>
              </a:ext>
            </a:extLst>
          </p:cNvPr>
          <p:cNvPicPr>
            <a:picLocks noChangeAspect="1"/>
          </p:cNvPicPr>
          <p:nvPr/>
        </p:nvPicPr>
        <p:blipFill rotWithShape="1">
          <a:blip r:embed="rId6">
            <a:extLst>
              <a:ext uri="{28A0092B-C50C-407E-A947-70E740481C1C}">
                <a14:useLocalDpi xmlns:a14="http://schemas.microsoft.com/office/drawing/2010/main" val="0"/>
              </a:ext>
            </a:extLst>
          </a:blip>
          <a:srcRect l="59627" t="22723" r="1" b="33665"/>
          <a:stretch/>
        </p:blipFill>
        <p:spPr>
          <a:xfrm>
            <a:off x="7352809" y="4721214"/>
            <a:ext cx="636518" cy="687600"/>
          </a:xfrm>
          <a:prstGeom prst="rect">
            <a:avLst/>
          </a:prstGeom>
        </p:spPr>
      </p:pic>
      <p:pic>
        <p:nvPicPr>
          <p:cNvPr id="11" name="Picture 10" descr="A shiny ball with a black background&#10;&#10;Description automatically generated">
            <a:extLst>
              <a:ext uri="{FF2B5EF4-FFF2-40B4-BE49-F238E27FC236}">
                <a16:creationId xmlns:a16="http://schemas.microsoft.com/office/drawing/2014/main" id="{56592FB4-95F3-324A-4534-B2BB7758EA2F}"/>
              </a:ext>
            </a:extLst>
          </p:cNvPr>
          <p:cNvPicPr>
            <a:picLocks noChangeAspect="1"/>
          </p:cNvPicPr>
          <p:nvPr/>
        </p:nvPicPr>
        <p:blipFill rotWithShape="1">
          <a:blip r:embed="rId7">
            <a:extLst>
              <a:ext uri="{28A0092B-C50C-407E-A947-70E740481C1C}">
                <a14:useLocalDpi xmlns:a14="http://schemas.microsoft.com/office/drawing/2010/main" val="0"/>
              </a:ext>
            </a:extLst>
          </a:blip>
          <a:srcRect l="61430" t="23729" r="-1289" b="34394"/>
          <a:stretch/>
        </p:blipFill>
        <p:spPr>
          <a:xfrm>
            <a:off x="10945463" y="2983064"/>
            <a:ext cx="630483" cy="662400"/>
          </a:xfrm>
          <a:prstGeom prst="rect">
            <a:avLst/>
          </a:prstGeom>
        </p:spPr>
      </p:pic>
      <p:pic>
        <p:nvPicPr>
          <p:cNvPr id="13" name="Picture 12" descr="A shiny gold ball with windows&#10;&#10;Description automatically generated">
            <a:extLst>
              <a:ext uri="{FF2B5EF4-FFF2-40B4-BE49-F238E27FC236}">
                <a16:creationId xmlns:a16="http://schemas.microsoft.com/office/drawing/2014/main" id="{8C04D727-3C78-BB1B-F541-8D334944712F}"/>
              </a:ext>
            </a:extLst>
          </p:cNvPr>
          <p:cNvPicPr>
            <a:picLocks noChangeAspect="1"/>
          </p:cNvPicPr>
          <p:nvPr/>
        </p:nvPicPr>
        <p:blipFill rotWithShape="1">
          <a:blip r:embed="rId9">
            <a:extLst>
              <a:ext uri="{28A0092B-C50C-407E-A947-70E740481C1C}">
                <a14:useLocalDpi xmlns:a14="http://schemas.microsoft.com/office/drawing/2010/main" val="0"/>
              </a:ext>
            </a:extLst>
          </a:blip>
          <a:srcRect l="60141" t="22440" b="35683"/>
          <a:stretch/>
        </p:blipFill>
        <p:spPr>
          <a:xfrm>
            <a:off x="7319489" y="2957885"/>
            <a:ext cx="630483" cy="662400"/>
          </a:xfrm>
          <a:prstGeom prst="rect">
            <a:avLst/>
          </a:prstGeom>
        </p:spPr>
      </p:pic>
      <p:sp>
        <p:nvSpPr>
          <p:cNvPr id="28" name="Rectangle 27">
            <a:extLst>
              <a:ext uri="{FF2B5EF4-FFF2-40B4-BE49-F238E27FC236}">
                <a16:creationId xmlns:a16="http://schemas.microsoft.com/office/drawing/2014/main" id="{454F6F28-F97C-8027-6AFC-F91F8D5A4DCD}"/>
              </a:ext>
            </a:extLst>
          </p:cNvPr>
          <p:cNvSpPr/>
          <p:nvPr/>
        </p:nvSpPr>
        <p:spPr>
          <a:xfrm>
            <a:off x="10829346" y="2894215"/>
            <a:ext cx="741764" cy="706493"/>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26" name="Rectangle 25">
            <a:extLst>
              <a:ext uri="{FF2B5EF4-FFF2-40B4-BE49-F238E27FC236}">
                <a16:creationId xmlns:a16="http://schemas.microsoft.com/office/drawing/2014/main" id="{08D71649-31BF-D5E9-5D7A-E760E40C766E}"/>
              </a:ext>
            </a:extLst>
          </p:cNvPr>
          <p:cNvSpPr/>
          <p:nvPr/>
        </p:nvSpPr>
        <p:spPr>
          <a:xfrm>
            <a:off x="7244862" y="2894215"/>
            <a:ext cx="741764" cy="706493"/>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29" name="Rectangle 28">
            <a:extLst>
              <a:ext uri="{FF2B5EF4-FFF2-40B4-BE49-F238E27FC236}">
                <a16:creationId xmlns:a16="http://schemas.microsoft.com/office/drawing/2014/main" id="{FE76D086-BBC9-AECE-1CA1-8B8C81BD3CDD}"/>
              </a:ext>
            </a:extLst>
          </p:cNvPr>
          <p:cNvSpPr/>
          <p:nvPr/>
        </p:nvSpPr>
        <p:spPr>
          <a:xfrm>
            <a:off x="7278642" y="4666556"/>
            <a:ext cx="741764" cy="706493"/>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33" name="Rectangle 32">
            <a:extLst>
              <a:ext uri="{FF2B5EF4-FFF2-40B4-BE49-F238E27FC236}">
                <a16:creationId xmlns:a16="http://schemas.microsoft.com/office/drawing/2014/main" id="{058A90CD-C947-F6E4-3DC6-33E7231758C8}"/>
              </a:ext>
            </a:extLst>
          </p:cNvPr>
          <p:cNvSpPr/>
          <p:nvPr/>
        </p:nvSpPr>
        <p:spPr>
          <a:xfrm>
            <a:off x="10863126" y="4666556"/>
            <a:ext cx="741764" cy="706493"/>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H"/>
          </a:p>
        </p:txBody>
      </p:sp>
      <p:sp>
        <p:nvSpPr>
          <p:cNvPr id="14" name="TextBox 13">
            <a:extLst>
              <a:ext uri="{FF2B5EF4-FFF2-40B4-BE49-F238E27FC236}">
                <a16:creationId xmlns:a16="http://schemas.microsoft.com/office/drawing/2014/main" id="{C807DC10-46AB-08A3-B8BE-CCFC08DB77EE}"/>
              </a:ext>
            </a:extLst>
          </p:cNvPr>
          <p:cNvSpPr txBox="1"/>
          <p:nvPr/>
        </p:nvSpPr>
        <p:spPr>
          <a:xfrm>
            <a:off x="1313742" y="2342475"/>
            <a:ext cx="1835182" cy="461665"/>
          </a:xfrm>
          <a:prstGeom prst="rect">
            <a:avLst/>
          </a:prstGeom>
          <a:noFill/>
        </p:spPr>
        <p:txBody>
          <a:bodyPr wrap="none" lIns="91440" tIns="45720" rIns="91440" bIns="45720" rtlCol="0" anchor="t">
            <a:spAutoFit/>
          </a:bodyPr>
          <a:lstStyle/>
          <a:p>
            <a:r>
              <a:rPr lang="en-US" sz="2400" b="1"/>
              <a:t>Input image</a:t>
            </a:r>
          </a:p>
        </p:txBody>
      </p:sp>
    </p:spTree>
    <p:extLst>
      <p:ext uri="{BB962C8B-B14F-4D97-AF65-F5344CB8AC3E}">
        <p14:creationId xmlns:p14="http://schemas.microsoft.com/office/powerpoint/2010/main" val="2104511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6" grpId="0" animBg="1"/>
      <p:bldP spid="29" grpId="0" animBg="1"/>
      <p:bldP spid="3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4FD0BC95-20E9-6DA4-3DDF-7BA4797E455A}"/>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E4811F-938B-0885-95B2-15700A517712}"/>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4" name="Oval 3">
            <a:extLst>
              <a:ext uri="{FF2B5EF4-FFF2-40B4-BE49-F238E27FC236}">
                <a16:creationId xmlns:a16="http://schemas.microsoft.com/office/drawing/2014/main" id="{9E2A58C0-64B0-91EB-3AB0-0D47CD9BC1EB}"/>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748AA9A-58A6-9327-6AFB-68C614F6ED7E}"/>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6" name="TextBox 5">
            <a:extLst>
              <a:ext uri="{FF2B5EF4-FFF2-40B4-BE49-F238E27FC236}">
                <a16:creationId xmlns:a16="http://schemas.microsoft.com/office/drawing/2014/main" id="{D3F1CD1A-F137-946A-402E-6CEC0C9885F5}"/>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sp>
        <p:nvSpPr>
          <p:cNvPr id="12" name="Slide Number Placeholder 11">
            <a:extLst>
              <a:ext uri="{FF2B5EF4-FFF2-40B4-BE49-F238E27FC236}">
                <a16:creationId xmlns:a16="http://schemas.microsoft.com/office/drawing/2014/main" id="{54B71AED-514D-2337-8480-EEE49FB98DC5}"/>
              </a:ext>
            </a:extLst>
          </p:cNvPr>
          <p:cNvSpPr>
            <a:spLocks noGrp="1"/>
          </p:cNvSpPr>
          <p:nvPr>
            <p:ph type="sldNum" sz="quarter" idx="12"/>
          </p:nvPr>
        </p:nvSpPr>
        <p:spPr/>
        <p:txBody>
          <a:bodyPr/>
          <a:lstStyle/>
          <a:p>
            <a:fld id="{E394BC53-F50D-41DF-BD71-678A190C5E2B}" type="slidenum">
              <a:rPr lang="en-US" smtClean="0"/>
              <a:t>38</a:t>
            </a:fld>
            <a:endParaRPr lang="en-US"/>
          </a:p>
        </p:txBody>
      </p:sp>
      <p:pic>
        <p:nvPicPr>
          <p:cNvPr id="30" name="Picture 29" descr="A close up of a mirror&#10;&#10;Description automatically generated">
            <a:extLst>
              <a:ext uri="{FF2B5EF4-FFF2-40B4-BE49-F238E27FC236}">
                <a16:creationId xmlns:a16="http://schemas.microsoft.com/office/drawing/2014/main" id="{95B6E5D9-8375-1EB8-6B54-AF2FB9D3181A}"/>
              </a:ext>
            </a:extLst>
          </p:cNvPr>
          <p:cNvPicPr>
            <a:picLocks noChangeAspect="1"/>
          </p:cNvPicPr>
          <p:nvPr/>
        </p:nvPicPr>
        <p:blipFill rotWithShape="1">
          <a:blip r:embed="rId3">
            <a:extLst>
              <a:ext uri="{28A0092B-C50C-407E-A947-70E740481C1C}">
                <a14:useLocalDpi xmlns:a14="http://schemas.microsoft.com/office/drawing/2010/main" val="0"/>
              </a:ext>
            </a:extLst>
          </a:blip>
          <a:srcRect l="57688" t="22722" b="33666"/>
          <a:stretch/>
        </p:blipFill>
        <p:spPr>
          <a:xfrm>
            <a:off x="9366501" y="4050916"/>
            <a:ext cx="2538931" cy="2616901"/>
          </a:xfrm>
          <a:prstGeom prst="rect">
            <a:avLst/>
          </a:prstGeom>
        </p:spPr>
      </p:pic>
      <p:pic>
        <p:nvPicPr>
          <p:cNvPr id="34" name="Picture 33" descr="A close-up of a mirror ball&#10;&#10;Description automatically generated">
            <a:extLst>
              <a:ext uri="{FF2B5EF4-FFF2-40B4-BE49-F238E27FC236}">
                <a16:creationId xmlns:a16="http://schemas.microsoft.com/office/drawing/2014/main" id="{DAEA22C5-882E-E0BB-1111-DBD5EC10E22B}"/>
              </a:ext>
            </a:extLst>
          </p:cNvPr>
          <p:cNvPicPr>
            <a:picLocks noChangeAspect="1"/>
          </p:cNvPicPr>
          <p:nvPr/>
        </p:nvPicPr>
        <p:blipFill rotWithShape="1">
          <a:blip r:embed="rId4">
            <a:extLst>
              <a:ext uri="{28A0092B-C50C-407E-A947-70E740481C1C}">
                <a14:useLocalDpi xmlns:a14="http://schemas.microsoft.com/office/drawing/2010/main" val="0"/>
              </a:ext>
            </a:extLst>
          </a:blip>
          <a:srcRect l="59627" t="22723" r="1" b="33665"/>
          <a:stretch/>
        </p:blipFill>
        <p:spPr>
          <a:xfrm>
            <a:off x="6660597" y="4050916"/>
            <a:ext cx="2422486" cy="2616901"/>
          </a:xfrm>
          <a:prstGeom prst="rect">
            <a:avLst/>
          </a:prstGeom>
        </p:spPr>
      </p:pic>
      <p:pic>
        <p:nvPicPr>
          <p:cNvPr id="74" name="Picture 73" descr="A shiny ball with a black background&#10;&#10;Description automatically generated">
            <a:extLst>
              <a:ext uri="{FF2B5EF4-FFF2-40B4-BE49-F238E27FC236}">
                <a16:creationId xmlns:a16="http://schemas.microsoft.com/office/drawing/2014/main" id="{B41ACEED-783D-87D8-E762-E63506BEFA9B}"/>
              </a:ext>
            </a:extLst>
          </p:cNvPr>
          <p:cNvPicPr>
            <a:picLocks noChangeAspect="1"/>
          </p:cNvPicPr>
          <p:nvPr/>
        </p:nvPicPr>
        <p:blipFill rotWithShape="1">
          <a:blip r:embed="rId5">
            <a:extLst>
              <a:ext uri="{28A0092B-C50C-407E-A947-70E740481C1C}">
                <a14:useLocalDpi xmlns:a14="http://schemas.microsoft.com/office/drawing/2010/main" val="0"/>
              </a:ext>
            </a:extLst>
          </a:blip>
          <a:srcRect l="61430" t="23729" r="-1289" b="34394"/>
          <a:stretch/>
        </p:blipFill>
        <p:spPr>
          <a:xfrm>
            <a:off x="9366501" y="1339419"/>
            <a:ext cx="2474424" cy="2599687"/>
          </a:xfrm>
          <a:prstGeom prst="rect">
            <a:avLst/>
          </a:prstGeom>
        </p:spPr>
      </p:pic>
      <p:pic>
        <p:nvPicPr>
          <p:cNvPr id="78" name="Picture 77" descr="A shiny gold ball with windows&#10;&#10;Description automatically generated">
            <a:extLst>
              <a:ext uri="{FF2B5EF4-FFF2-40B4-BE49-F238E27FC236}">
                <a16:creationId xmlns:a16="http://schemas.microsoft.com/office/drawing/2014/main" id="{129968CF-FC00-2238-6B5B-063144DA216B}"/>
              </a:ext>
            </a:extLst>
          </p:cNvPr>
          <p:cNvPicPr>
            <a:picLocks noChangeAspect="1"/>
          </p:cNvPicPr>
          <p:nvPr/>
        </p:nvPicPr>
        <p:blipFill rotWithShape="1">
          <a:blip r:embed="rId6">
            <a:extLst>
              <a:ext uri="{28A0092B-C50C-407E-A947-70E740481C1C}">
                <a14:useLocalDpi xmlns:a14="http://schemas.microsoft.com/office/drawing/2010/main" val="0"/>
              </a:ext>
            </a:extLst>
          </a:blip>
          <a:srcRect l="60141" t="22440" b="35683"/>
          <a:stretch/>
        </p:blipFill>
        <p:spPr>
          <a:xfrm>
            <a:off x="6660597" y="1339419"/>
            <a:ext cx="2474424" cy="2599687"/>
          </a:xfrm>
          <a:prstGeom prst="rect">
            <a:avLst/>
          </a:prstGeom>
        </p:spPr>
      </p:pic>
      <p:sp>
        <p:nvSpPr>
          <p:cNvPr id="121" name="TextBox 120">
            <a:extLst>
              <a:ext uri="{FF2B5EF4-FFF2-40B4-BE49-F238E27FC236}">
                <a16:creationId xmlns:a16="http://schemas.microsoft.com/office/drawing/2014/main" id="{A3AF58B8-C9C8-BCD4-FCA7-14B0C31578A0}"/>
              </a:ext>
            </a:extLst>
          </p:cNvPr>
          <p:cNvSpPr txBox="1"/>
          <p:nvPr/>
        </p:nvSpPr>
        <p:spPr>
          <a:xfrm>
            <a:off x="6938769" y="878780"/>
            <a:ext cx="1670090" cy="461665"/>
          </a:xfrm>
          <a:prstGeom prst="rect">
            <a:avLst/>
          </a:prstGeom>
          <a:noFill/>
        </p:spPr>
        <p:txBody>
          <a:bodyPr wrap="square">
            <a:spAutoFit/>
          </a:bodyPr>
          <a:lstStyle/>
          <a:p>
            <a:pPr algn="ctr"/>
            <a:r>
              <a:rPr lang="en-US" altLang="ja-JP" sz="2400" b="1">
                <a:latin typeface="Aptos"/>
              </a:rPr>
              <a:t>EV 0</a:t>
            </a:r>
            <a:endParaRPr lang="ja-JP" altLang="en-US" sz="2400"/>
          </a:p>
        </p:txBody>
      </p:sp>
      <p:sp>
        <p:nvSpPr>
          <p:cNvPr id="123" name="TextBox 122">
            <a:extLst>
              <a:ext uri="{FF2B5EF4-FFF2-40B4-BE49-F238E27FC236}">
                <a16:creationId xmlns:a16="http://schemas.microsoft.com/office/drawing/2014/main" id="{9D6C2C55-8A8E-A32C-B17F-85357C17044B}"/>
              </a:ext>
            </a:extLst>
          </p:cNvPr>
          <p:cNvSpPr txBox="1"/>
          <p:nvPr/>
        </p:nvSpPr>
        <p:spPr>
          <a:xfrm>
            <a:off x="9768668" y="878780"/>
            <a:ext cx="1670090" cy="461665"/>
          </a:xfrm>
          <a:prstGeom prst="rect">
            <a:avLst/>
          </a:prstGeom>
          <a:noFill/>
        </p:spPr>
        <p:txBody>
          <a:bodyPr wrap="square">
            <a:spAutoFit/>
          </a:bodyPr>
          <a:lstStyle/>
          <a:p>
            <a:pPr algn="ctr"/>
            <a:r>
              <a:rPr lang="en-US" altLang="ja-JP" sz="2400" b="1">
                <a:latin typeface="Aptos"/>
              </a:rPr>
              <a:t>EV -5</a:t>
            </a:r>
            <a:endParaRPr lang="ja-JP" altLang="en-US" sz="2400"/>
          </a:p>
        </p:txBody>
      </p:sp>
      <p:sp>
        <p:nvSpPr>
          <p:cNvPr id="8" name="TextBox 7">
            <a:extLst>
              <a:ext uri="{FF2B5EF4-FFF2-40B4-BE49-F238E27FC236}">
                <a16:creationId xmlns:a16="http://schemas.microsoft.com/office/drawing/2014/main" id="{E7D9827F-2C2B-18FA-B304-5403FCCE994F}"/>
              </a:ext>
            </a:extLst>
          </p:cNvPr>
          <p:cNvSpPr txBox="1"/>
          <p:nvPr/>
        </p:nvSpPr>
        <p:spPr>
          <a:xfrm>
            <a:off x="8461541" y="-708244"/>
            <a:ext cx="3443891" cy="369332"/>
          </a:xfrm>
          <a:prstGeom prst="rect">
            <a:avLst/>
          </a:prstGeom>
          <a:noFill/>
        </p:spPr>
        <p:txBody>
          <a:bodyPr wrap="none" rtlCol="0">
            <a:spAutoFit/>
          </a:bodyPr>
          <a:lstStyle/>
          <a:p>
            <a:r>
              <a:rPr kumimoji="1" lang="en-US" altLang="ja-JP" b="1">
                <a:solidFill>
                  <a:srgbClr val="00B050"/>
                </a:solidFill>
              </a:rPr>
              <a:t>DONE: script / text consistency</a:t>
            </a:r>
            <a:endParaRPr kumimoji="1" lang="ja-JP" altLang="en-US" b="1">
              <a:solidFill>
                <a:srgbClr val="00B050"/>
              </a:solidFill>
            </a:endParaRPr>
          </a:p>
        </p:txBody>
      </p:sp>
      <p:pic>
        <p:nvPicPr>
          <p:cNvPr id="9" name="Picture 8" descr="A yellow seats in a train&#10;&#10;Description automatically generated">
            <a:extLst>
              <a:ext uri="{FF2B5EF4-FFF2-40B4-BE49-F238E27FC236}">
                <a16:creationId xmlns:a16="http://schemas.microsoft.com/office/drawing/2014/main" id="{8BBF8509-4645-F142-C2D3-F54C21261B8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7777" y="2823875"/>
            <a:ext cx="4027112" cy="2682120"/>
          </a:xfrm>
          <a:prstGeom prst="rect">
            <a:avLst/>
          </a:prstGeom>
        </p:spPr>
      </p:pic>
      <p:sp>
        <p:nvSpPr>
          <p:cNvPr id="11" name="TextBox 10">
            <a:extLst>
              <a:ext uri="{FF2B5EF4-FFF2-40B4-BE49-F238E27FC236}">
                <a16:creationId xmlns:a16="http://schemas.microsoft.com/office/drawing/2014/main" id="{703EC7E8-78EF-E58B-71FC-BDEDC113D22F}"/>
              </a:ext>
            </a:extLst>
          </p:cNvPr>
          <p:cNvSpPr txBox="1"/>
          <p:nvPr/>
        </p:nvSpPr>
        <p:spPr>
          <a:xfrm>
            <a:off x="4403113" y="4732657"/>
            <a:ext cx="1837214" cy="830997"/>
          </a:xfrm>
          <a:prstGeom prst="rect">
            <a:avLst/>
          </a:prstGeom>
          <a:noFill/>
        </p:spPr>
        <p:txBody>
          <a:bodyPr wrap="square">
            <a:spAutoFit/>
          </a:bodyPr>
          <a:lstStyle/>
          <a:p>
            <a:pPr algn="ctr"/>
            <a:r>
              <a:rPr lang="en-US" altLang="ja-JP" sz="2400" b="1">
                <a:latin typeface="Aptos"/>
              </a:rPr>
              <a:t>3 Separate </a:t>
            </a:r>
            <a:r>
              <a:rPr lang="en-US" altLang="ja-JP" sz="2400" b="1" err="1">
                <a:latin typeface="Aptos"/>
              </a:rPr>
              <a:t>LoRAs</a:t>
            </a:r>
            <a:endParaRPr lang="ja-JP" altLang="en-US" sz="2400"/>
          </a:p>
        </p:txBody>
      </p:sp>
      <p:sp>
        <p:nvSpPr>
          <p:cNvPr id="13" name="TextBox 12">
            <a:extLst>
              <a:ext uri="{FF2B5EF4-FFF2-40B4-BE49-F238E27FC236}">
                <a16:creationId xmlns:a16="http://schemas.microsoft.com/office/drawing/2014/main" id="{8E67CD99-C388-3411-F27C-F85E2984E70C}"/>
              </a:ext>
            </a:extLst>
          </p:cNvPr>
          <p:cNvSpPr txBox="1"/>
          <p:nvPr/>
        </p:nvSpPr>
        <p:spPr>
          <a:xfrm>
            <a:off x="4858112" y="2494776"/>
            <a:ext cx="1837214" cy="461665"/>
          </a:xfrm>
          <a:prstGeom prst="rect">
            <a:avLst/>
          </a:prstGeom>
          <a:noFill/>
        </p:spPr>
        <p:txBody>
          <a:bodyPr wrap="square">
            <a:spAutoFit/>
          </a:bodyPr>
          <a:lstStyle/>
          <a:p>
            <a:r>
              <a:rPr lang="en-US" altLang="ja-JP" sz="2400" b="1">
                <a:solidFill>
                  <a:srgbClr val="C00000"/>
                </a:solidFill>
              </a:rPr>
              <a:t>Ours</a:t>
            </a:r>
            <a:endParaRPr lang="ja-JP" altLang="en-US" sz="2400">
              <a:solidFill>
                <a:srgbClr val="C00000"/>
              </a:solidFill>
            </a:endParaRPr>
          </a:p>
        </p:txBody>
      </p:sp>
      <p:sp>
        <p:nvSpPr>
          <p:cNvPr id="14" name="TextBox 13">
            <a:extLst>
              <a:ext uri="{FF2B5EF4-FFF2-40B4-BE49-F238E27FC236}">
                <a16:creationId xmlns:a16="http://schemas.microsoft.com/office/drawing/2014/main" id="{FEAB4269-5155-CFB0-B0B4-03D6C1F4DA05}"/>
              </a:ext>
            </a:extLst>
          </p:cNvPr>
          <p:cNvSpPr txBox="1"/>
          <p:nvPr/>
        </p:nvSpPr>
        <p:spPr>
          <a:xfrm>
            <a:off x="1313742" y="2342475"/>
            <a:ext cx="1835182" cy="461665"/>
          </a:xfrm>
          <a:prstGeom prst="rect">
            <a:avLst/>
          </a:prstGeom>
          <a:noFill/>
        </p:spPr>
        <p:txBody>
          <a:bodyPr wrap="none" lIns="91440" tIns="45720" rIns="91440" bIns="45720" rtlCol="0" anchor="t">
            <a:spAutoFit/>
          </a:bodyPr>
          <a:lstStyle/>
          <a:p>
            <a:r>
              <a:rPr lang="en-US" sz="2400" b="1"/>
              <a:t>Input image</a:t>
            </a:r>
          </a:p>
        </p:txBody>
      </p:sp>
      <p:cxnSp>
        <p:nvCxnSpPr>
          <p:cNvPr id="16" name="Straight Arrow Connector 15">
            <a:extLst>
              <a:ext uri="{FF2B5EF4-FFF2-40B4-BE49-F238E27FC236}">
                <a16:creationId xmlns:a16="http://schemas.microsoft.com/office/drawing/2014/main" id="{9CB119B1-0329-9094-97BF-AA2B92B9F7A5}"/>
              </a:ext>
            </a:extLst>
          </p:cNvPr>
          <p:cNvCxnSpPr>
            <a:cxnSpLocks/>
          </p:cNvCxnSpPr>
          <p:nvPr/>
        </p:nvCxnSpPr>
        <p:spPr>
          <a:xfrm flipH="1">
            <a:off x="11186915" y="3939106"/>
            <a:ext cx="805300" cy="681741"/>
          </a:xfrm>
          <a:prstGeom prst="straightConnector1">
            <a:avLst/>
          </a:prstGeom>
          <a:ln w="76200">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92191460-D328-2B25-2C8C-41CBAAD2CF14}"/>
              </a:ext>
            </a:extLst>
          </p:cNvPr>
          <p:cNvCxnSpPr>
            <a:cxnSpLocks/>
          </p:cNvCxnSpPr>
          <p:nvPr/>
        </p:nvCxnSpPr>
        <p:spPr>
          <a:xfrm flipH="1">
            <a:off x="11035625" y="1339419"/>
            <a:ext cx="805300" cy="681741"/>
          </a:xfrm>
          <a:prstGeom prst="straightConnector1">
            <a:avLst/>
          </a:prstGeom>
          <a:ln w="76200">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0655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300">
        <p159:morph option="byObject"/>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descr="A large building with a fountain in front with Trevi Fountain in the background&#10;&#10;Description automatically generated">
            <a:extLst>
              <a:ext uri="{FF2B5EF4-FFF2-40B4-BE49-F238E27FC236}">
                <a16:creationId xmlns:a16="http://schemas.microsoft.com/office/drawing/2014/main" id="{E49CAF13-E18F-CE1B-5D8A-8A0D363895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7275" y="1424748"/>
            <a:ext cx="2768162" cy="1833458"/>
          </a:xfrm>
          <a:prstGeom prst="rect">
            <a:avLst/>
          </a:prstGeom>
        </p:spPr>
      </p:pic>
      <p:pic>
        <p:nvPicPr>
          <p:cNvPr id="34" name="Picture 33" descr="A close up of a sphere&#10;&#10;Description automatically generated">
            <a:extLst>
              <a:ext uri="{FF2B5EF4-FFF2-40B4-BE49-F238E27FC236}">
                <a16:creationId xmlns:a16="http://schemas.microsoft.com/office/drawing/2014/main" id="{A94E0DA8-F233-0686-6072-DE2CA9EC6F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60644" y="1648871"/>
            <a:ext cx="1350000" cy="1350000"/>
          </a:xfrm>
          <a:prstGeom prst="rect">
            <a:avLst/>
          </a:prstGeom>
        </p:spPr>
      </p:pic>
      <p:pic>
        <p:nvPicPr>
          <p:cNvPr id="30" name="Picture 29" descr="A close up of a sphere&#10;&#10;Description automatically generated">
            <a:extLst>
              <a:ext uri="{FF2B5EF4-FFF2-40B4-BE49-F238E27FC236}">
                <a16:creationId xmlns:a16="http://schemas.microsoft.com/office/drawing/2014/main" id="{CA09A86D-924E-0834-FC35-8EF6BEB706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95268" y="1648871"/>
            <a:ext cx="1350000" cy="1350000"/>
          </a:xfrm>
          <a:prstGeom prst="rect">
            <a:avLst/>
          </a:prstGeom>
        </p:spPr>
      </p:pic>
      <p:pic>
        <p:nvPicPr>
          <p:cNvPr id="17" name="Picture 16" descr="A close-up of a circular object&#10;&#10;Description automatically generated">
            <a:extLst>
              <a:ext uri="{FF2B5EF4-FFF2-40B4-BE49-F238E27FC236}">
                <a16:creationId xmlns:a16="http://schemas.microsoft.com/office/drawing/2014/main" id="{DC444480-654A-9EA2-0C04-F52555CC8CF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06333" y="1648871"/>
            <a:ext cx="1350000" cy="1350000"/>
          </a:xfrm>
          <a:prstGeom prst="rect">
            <a:avLst/>
          </a:prstGeom>
        </p:spPr>
      </p:pic>
      <p:sp>
        <p:nvSpPr>
          <p:cNvPr id="2" name="Slide Number Placeholder 1">
            <a:extLst>
              <a:ext uri="{FF2B5EF4-FFF2-40B4-BE49-F238E27FC236}">
                <a16:creationId xmlns:a16="http://schemas.microsoft.com/office/drawing/2014/main" id="{293F676C-83BF-6A5E-3D7C-FC39D84C8D07}"/>
              </a:ext>
            </a:extLst>
          </p:cNvPr>
          <p:cNvSpPr>
            <a:spLocks noGrp="1"/>
          </p:cNvSpPr>
          <p:nvPr>
            <p:ph type="sldNum" sz="quarter" idx="12"/>
          </p:nvPr>
        </p:nvSpPr>
        <p:spPr/>
        <p:txBody>
          <a:bodyPr/>
          <a:lstStyle/>
          <a:p>
            <a:fld id="{E394BC53-F50D-41DF-BD71-678A190C5E2B}" type="slidenum">
              <a:rPr lang="en-US" smtClean="0"/>
              <a:t>39</a:t>
            </a:fld>
            <a:endParaRPr lang="en-US"/>
          </a:p>
        </p:txBody>
      </p:sp>
      <p:sp>
        <p:nvSpPr>
          <p:cNvPr id="6" name="TextBox 5">
            <a:extLst>
              <a:ext uri="{FF2B5EF4-FFF2-40B4-BE49-F238E27FC236}">
                <a16:creationId xmlns:a16="http://schemas.microsoft.com/office/drawing/2014/main" id="{5FB96A74-B2E5-18D1-9C25-DD53EE68DA6B}"/>
              </a:ext>
            </a:extLst>
          </p:cNvPr>
          <p:cNvSpPr txBox="1"/>
          <p:nvPr/>
        </p:nvSpPr>
        <p:spPr>
          <a:xfrm>
            <a:off x="3821593" y="1215514"/>
            <a:ext cx="919480" cy="461665"/>
          </a:xfrm>
          <a:prstGeom prst="rect">
            <a:avLst/>
          </a:prstGeom>
          <a:noFill/>
        </p:spPr>
        <p:txBody>
          <a:bodyPr wrap="square" rtlCol="0">
            <a:spAutoFit/>
          </a:bodyPr>
          <a:lstStyle/>
          <a:p>
            <a:pPr algn="ctr"/>
            <a:r>
              <a:rPr lang="en-US" sz="2400" b="1"/>
              <a:t>EV 0</a:t>
            </a:r>
          </a:p>
        </p:txBody>
      </p:sp>
      <p:sp>
        <p:nvSpPr>
          <p:cNvPr id="7" name="TextBox 6">
            <a:extLst>
              <a:ext uri="{FF2B5EF4-FFF2-40B4-BE49-F238E27FC236}">
                <a16:creationId xmlns:a16="http://schemas.microsoft.com/office/drawing/2014/main" id="{4F0E014D-6209-9AEC-E937-E607BDC542EB}"/>
              </a:ext>
            </a:extLst>
          </p:cNvPr>
          <p:cNvSpPr txBox="1"/>
          <p:nvPr/>
        </p:nvSpPr>
        <p:spPr>
          <a:xfrm>
            <a:off x="5521359" y="1215514"/>
            <a:ext cx="1297818" cy="461665"/>
          </a:xfrm>
          <a:prstGeom prst="rect">
            <a:avLst/>
          </a:prstGeom>
          <a:noFill/>
        </p:spPr>
        <p:txBody>
          <a:bodyPr wrap="square" rtlCol="0">
            <a:spAutoFit/>
          </a:bodyPr>
          <a:lstStyle/>
          <a:p>
            <a:pPr algn="ctr"/>
            <a:r>
              <a:rPr lang="en-US" sz="2400" b="1"/>
              <a:t>EV -2.5</a:t>
            </a:r>
          </a:p>
        </p:txBody>
      </p:sp>
      <p:sp>
        <p:nvSpPr>
          <p:cNvPr id="8" name="TextBox 7">
            <a:extLst>
              <a:ext uri="{FF2B5EF4-FFF2-40B4-BE49-F238E27FC236}">
                <a16:creationId xmlns:a16="http://schemas.microsoft.com/office/drawing/2014/main" id="{E87A05F6-7A7D-FAEF-14EB-0430FFD97840}"/>
              </a:ext>
            </a:extLst>
          </p:cNvPr>
          <p:cNvSpPr txBox="1"/>
          <p:nvPr/>
        </p:nvSpPr>
        <p:spPr>
          <a:xfrm>
            <a:off x="7386735" y="1215514"/>
            <a:ext cx="1297818" cy="461665"/>
          </a:xfrm>
          <a:prstGeom prst="rect">
            <a:avLst/>
          </a:prstGeom>
          <a:noFill/>
        </p:spPr>
        <p:txBody>
          <a:bodyPr wrap="square" rtlCol="0">
            <a:spAutoFit/>
          </a:bodyPr>
          <a:lstStyle/>
          <a:p>
            <a:pPr algn="ctr"/>
            <a:r>
              <a:rPr lang="en-US" sz="2400" b="1"/>
              <a:t>EV -5</a:t>
            </a:r>
          </a:p>
        </p:txBody>
      </p:sp>
      <p:sp>
        <p:nvSpPr>
          <p:cNvPr id="4" name="TextBox 3">
            <a:extLst>
              <a:ext uri="{FF2B5EF4-FFF2-40B4-BE49-F238E27FC236}">
                <a16:creationId xmlns:a16="http://schemas.microsoft.com/office/drawing/2014/main" id="{58043ED0-538E-A2DF-CFE4-055C05E27383}"/>
              </a:ext>
            </a:extLst>
          </p:cNvPr>
          <p:cNvSpPr txBox="1"/>
          <p:nvPr/>
        </p:nvSpPr>
        <p:spPr>
          <a:xfrm>
            <a:off x="445472" y="1074852"/>
            <a:ext cx="2394327" cy="369332"/>
          </a:xfrm>
          <a:prstGeom prst="rect">
            <a:avLst/>
          </a:prstGeom>
          <a:noFill/>
        </p:spPr>
        <p:txBody>
          <a:bodyPr wrap="square" rtlCol="0">
            <a:spAutoFit/>
          </a:bodyPr>
          <a:lstStyle/>
          <a:p>
            <a:pPr algn="ctr"/>
            <a:r>
              <a:rPr lang="en-US" b="1"/>
              <a:t>Input image</a:t>
            </a:r>
          </a:p>
        </p:txBody>
      </p:sp>
      <p:sp>
        <p:nvSpPr>
          <p:cNvPr id="9" name="Rectangle: Rounded Corners 3">
            <a:extLst>
              <a:ext uri="{FF2B5EF4-FFF2-40B4-BE49-F238E27FC236}">
                <a16:creationId xmlns:a16="http://schemas.microsoft.com/office/drawing/2014/main" id="{15CDDB2A-BC17-96F4-F682-9D4EF2148EAA}"/>
              </a:ext>
            </a:extLst>
          </p:cNvPr>
          <p:cNvSpPr/>
          <p:nvPr/>
        </p:nvSpPr>
        <p:spPr>
          <a:xfrm>
            <a:off x="-104784" y="-419100"/>
            <a:ext cx="4821163" cy="1137660"/>
          </a:xfrm>
          <a:prstGeom prst="roundRect">
            <a:avLst/>
          </a:prstGeom>
          <a:solidFill>
            <a:schemeClr val="accent5">
              <a:lumMod val="40000"/>
              <a:lumOff val="60000"/>
            </a:schemeClr>
          </a:solidFill>
          <a:ln>
            <a:noFill/>
          </a:ln>
          <a:effectLst>
            <a:outerShdw blurRad="215695" dist="38100" dir="2700000" algn="tl" rotWithShape="0">
              <a:prstClr val="black">
                <a:alpha val="1801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F155059-DC22-F47D-887C-342F2B7A737A}"/>
              </a:ext>
            </a:extLst>
          </p:cNvPr>
          <p:cNvSpPr txBox="1"/>
          <p:nvPr/>
        </p:nvSpPr>
        <p:spPr>
          <a:xfrm>
            <a:off x="111088" y="-52029"/>
            <a:ext cx="554960" cy="923330"/>
          </a:xfrm>
          <a:prstGeom prst="rect">
            <a:avLst/>
          </a:prstGeom>
          <a:noFill/>
        </p:spPr>
        <p:txBody>
          <a:bodyPr wrap="none" rtlCol="0">
            <a:spAutoFit/>
          </a:bodyPr>
          <a:lstStyle/>
          <a:p>
            <a:r>
              <a:rPr lang="en-US" sz="5400" b="1"/>
              <a:t>2</a:t>
            </a:r>
          </a:p>
        </p:txBody>
      </p:sp>
      <p:sp>
        <p:nvSpPr>
          <p:cNvPr id="13" name="Oval 12">
            <a:extLst>
              <a:ext uri="{FF2B5EF4-FFF2-40B4-BE49-F238E27FC236}">
                <a16:creationId xmlns:a16="http://schemas.microsoft.com/office/drawing/2014/main" id="{379E3F88-2835-FB2E-D7DD-B1DDDF9BA4FC}"/>
              </a:ext>
            </a:extLst>
          </p:cNvPr>
          <p:cNvSpPr/>
          <p:nvPr/>
        </p:nvSpPr>
        <p:spPr>
          <a:xfrm>
            <a:off x="-425627" y="-338912"/>
            <a:ext cx="1293812" cy="1293812"/>
          </a:xfrm>
          <a:prstGeom prst="ellipse">
            <a:avLst/>
          </a:prstGeom>
          <a:solidFill>
            <a:schemeClr val="accent5"/>
          </a:solidFill>
          <a:ln>
            <a:noFill/>
          </a:ln>
          <a:effectLst>
            <a:outerShdw blurRad="50800" dist="38100" dir="2700000" algn="tl" rotWithShape="0">
              <a:prstClr val="black">
                <a:alpha val="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B7605DCB-BBCA-6B07-A5B8-A6CBBA5E87FD}"/>
              </a:ext>
            </a:extLst>
          </p:cNvPr>
          <p:cNvSpPr txBox="1"/>
          <p:nvPr/>
        </p:nvSpPr>
        <p:spPr>
          <a:xfrm>
            <a:off x="88183" y="-72686"/>
            <a:ext cx="554960" cy="923330"/>
          </a:xfrm>
          <a:prstGeom prst="rect">
            <a:avLst/>
          </a:prstGeom>
          <a:noFill/>
        </p:spPr>
        <p:txBody>
          <a:bodyPr wrap="none" rtlCol="0">
            <a:spAutoFit/>
          </a:bodyPr>
          <a:lstStyle/>
          <a:p>
            <a:r>
              <a:rPr lang="en-US" sz="5400" b="1"/>
              <a:t>2</a:t>
            </a:r>
          </a:p>
        </p:txBody>
      </p:sp>
      <p:sp>
        <p:nvSpPr>
          <p:cNvPr id="16" name="TextBox 15">
            <a:extLst>
              <a:ext uri="{FF2B5EF4-FFF2-40B4-BE49-F238E27FC236}">
                <a16:creationId xmlns:a16="http://schemas.microsoft.com/office/drawing/2014/main" id="{91C50D34-EED3-31D0-C588-B9616E133040}"/>
              </a:ext>
            </a:extLst>
          </p:cNvPr>
          <p:cNvSpPr txBox="1"/>
          <p:nvPr/>
        </p:nvSpPr>
        <p:spPr>
          <a:xfrm>
            <a:off x="1023077" y="-22203"/>
            <a:ext cx="3509935" cy="707886"/>
          </a:xfrm>
          <a:prstGeom prst="rect">
            <a:avLst/>
          </a:prstGeom>
          <a:noFill/>
        </p:spPr>
        <p:txBody>
          <a:bodyPr wrap="none" lIns="91440" tIns="45720" rIns="91440" bIns="45720" rtlCol="0" anchor="t">
            <a:spAutoFit/>
          </a:bodyPr>
          <a:lstStyle/>
          <a:p>
            <a:r>
              <a:rPr lang="en-US" sz="4000" b="1">
                <a:latin typeface="Aptos"/>
              </a:rPr>
              <a:t>HDR from LDR</a:t>
            </a:r>
            <a:endParaRPr lang="en-US" sz="4000">
              <a:latin typeface="Aptos"/>
            </a:endParaRPr>
          </a:p>
        </p:txBody>
      </p:sp>
      <p:pic>
        <p:nvPicPr>
          <p:cNvPr id="51" name="Picture 50" descr="A blurry image of a light&#10;&#10;Description automatically generated">
            <a:extLst>
              <a:ext uri="{FF2B5EF4-FFF2-40B4-BE49-F238E27FC236}">
                <a16:creationId xmlns:a16="http://schemas.microsoft.com/office/drawing/2014/main" id="{7DC80A03-AE35-BC88-EFD0-FBB43386F61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579203" y="4444457"/>
            <a:ext cx="2451089" cy="1225545"/>
          </a:xfrm>
          <a:prstGeom prst="rect">
            <a:avLst/>
          </a:prstGeom>
        </p:spPr>
      </p:pic>
      <p:pic>
        <p:nvPicPr>
          <p:cNvPr id="49" name="Picture 48" descr="A blurry image of a tree trunk&#10;&#10;Description automatically generated">
            <a:extLst>
              <a:ext uri="{FF2B5EF4-FFF2-40B4-BE49-F238E27FC236}">
                <a16:creationId xmlns:a16="http://schemas.microsoft.com/office/drawing/2014/main" id="{22C1E351-35B6-70B2-0A26-3BA1566B201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463529" y="4586840"/>
            <a:ext cx="2443112" cy="1221556"/>
          </a:xfrm>
          <a:prstGeom prst="rect">
            <a:avLst/>
          </a:prstGeom>
        </p:spPr>
      </p:pic>
      <p:pic>
        <p:nvPicPr>
          <p:cNvPr id="47" name="Picture 46" descr="A close-up of a person's face&#10;&#10;Description automatically generated">
            <a:extLst>
              <a:ext uri="{FF2B5EF4-FFF2-40B4-BE49-F238E27FC236}">
                <a16:creationId xmlns:a16="http://schemas.microsoft.com/office/drawing/2014/main" id="{47F24094-116E-0122-9375-4BD571A898A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333763" y="4705235"/>
            <a:ext cx="2451089" cy="1225545"/>
          </a:xfrm>
          <a:prstGeom prst="rect">
            <a:avLst/>
          </a:prstGeom>
        </p:spPr>
      </p:pic>
      <p:pic>
        <p:nvPicPr>
          <p:cNvPr id="45" name="Picture 44" descr="A close-up of a sphere&#10;&#10;Description automatically generated">
            <a:extLst>
              <a:ext uri="{FF2B5EF4-FFF2-40B4-BE49-F238E27FC236}">
                <a16:creationId xmlns:a16="http://schemas.microsoft.com/office/drawing/2014/main" id="{BD65DA0E-9B4D-4CB4-8A8D-90895526C60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360644" y="3508332"/>
            <a:ext cx="1350000" cy="1350000"/>
          </a:xfrm>
          <a:prstGeom prst="rect">
            <a:avLst/>
          </a:prstGeom>
        </p:spPr>
      </p:pic>
      <p:pic>
        <p:nvPicPr>
          <p:cNvPr id="43" name="Picture 42" descr="A close-up of a sphere&#10;&#10;Description automatically generated">
            <a:extLst>
              <a:ext uri="{FF2B5EF4-FFF2-40B4-BE49-F238E27FC236}">
                <a16:creationId xmlns:a16="http://schemas.microsoft.com/office/drawing/2014/main" id="{9C20C9A1-A0D4-C373-8F2F-75BA5F1D5D5C}"/>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495268" y="3508332"/>
            <a:ext cx="1350000" cy="1350000"/>
          </a:xfrm>
          <a:prstGeom prst="rect">
            <a:avLst/>
          </a:prstGeom>
        </p:spPr>
      </p:pic>
      <p:pic>
        <p:nvPicPr>
          <p:cNvPr id="41" name="Picture 40" descr="A blue and orange circle&#10;&#10;Description automatically generated">
            <a:extLst>
              <a:ext uri="{FF2B5EF4-FFF2-40B4-BE49-F238E27FC236}">
                <a16:creationId xmlns:a16="http://schemas.microsoft.com/office/drawing/2014/main" id="{334BFB5F-C1DE-C62C-383A-8E806BBC834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606333" y="5238551"/>
            <a:ext cx="1350000" cy="1350000"/>
          </a:xfrm>
          <a:prstGeom prst="rect">
            <a:avLst/>
          </a:prstGeom>
        </p:spPr>
      </p:pic>
      <p:cxnSp>
        <p:nvCxnSpPr>
          <p:cNvPr id="24" name="Straight Arrow Connector 23">
            <a:extLst>
              <a:ext uri="{FF2B5EF4-FFF2-40B4-BE49-F238E27FC236}">
                <a16:creationId xmlns:a16="http://schemas.microsoft.com/office/drawing/2014/main" id="{D9B6D405-79EB-7B48-D97B-2074D7B0983C}"/>
              </a:ext>
            </a:extLst>
          </p:cNvPr>
          <p:cNvCxnSpPr>
            <a:cxnSpLocks/>
          </p:cNvCxnSpPr>
          <p:nvPr/>
        </p:nvCxnSpPr>
        <p:spPr>
          <a:xfrm>
            <a:off x="4281333" y="3086100"/>
            <a:ext cx="0" cy="335220"/>
          </a:xfrm>
          <a:prstGeom prst="straightConnector1">
            <a:avLst/>
          </a:prstGeom>
          <a:ln w="57150">
            <a:solidFill>
              <a:schemeClr val="accent5"/>
            </a:solidFill>
            <a:tailEnd type="triangle"/>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EED5FA4A-F3AE-CC4E-70D6-30127EFF2F09}"/>
              </a:ext>
            </a:extLst>
          </p:cNvPr>
          <p:cNvSpPr txBox="1"/>
          <p:nvPr/>
        </p:nvSpPr>
        <p:spPr>
          <a:xfrm>
            <a:off x="2094555" y="5730725"/>
            <a:ext cx="1511778" cy="400110"/>
          </a:xfrm>
          <a:prstGeom prst="rect">
            <a:avLst/>
          </a:prstGeom>
          <a:noFill/>
        </p:spPr>
        <p:txBody>
          <a:bodyPr wrap="square" rtlCol="0">
            <a:spAutoFit/>
          </a:bodyPr>
          <a:lstStyle/>
          <a:p>
            <a:pPr algn="ctr"/>
            <a:r>
              <a:rPr lang="en-US" sz="2000" b="1"/>
              <a:t>Chroma</a:t>
            </a:r>
          </a:p>
        </p:txBody>
      </p:sp>
      <p:sp>
        <p:nvSpPr>
          <p:cNvPr id="29" name="TextBox 28">
            <a:extLst>
              <a:ext uri="{FF2B5EF4-FFF2-40B4-BE49-F238E27FC236}">
                <a16:creationId xmlns:a16="http://schemas.microsoft.com/office/drawing/2014/main" id="{63D09D90-703D-FB51-148D-653C07E9086E}"/>
              </a:ext>
            </a:extLst>
          </p:cNvPr>
          <p:cNvSpPr txBox="1"/>
          <p:nvPr/>
        </p:nvSpPr>
        <p:spPr>
          <a:xfrm>
            <a:off x="1992319" y="3985870"/>
            <a:ext cx="1511778" cy="400110"/>
          </a:xfrm>
          <a:prstGeom prst="rect">
            <a:avLst/>
          </a:prstGeom>
          <a:noFill/>
        </p:spPr>
        <p:txBody>
          <a:bodyPr wrap="square" rtlCol="0">
            <a:spAutoFit/>
          </a:bodyPr>
          <a:lstStyle/>
          <a:p>
            <a:pPr algn="ctr"/>
            <a:r>
              <a:rPr lang="en-US" sz="2000" b="1"/>
              <a:t>Luminance</a:t>
            </a:r>
          </a:p>
        </p:txBody>
      </p:sp>
      <p:sp>
        <p:nvSpPr>
          <p:cNvPr id="35" name="Plus Sign 34">
            <a:extLst>
              <a:ext uri="{FF2B5EF4-FFF2-40B4-BE49-F238E27FC236}">
                <a16:creationId xmlns:a16="http://schemas.microsoft.com/office/drawing/2014/main" id="{47683D86-FE1D-2E73-941C-529C1E0ED1E4}"/>
              </a:ext>
            </a:extLst>
          </p:cNvPr>
          <p:cNvSpPr/>
          <p:nvPr/>
        </p:nvSpPr>
        <p:spPr>
          <a:xfrm>
            <a:off x="5021216" y="3979359"/>
            <a:ext cx="405442" cy="405442"/>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Plus Sign 35">
            <a:extLst>
              <a:ext uri="{FF2B5EF4-FFF2-40B4-BE49-F238E27FC236}">
                <a16:creationId xmlns:a16="http://schemas.microsoft.com/office/drawing/2014/main" id="{085DBB55-CAA1-5ECE-04FA-22A75FA49A6A}"/>
              </a:ext>
            </a:extLst>
          </p:cNvPr>
          <p:cNvSpPr/>
          <p:nvPr/>
        </p:nvSpPr>
        <p:spPr>
          <a:xfrm>
            <a:off x="6894866" y="3985870"/>
            <a:ext cx="405442" cy="405442"/>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CCE7F1BE-A77A-B84D-001D-0CE777E5F388}"/>
              </a:ext>
            </a:extLst>
          </p:cNvPr>
          <p:cNvSpPr txBox="1"/>
          <p:nvPr/>
        </p:nvSpPr>
        <p:spPr>
          <a:xfrm>
            <a:off x="9088653" y="4023188"/>
            <a:ext cx="3223420" cy="400110"/>
          </a:xfrm>
          <a:prstGeom prst="rect">
            <a:avLst/>
          </a:prstGeom>
          <a:noFill/>
        </p:spPr>
        <p:txBody>
          <a:bodyPr wrap="square" rtlCol="0">
            <a:spAutoFit/>
          </a:bodyPr>
          <a:lstStyle/>
          <a:p>
            <a:pPr algn="ctr"/>
            <a:r>
              <a:rPr lang="en-US" sz="2000" b="1"/>
              <a:t>HDR environment map</a:t>
            </a:r>
          </a:p>
        </p:txBody>
      </p:sp>
      <p:pic>
        <p:nvPicPr>
          <p:cNvPr id="10" name="Picture 9" descr="A close-up of a circular object&#10;&#10;Description automatically generated">
            <a:extLst>
              <a:ext uri="{FF2B5EF4-FFF2-40B4-BE49-F238E27FC236}">
                <a16:creationId xmlns:a16="http://schemas.microsoft.com/office/drawing/2014/main" id="{157074FE-7C75-9ADE-CB81-E454A02047C5}"/>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606333" y="3508332"/>
            <a:ext cx="1350000" cy="1350000"/>
          </a:xfrm>
          <a:prstGeom prst="rect">
            <a:avLst/>
          </a:prstGeom>
        </p:spPr>
      </p:pic>
      <p:sp>
        <p:nvSpPr>
          <p:cNvPr id="3" name="Right Brace 2">
            <a:extLst>
              <a:ext uri="{FF2B5EF4-FFF2-40B4-BE49-F238E27FC236}">
                <a16:creationId xmlns:a16="http://schemas.microsoft.com/office/drawing/2014/main" id="{B63B2985-A769-CDEE-CEC2-DEDDA8566A11}"/>
              </a:ext>
            </a:extLst>
          </p:cNvPr>
          <p:cNvSpPr/>
          <p:nvPr/>
        </p:nvSpPr>
        <p:spPr>
          <a:xfrm>
            <a:off x="8901776" y="3508332"/>
            <a:ext cx="226984" cy="3080219"/>
          </a:xfrm>
          <a:prstGeom prst="rightBrace">
            <a:avLst/>
          </a:prstGeom>
          <a:ln w="38100"/>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23" name="Straight Arrow Connector 22">
            <a:extLst>
              <a:ext uri="{FF2B5EF4-FFF2-40B4-BE49-F238E27FC236}">
                <a16:creationId xmlns:a16="http://schemas.microsoft.com/office/drawing/2014/main" id="{BDB2CAA2-E167-E972-8674-CEFA8FB48D5E}"/>
              </a:ext>
            </a:extLst>
          </p:cNvPr>
          <p:cNvCxnSpPr>
            <a:cxnSpLocks/>
          </p:cNvCxnSpPr>
          <p:nvPr/>
        </p:nvCxnSpPr>
        <p:spPr>
          <a:xfrm>
            <a:off x="6176808" y="3086100"/>
            <a:ext cx="0" cy="335220"/>
          </a:xfrm>
          <a:prstGeom prst="straightConnector1">
            <a:avLst/>
          </a:prstGeom>
          <a:ln w="57150">
            <a:solidFill>
              <a:schemeClr val="accent5"/>
            </a:solidFill>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A4594AD1-4EA0-E5CB-3BAD-C8DD977B5E52}"/>
              </a:ext>
            </a:extLst>
          </p:cNvPr>
          <p:cNvCxnSpPr>
            <a:cxnSpLocks/>
          </p:cNvCxnSpPr>
          <p:nvPr/>
        </p:nvCxnSpPr>
        <p:spPr>
          <a:xfrm>
            <a:off x="8053233" y="3086100"/>
            <a:ext cx="0" cy="335220"/>
          </a:xfrm>
          <a:prstGeom prst="straightConnector1">
            <a:avLst/>
          </a:prstGeom>
          <a:ln w="57150">
            <a:solidFill>
              <a:schemeClr val="accent5"/>
            </a:solidFill>
            <a:tailEnd type="triangle"/>
          </a:ln>
        </p:spPr>
        <p:style>
          <a:lnRef idx="2">
            <a:schemeClr val="accent1"/>
          </a:lnRef>
          <a:fillRef idx="0">
            <a:schemeClr val="accent1"/>
          </a:fillRef>
          <a:effectRef idx="1">
            <a:schemeClr val="accent1"/>
          </a:effectRef>
          <a:fontRef idx="minor">
            <a:schemeClr val="tx1"/>
          </a:fontRef>
        </p:style>
      </p:cxnSp>
      <p:pic>
        <p:nvPicPr>
          <p:cNvPr id="5" name="mp3-output-ttsfree(dot)com (55)">
            <a:hlinkClick r:id="" action="ppaction://media"/>
            <a:extLst>
              <a:ext uri="{FF2B5EF4-FFF2-40B4-BE49-F238E27FC236}">
                <a16:creationId xmlns:a16="http://schemas.microsoft.com/office/drawing/2014/main" id="{302CB274-A484-501A-A99A-2B659F54B0F4}"/>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508971" y="9119235"/>
            <a:ext cx="730250" cy="730250"/>
          </a:xfrm>
          <a:prstGeom prst="rect">
            <a:avLst/>
          </a:prstGeom>
        </p:spPr>
      </p:pic>
    </p:spTree>
    <p:extLst>
      <p:ext uri="{BB962C8B-B14F-4D97-AF65-F5344CB8AC3E}">
        <p14:creationId xmlns:p14="http://schemas.microsoft.com/office/powerpoint/2010/main" val="270969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p:cTn id="39" fill="hold" display="0">
                  <p:stCondLst>
                    <p:cond delay="indefinite"/>
                  </p:stCondLst>
                  <p:endCondLst>
                    <p:cond evt="onStopAudio" delay="0">
                      <p:tgtEl>
                        <p:sldTgt/>
                      </p:tgtEl>
                    </p:cond>
                  </p:endCondLst>
                </p:cTn>
                <p:tgtEl>
                  <p:spTgt spid="5"/>
                </p:tgtEl>
              </p:cMediaNode>
            </p:audio>
          </p:childTnLst>
        </p:cTn>
      </p:par>
    </p:tnLst>
    <p:bldLst>
      <p:bldP spid="28" grpId="0"/>
      <p:bldP spid="29" grpId="0"/>
      <p:bldP spid="35" grpId="0" animBg="1"/>
      <p:bldP spid="36" grpId="0" animBg="1"/>
      <p:bldP spid="37" grpId="0"/>
      <p:bldP spid="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16894D76-AD1A-7229-0A0F-06C5C6EA1C12}"/>
              </a:ext>
            </a:extLst>
          </p:cNvPr>
          <p:cNvGrpSpPr/>
          <p:nvPr/>
        </p:nvGrpSpPr>
        <p:grpSpPr>
          <a:xfrm>
            <a:off x="714463" y="643968"/>
            <a:ext cx="9913681" cy="3920522"/>
            <a:chOff x="714463" y="643968"/>
            <a:chExt cx="9913681" cy="3920522"/>
          </a:xfrm>
        </p:grpSpPr>
        <p:pic>
          <p:nvPicPr>
            <p:cNvPr id="50" name="Picture 4">
              <a:extLst>
                <a:ext uri="{FF2B5EF4-FFF2-40B4-BE49-F238E27FC236}">
                  <a16:creationId xmlns:a16="http://schemas.microsoft.com/office/drawing/2014/main" id="{21BC9F13-2503-0460-C528-E4572CBBD8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6891" y="10166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6">
              <a:extLst>
                <a:ext uri="{FF2B5EF4-FFF2-40B4-BE49-F238E27FC236}">
                  <a16:creationId xmlns:a16="http://schemas.microsoft.com/office/drawing/2014/main" id="{A47B20A2-4292-7B5E-5054-923E131BE0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7216" y="10166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8">
              <a:extLst>
                <a:ext uri="{FF2B5EF4-FFF2-40B4-BE49-F238E27FC236}">
                  <a16:creationId xmlns:a16="http://schemas.microsoft.com/office/drawing/2014/main" id="{43705971-0AE2-2AE4-B583-A4CF3A33BAF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86944" y="10166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10">
              <a:extLst>
                <a:ext uri="{FF2B5EF4-FFF2-40B4-BE49-F238E27FC236}">
                  <a16:creationId xmlns:a16="http://schemas.microsoft.com/office/drawing/2014/main" id="{4F4B1354-9AFB-1E50-D377-FFE7A9D9808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96891"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12">
              <a:extLst>
                <a:ext uri="{FF2B5EF4-FFF2-40B4-BE49-F238E27FC236}">
                  <a16:creationId xmlns:a16="http://schemas.microsoft.com/office/drawing/2014/main" id="{7296AA70-DFBE-2315-3CDA-311E9A02CE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27216"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14">
              <a:extLst>
                <a:ext uri="{FF2B5EF4-FFF2-40B4-BE49-F238E27FC236}">
                  <a16:creationId xmlns:a16="http://schemas.microsoft.com/office/drawing/2014/main" id="{91D1983F-550D-6254-705E-743E93761D9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86944"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16">
              <a:extLst>
                <a:ext uri="{FF2B5EF4-FFF2-40B4-BE49-F238E27FC236}">
                  <a16:creationId xmlns:a16="http://schemas.microsoft.com/office/drawing/2014/main" id="{EB501861-F43F-8FE5-AFCC-41FA9A74F73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96891"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18">
              <a:extLst>
                <a:ext uri="{FF2B5EF4-FFF2-40B4-BE49-F238E27FC236}">
                  <a16:creationId xmlns:a16="http://schemas.microsoft.com/office/drawing/2014/main" id="{DC604BBB-AF24-E3A5-0532-540798AB087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227216"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20">
              <a:extLst>
                <a:ext uri="{FF2B5EF4-FFF2-40B4-BE49-F238E27FC236}">
                  <a16:creationId xmlns:a16="http://schemas.microsoft.com/office/drawing/2014/main" id="{129C22ED-8CA6-AF8C-EDAF-A77A9BC046F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486944"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2">
              <a:extLst>
                <a:ext uri="{FF2B5EF4-FFF2-40B4-BE49-F238E27FC236}">
                  <a16:creationId xmlns:a16="http://schemas.microsoft.com/office/drawing/2014/main" id="{875C109E-1F98-BC2B-735F-316DDF3B50C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14463" y="1299290"/>
              <a:ext cx="4353600" cy="3265200"/>
            </a:xfrm>
            <a:prstGeom prst="rect">
              <a:avLst/>
            </a:prstGeom>
            <a:noFill/>
            <a:extLst>
              <a:ext uri="{909E8E84-426E-40DD-AFC4-6F175D3DCCD1}">
                <a14:hiddenFill xmlns:a14="http://schemas.microsoft.com/office/drawing/2010/main">
                  <a:solidFill>
                    <a:srgbClr val="FFFFFF"/>
                  </a:solidFill>
                </a14:hiddenFill>
              </a:ext>
            </a:extLst>
          </p:spPr>
        </p:pic>
        <p:sp>
          <p:nvSpPr>
            <p:cNvPr id="60" name="TextBox 59">
              <a:extLst>
                <a:ext uri="{FF2B5EF4-FFF2-40B4-BE49-F238E27FC236}">
                  <a16:creationId xmlns:a16="http://schemas.microsoft.com/office/drawing/2014/main" id="{C8BED82F-4AA8-4E75-9434-41AF7C0F2F41}"/>
                </a:ext>
              </a:extLst>
            </p:cNvPr>
            <p:cNvSpPr txBox="1"/>
            <p:nvPr/>
          </p:nvSpPr>
          <p:spPr>
            <a:xfrm>
              <a:off x="2121235" y="938455"/>
              <a:ext cx="1501775" cy="369332"/>
            </a:xfrm>
            <a:prstGeom prst="rect">
              <a:avLst/>
            </a:prstGeom>
            <a:noFill/>
          </p:spPr>
          <p:txBody>
            <a:bodyPr wrap="square" rtlCol="0">
              <a:spAutoFit/>
            </a:bodyPr>
            <a:lstStyle/>
            <a:p>
              <a:r>
                <a:rPr lang="en-US" b="1"/>
                <a:t>Input image</a:t>
              </a:r>
            </a:p>
          </p:txBody>
        </p:sp>
        <p:sp>
          <p:nvSpPr>
            <p:cNvPr id="61" name="TextBox 60">
              <a:extLst>
                <a:ext uri="{FF2B5EF4-FFF2-40B4-BE49-F238E27FC236}">
                  <a16:creationId xmlns:a16="http://schemas.microsoft.com/office/drawing/2014/main" id="{D840D21B-4B0C-2E3F-E774-9AE51F7BCDD5}"/>
                </a:ext>
              </a:extLst>
            </p:cNvPr>
            <p:cNvSpPr txBox="1"/>
            <p:nvPr/>
          </p:nvSpPr>
          <p:spPr>
            <a:xfrm>
              <a:off x="5420899" y="1402561"/>
              <a:ext cx="2086417" cy="369332"/>
            </a:xfrm>
            <a:prstGeom prst="rect">
              <a:avLst/>
            </a:prstGeom>
            <a:noFill/>
          </p:spPr>
          <p:txBody>
            <a:bodyPr wrap="square" rtlCol="0">
              <a:spAutoFit/>
            </a:bodyPr>
            <a:lstStyle/>
            <a:p>
              <a:r>
                <a:rPr lang="en-US" b="1"/>
                <a:t>Ground truth</a:t>
              </a:r>
              <a:endParaRPr lang="en-GB" b="1"/>
            </a:p>
          </p:txBody>
        </p:sp>
        <p:sp>
          <p:nvSpPr>
            <p:cNvPr id="62" name="TextBox 61">
              <a:extLst>
                <a:ext uri="{FF2B5EF4-FFF2-40B4-BE49-F238E27FC236}">
                  <a16:creationId xmlns:a16="http://schemas.microsoft.com/office/drawing/2014/main" id="{44C33D0B-0D83-D708-1180-81793BCBBA34}"/>
                </a:ext>
              </a:extLst>
            </p:cNvPr>
            <p:cNvSpPr txBox="1"/>
            <p:nvPr/>
          </p:nvSpPr>
          <p:spPr>
            <a:xfrm>
              <a:off x="5420900" y="3791013"/>
              <a:ext cx="1683158" cy="369332"/>
            </a:xfrm>
            <a:prstGeom prst="rect">
              <a:avLst/>
            </a:prstGeom>
            <a:noFill/>
          </p:spPr>
          <p:txBody>
            <a:bodyPr wrap="square" rtlCol="0">
              <a:spAutoFit/>
            </a:bodyPr>
            <a:lstStyle/>
            <a:p>
              <a:r>
                <a:rPr lang="en-US" b="1" err="1"/>
                <a:t>StyleLight</a:t>
              </a:r>
              <a:endParaRPr lang="en-GB" b="1"/>
            </a:p>
          </p:txBody>
        </p:sp>
        <p:sp>
          <p:nvSpPr>
            <p:cNvPr id="63" name="TextBox 62">
              <a:extLst>
                <a:ext uri="{FF2B5EF4-FFF2-40B4-BE49-F238E27FC236}">
                  <a16:creationId xmlns:a16="http://schemas.microsoft.com/office/drawing/2014/main" id="{E1629998-AC39-D69F-9E69-375DCB91FBB5}"/>
                </a:ext>
              </a:extLst>
            </p:cNvPr>
            <p:cNvSpPr txBox="1"/>
            <p:nvPr/>
          </p:nvSpPr>
          <p:spPr>
            <a:xfrm>
              <a:off x="5420899" y="2609061"/>
              <a:ext cx="895817" cy="369332"/>
            </a:xfrm>
            <a:prstGeom prst="rect">
              <a:avLst/>
            </a:prstGeom>
            <a:noFill/>
          </p:spPr>
          <p:txBody>
            <a:bodyPr wrap="square" lIns="91440" tIns="45720" rIns="91440" bIns="45720" rtlCol="0" anchor="t">
              <a:spAutoFit/>
            </a:bodyPr>
            <a:lstStyle/>
            <a:p>
              <a:r>
                <a:rPr lang="en-US" b="1">
                  <a:solidFill>
                    <a:srgbClr val="FF0000"/>
                  </a:solidFill>
                </a:rPr>
                <a:t>Ours</a:t>
              </a:r>
              <a:endParaRPr lang="en-GB" b="1">
                <a:solidFill>
                  <a:srgbClr val="FF0000"/>
                </a:solidFill>
              </a:endParaRPr>
            </a:p>
          </p:txBody>
        </p:sp>
        <p:sp>
          <p:nvSpPr>
            <p:cNvPr id="1024" name="TextBox 1023">
              <a:extLst>
                <a:ext uri="{FF2B5EF4-FFF2-40B4-BE49-F238E27FC236}">
                  <a16:creationId xmlns:a16="http://schemas.microsoft.com/office/drawing/2014/main" id="{292EFE3D-A3A0-01C9-58DB-5DBFD29B47E5}"/>
                </a:ext>
              </a:extLst>
            </p:cNvPr>
            <p:cNvSpPr txBox="1"/>
            <p:nvPr/>
          </p:nvSpPr>
          <p:spPr>
            <a:xfrm>
              <a:off x="7041242" y="644437"/>
              <a:ext cx="852498" cy="369332"/>
            </a:xfrm>
            <a:prstGeom prst="rect">
              <a:avLst/>
            </a:prstGeom>
            <a:noFill/>
          </p:spPr>
          <p:txBody>
            <a:bodyPr wrap="square" lIns="91440" tIns="45720" rIns="91440" bIns="45720" rtlCol="0" anchor="t">
              <a:spAutoFit/>
            </a:bodyPr>
            <a:lstStyle/>
            <a:p>
              <a:pPr algn="ctr"/>
              <a:r>
                <a:rPr lang="en-US" b="1"/>
                <a:t>Mirror</a:t>
              </a:r>
              <a:endParaRPr lang="en-US" sz="2000"/>
            </a:p>
          </p:txBody>
        </p:sp>
        <p:sp>
          <p:nvSpPr>
            <p:cNvPr id="1025" name="TextBox 1024">
              <a:extLst>
                <a:ext uri="{FF2B5EF4-FFF2-40B4-BE49-F238E27FC236}">
                  <a16:creationId xmlns:a16="http://schemas.microsoft.com/office/drawing/2014/main" id="{AAFC0856-FD93-B175-D2E4-D52427C8F20A}"/>
                </a:ext>
              </a:extLst>
            </p:cNvPr>
            <p:cNvSpPr txBox="1"/>
            <p:nvPr/>
          </p:nvSpPr>
          <p:spPr>
            <a:xfrm>
              <a:off x="8377724" y="644435"/>
              <a:ext cx="840184" cy="369332"/>
            </a:xfrm>
            <a:prstGeom prst="rect">
              <a:avLst/>
            </a:prstGeom>
            <a:noFill/>
          </p:spPr>
          <p:txBody>
            <a:bodyPr wrap="square" lIns="91440" tIns="45720" rIns="91440" bIns="45720" rtlCol="0" anchor="t">
              <a:spAutoFit/>
            </a:bodyPr>
            <a:lstStyle/>
            <a:p>
              <a:pPr algn="ctr"/>
              <a:r>
                <a:rPr lang="en-US" b="1"/>
                <a:t>Matte</a:t>
              </a:r>
              <a:endParaRPr lang="en-US" sz="2000"/>
            </a:p>
          </p:txBody>
        </p:sp>
        <p:sp>
          <p:nvSpPr>
            <p:cNvPr id="1027" name="TextBox 1026">
              <a:extLst>
                <a:ext uri="{FF2B5EF4-FFF2-40B4-BE49-F238E27FC236}">
                  <a16:creationId xmlns:a16="http://schemas.microsoft.com/office/drawing/2014/main" id="{C47F12D0-7F4B-2065-F1BB-641993713AB2}"/>
                </a:ext>
              </a:extLst>
            </p:cNvPr>
            <p:cNvSpPr txBox="1"/>
            <p:nvPr/>
          </p:nvSpPr>
          <p:spPr>
            <a:xfrm>
              <a:off x="9560484" y="643968"/>
              <a:ext cx="994120" cy="369332"/>
            </a:xfrm>
            <a:prstGeom prst="rect">
              <a:avLst/>
            </a:prstGeom>
            <a:noFill/>
          </p:spPr>
          <p:txBody>
            <a:bodyPr wrap="square" lIns="91440" tIns="45720" rIns="91440" bIns="45720" rtlCol="0" anchor="t">
              <a:spAutoFit/>
            </a:bodyPr>
            <a:lstStyle/>
            <a:p>
              <a:pPr algn="ctr"/>
              <a:r>
                <a:rPr lang="en-US" b="1"/>
                <a:t>Diffuse</a:t>
              </a:r>
              <a:endParaRPr lang="en-US" sz="2000"/>
            </a:p>
          </p:txBody>
        </p:sp>
      </p:grpSp>
      <p:sp>
        <p:nvSpPr>
          <p:cNvPr id="2" name="Slide Number Placeholder 1">
            <a:extLst>
              <a:ext uri="{FF2B5EF4-FFF2-40B4-BE49-F238E27FC236}">
                <a16:creationId xmlns:a16="http://schemas.microsoft.com/office/drawing/2014/main" id="{FCBD56FB-3E3E-69AE-E536-4B1F6091E398}"/>
              </a:ext>
            </a:extLst>
          </p:cNvPr>
          <p:cNvSpPr>
            <a:spLocks noGrp="1"/>
          </p:cNvSpPr>
          <p:nvPr>
            <p:ph type="sldNum" sz="quarter" idx="12"/>
          </p:nvPr>
        </p:nvSpPr>
        <p:spPr/>
        <p:txBody>
          <a:bodyPr/>
          <a:lstStyle/>
          <a:p>
            <a:fld id="{E394BC53-F50D-41DF-BD71-678A190C5E2B}" type="slidenum">
              <a:rPr lang="en-US" smtClean="0"/>
              <a:t>40</a:t>
            </a:fld>
            <a:endParaRPr lang="en-US"/>
          </a:p>
        </p:txBody>
      </p:sp>
      <p:sp>
        <p:nvSpPr>
          <p:cNvPr id="3" name="Title 2">
            <a:extLst>
              <a:ext uri="{FF2B5EF4-FFF2-40B4-BE49-F238E27FC236}">
                <a16:creationId xmlns:a16="http://schemas.microsoft.com/office/drawing/2014/main" id="{946D32DC-9AFA-2633-39B3-C2F01C49B3EE}"/>
              </a:ext>
            </a:extLst>
          </p:cNvPr>
          <p:cNvSpPr>
            <a:spLocks noGrp="1"/>
          </p:cNvSpPr>
          <p:nvPr>
            <p:ph type="title"/>
          </p:nvPr>
        </p:nvSpPr>
        <p:spPr/>
        <p:txBody>
          <a:bodyPr>
            <a:normAutofit fontScale="90000"/>
          </a:bodyPr>
          <a:lstStyle/>
          <a:p>
            <a:r>
              <a:rPr lang="en-GB"/>
              <a:t>Results – Laval Indoor dataset </a:t>
            </a:r>
          </a:p>
        </p:txBody>
      </p:sp>
      <p:sp>
        <p:nvSpPr>
          <p:cNvPr id="17" name="TextBox 16">
            <a:extLst>
              <a:ext uri="{FF2B5EF4-FFF2-40B4-BE49-F238E27FC236}">
                <a16:creationId xmlns:a16="http://schemas.microsoft.com/office/drawing/2014/main" id="{A05ACE17-23CD-F5B6-6F98-21AB9B872DA5}"/>
              </a:ext>
            </a:extLst>
          </p:cNvPr>
          <p:cNvSpPr txBox="1"/>
          <p:nvPr/>
        </p:nvSpPr>
        <p:spPr>
          <a:xfrm>
            <a:off x="-1336" y="6549189"/>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latin typeface="Aptos"/>
              </a:rPr>
              <a:t>StyleLight</a:t>
            </a:r>
            <a:r>
              <a:rPr lang="en-US" sz="1400">
                <a:solidFill>
                  <a:schemeClr val="tx1">
                    <a:lumMod val="50000"/>
                    <a:lumOff val="50000"/>
                  </a:schemeClr>
                </a:solidFill>
                <a:latin typeface="Aptos"/>
              </a:rPr>
              <a:t> Wang et al. </a:t>
            </a:r>
            <a:r>
              <a:rPr lang="en-US" sz="1400" i="1" err="1">
                <a:solidFill>
                  <a:schemeClr val="tx1">
                    <a:lumMod val="50000"/>
                    <a:lumOff val="50000"/>
                  </a:schemeClr>
                </a:solidFill>
                <a:latin typeface="Aptos"/>
              </a:rPr>
              <a:t>StyleLight</a:t>
            </a:r>
            <a:r>
              <a:rPr lang="en-US" sz="1400" i="1">
                <a:solidFill>
                  <a:schemeClr val="tx1">
                    <a:lumMod val="50000"/>
                    <a:lumOff val="50000"/>
                  </a:schemeClr>
                </a:solidFill>
                <a:latin typeface="Aptos"/>
              </a:rPr>
              <a:t>: HDR Panorama Generation for Lighting Estimation and Editing</a:t>
            </a:r>
            <a:r>
              <a:rPr lang="en-US" sz="1400">
                <a:solidFill>
                  <a:schemeClr val="tx1">
                    <a:lumMod val="50000"/>
                    <a:lumOff val="50000"/>
                  </a:schemeClr>
                </a:solidFill>
                <a:latin typeface="Aptos"/>
              </a:rPr>
              <a:t>. ECCV 2022</a:t>
            </a:r>
            <a:endParaRPr lang="en-US">
              <a:solidFill>
                <a:schemeClr val="tx1">
                  <a:lumMod val="50000"/>
                  <a:lumOff val="50000"/>
                </a:schemeClr>
              </a:solidFill>
              <a:latin typeface="Aptos"/>
            </a:endParaRPr>
          </a:p>
        </p:txBody>
      </p:sp>
    </p:spTree>
    <p:extLst>
      <p:ext uri="{BB962C8B-B14F-4D97-AF65-F5344CB8AC3E}">
        <p14:creationId xmlns:p14="http://schemas.microsoft.com/office/powerpoint/2010/main" val="17308079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0" name="Picture 16">
            <a:extLst>
              <a:ext uri="{FF2B5EF4-FFF2-40B4-BE49-F238E27FC236}">
                <a16:creationId xmlns:a16="http://schemas.microsoft.com/office/drawing/2014/main" id="{0B723174-8B42-3E04-A095-F874219E7F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463" y="1299290"/>
            <a:ext cx="4353600" cy="3265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FCBD56FB-3E3E-69AE-E536-4B1F6091E398}"/>
              </a:ext>
            </a:extLst>
          </p:cNvPr>
          <p:cNvSpPr>
            <a:spLocks noGrp="1"/>
          </p:cNvSpPr>
          <p:nvPr>
            <p:ph type="sldNum" sz="quarter" idx="12"/>
          </p:nvPr>
        </p:nvSpPr>
        <p:spPr/>
        <p:txBody>
          <a:bodyPr/>
          <a:lstStyle/>
          <a:p>
            <a:fld id="{E394BC53-F50D-41DF-BD71-678A190C5E2B}" type="slidenum">
              <a:rPr lang="en-US" smtClean="0"/>
              <a:t>41</a:t>
            </a:fld>
            <a:endParaRPr lang="en-US"/>
          </a:p>
        </p:txBody>
      </p:sp>
      <p:sp>
        <p:nvSpPr>
          <p:cNvPr id="3" name="Title 2">
            <a:extLst>
              <a:ext uri="{FF2B5EF4-FFF2-40B4-BE49-F238E27FC236}">
                <a16:creationId xmlns:a16="http://schemas.microsoft.com/office/drawing/2014/main" id="{946D32DC-9AFA-2633-39B3-C2F01C49B3EE}"/>
              </a:ext>
            </a:extLst>
          </p:cNvPr>
          <p:cNvSpPr>
            <a:spLocks noGrp="1"/>
          </p:cNvSpPr>
          <p:nvPr>
            <p:ph type="title"/>
          </p:nvPr>
        </p:nvSpPr>
        <p:spPr/>
        <p:txBody>
          <a:bodyPr>
            <a:normAutofit fontScale="90000"/>
          </a:bodyPr>
          <a:lstStyle/>
          <a:p>
            <a:r>
              <a:rPr lang="en-GB"/>
              <a:t>Results – Laval Indoor dataset </a:t>
            </a:r>
          </a:p>
        </p:txBody>
      </p:sp>
      <p:graphicFrame>
        <p:nvGraphicFramePr>
          <p:cNvPr id="8" name="Table 7">
            <a:extLst>
              <a:ext uri="{FF2B5EF4-FFF2-40B4-BE49-F238E27FC236}">
                <a16:creationId xmlns:a16="http://schemas.microsoft.com/office/drawing/2014/main" id="{A5AEE96E-7668-E357-0D03-C8C9BD3F645A}"/>
              </a:ext>
            </a:extLst>
          </p:cNvPr>
          <p:cNvGraphicFramePr>
            <a:graphicFrameLocks noGrp="1"/>
          </p:cNvGraphicFramePr>
          <p:nvPr>
            <p:extLst>
              <p:ext uri="{D42A27DB-BD31-4B8C-83A1-F6EECF244321}">
                <p14:modId xmlns:p14="http://schemas.microsoft.com/office/powerpoint/2010/main" val="2027105660"/>
              </p:ext>
            </p:extLst>
          </p:nvPr>
        </p:nvGraphicFramePr>
        <p:xfrm>
          <a:off x="522270" y="4725132"/>
          <a:ext cx="11144527" cy="1637873"/>
        </p:xfrm>
        <a:graphic>
          <a:graphicData uri="http://schemas.openxmlformats.org/drawingml/2006/table">
            <a:tbl>
              <a:tblPr firstRow="1" bandRow="1">
                <a:tableStyleId>{5940675A-B579-460E-94D1-54222C63F5DA}</a:tableStyleId>
              </a:tblPr>
              <a:tblGrid>
                <a:gridCol w="2183258">
                  <a:extLst>
                    <a:ext uri="{9D8B030D-6E8A-4147-A177-3AD203B41FA5}">
                      <a16:colId xmlns:a16="http://schemas.microsoft.com/office/drawing/2014/main" val="4231983777"/>
                    </a:ext>
                  </a:extLst>
                </a:gridCol>
                <a:gridCol w="1026808">
                  <a:extLst>
                    <a:ext uri="{9D8B030D-6E8A-4147-A177-3AD203B41FA5}">
                      <a16:colId xmlns:a16="http://schemas.microsoft.com/office/drawing/2014/main" val="1377314335"/>
                    </a:ext>
                  </a:extLst>
                </a:gridCol>
                <a:gridCol w="996945">
                  <a:extLst>
                    <a:ext uri="{9D8B030D-6E8A-4147-A177-3AD203B41FA5}">
                      <a16:colId xmlns:a16="http://schemas.microsoft.com/office/drawing/2014/main" val="2170381431"/>
                    </a:ext>
                  </a:extLst>
                </a:gridCol>
                <a:gridCol w="1127500">
                  <a:extLst>
                    <a:ext uri="{9D8B030D-6E8A-4147-A177-3AD203B41FA5}">
                      <a16:colId xmlns:a16="http://schemas.microsoft.com/office/drawing/2014/main" val="4023618873"/>
                    </a:ext>
                  </a:extLst>
                </a:gridCol>
                <a:gridCol w="985076">
                  <a:extLst>
                    <a:ext uri="{9D8B030D-6E8A-4147-A177-3AD203B41FA5}">
                      <a16:colId xmlns:a16="http://schemas.microsoft.com/office/drawing/2014/main" val="403598174"/>
                    </a:ext>
                  </a:extLst>
                </a:gridCol>
                <a:gridCol w="1008818">
                  <a:extLst>
                    <a:ext uri="{9D8B030D-6E8A-4147-A177-3AD203B41FA5}">
                      <a16:colId xmlns:a16="http://schemas.microsoft.com/office/drawing/2014/main" val="3887033755"/>
                    </a:ext>
                  </a:extLst>
                </a:gridCol>
                <a:gridCol w="925735">
                  <a:extLst>
                    <a:ext uri="{9D8B030D-6E8A-4147-A177-3AD203B41FA5}">
                      <a16:colId xmlns:a16="http://schemas.microsoft.com/office/drawing/2014/main" val="4254249465"/>
                    </a:ext>
                  </a:extLst>
                </a:gridCol>
                <a:gridCol w="985076">
                  <a:extLst>
                    <a:ext uri="{9D8B030D-6E8A-4147-A177-3AD203B41FA5}">
                      <a16:colId xmlns:a16="http://schemas.microsoft.com/office/drawing/2014/main" val="721455201"/>
                    </a:ext>
                  </a:extLst>
                </a:gridCol>
                <a:gridCol w="890131">
                  <a:extLst>
                    <a:ext uri="{9D8B030D-6E8A-4147-A177-3AD203B41FA5}">
                      <a16:colId xmlns:a16="http://schemas.microsoft.com/office/drawing/2014/main" val="1946911575"/>
                    </a:ext>
                  </a:extLst>
                </a:gridCol>
                <a:gridCol w="1015180">
                  <a:extLst>
                    <a:ext uri="{9D8B030D-6E8A-4147-A177-3AD203B41FA5}">
                      <a16:colId xmlns:a16="http://schemas.microsoft.com/office/drawing/2014/main" val="2782570862"/>
                    </a:ext>
                  </a:extLst>
                </a:gridCol>
              </a:tblGrid>
              <a:tr h="449153">
                <a:tc>
                  <a:txBody>
                    <a:bodyPr/>
                    <a:lstStyle/>
                    <a:p>
                      <a:pPr algn="ctr"/>
                      <a:r>
                        <a:rPr lang="en-US" sz="2000" b="1"/>
                        <a:t>Method</a:t>
                      </a:r>
                      <a:endParaRPr lang="en-GB" sz="2000" b="1"/>
                    </a:p>
                  </a:txBody>
                  <a:tcPr>
                    <a:solidFill>
                      <a:schemeClr val="bg1">
                        <a:lumMod val="85000"/>
                      </a:schemeClr>
                    </a:solidFill>
                  </a:tcPr>
                </a:tc>
                <a:tc gridSpan="3">
                  <a:txBody>
                    <a:bodyPr/>
                    <a:lstStyle/>
                    <a:p>
                      <a:pPr algn="ctr"/>
                      <a:r>
                        <a:rPr lang="en-US" sz="2000" b="1"/>
                        <a:t>Scale-invariant RMSE ↓</a:t>
                      </a:r>
                      <a:endParaRPr lang="en-GB" sz="2000" b="1"/>
                    </a:p>
                  </a:txBody>
                  <a:tcPr>
                    <a:solidFill>
                      <a:schemeClr val="bg1">
                        <a:lumMod val="85000"/>
                      </a:schemeClr>
                    </a:solidFill>
                  </a:tcPr>
                </a:tc>
                <a:tc hMerge="1">
                  <a:txBody>
                    <a:bodyPr/>
                    <a:lstStyle/>
                    <a:p>
                      <a:pPr algn="ctr"/>
                      <a:endParaRPr lang="en-GB" sz="1800"/>
                    </a:p>
                  </a:txBody>
                  <a:tcPr>
                    <a:solidFill>
                      <a:srgbClr val="CCABE7"/>
                    </a:solidFill>
                  </a:tcPr>
                </a:tc>
                <a:tc hMerge="1">
                  <a:txBody>
                    <a:bodyPr/>
                    <a:lstStyle/>
                    <a:p>
                      <a:pPr algn="ctr"/>
                      <a:endParaRPr lang="en-GB" sz="1800"/>
                    </a:p>
                  </a:txBody>
                  <a:tcPr>
                    <a:solidFill>
                      <a:srgbClr val="CCABE7"/>
                    </a:solidFill>
                  </a:tcPr>
                </a:tc>
                <a:tc gridSpan="3">
                  <a:txBody>
                    <a:bodyPr/>
                    <a:lstStyle/>
                    <a:p>
                      <a:pPr algn="ctr"/>
                      <a:r>
                        <a:rPr lang="en-US" sz="2000" b="1"/>
                        <a:t>Angular Error ↓</a:t>
                      </a:r>
                      <a:endParaRPr lang="en-GB" sz="2000" b="1"/>
                    </a:p>
                  </a:txBody>
                  <a:tcPr>
                    <a:solidFill>
                      <a:schemeClr val="bg1">
                        <a:lumMod val="85000"/>
                      </a:schemeClr>
                    </a:solidFill>
                  </a:tcPr>
                </a:tc>
                <a:tc hMerge="1">
                  <a:txBody>
                    <a:bodyPr/>
                    <a:lstStyle/>
                    <a:p>
                      <a:pPr algn="ctr"/>
                      <a:endParaRPr lang="en-GB" sz="1800"/>
                    </a:p>
                  </a:txBody>
                  <a:tcPr>
                    <a:solidFill>
                      <a:srgbClr val="CCABE7"/>
                    </a:solidFill>
                  </a:tcPr>
                </a:tc>
                <a:tc hMerge="1">
                  <a:txBody>
                    <a:bodyPr/>
                    <a:lstStyle/>
                    <a:p>
                      <a:pPr algn="ctr"/>
                      <a:endParaRPr lang="en-GB" sz="1800"/>
                    </a:p>
                  </a:txBody>
                  <a:tcPr>
                    <a:solidFill>
                      <a:srgbClr val="CCABE7"/>
                    </a:solidFill>
                  </a:tcPr>
                </a:tc>
                <a:tc gridSpan="3">
                  <a:txBody>
                    <a:bodyPr/>
                    <a:lstStyle/>
                    <a:p>
                      <a:pPr algn="ctr"/>
                      <a:r>
                        <a:rPr lang="en-US" sz="2000" b="1"/>
                        <a:t>Normalized RMSE ↓</a:t>
                      </a:r>
                      <a:endParaRPr lang="en-GB" sz="2000" b="1"/>
                    </a:p>
                  </a:txBody>
                  <a:tcPr>
                    <a:solidFill>
                      <a:schemeClr val="bg1">
                        <a:lumMod val="85000"/>
                      </a:schemeClr>
                    </a:solidFill>
                  </a:tcPr>
                </a:tc>
                <a:tc hMerge="1">
                  <a:txBody>
                    <a:bodyPr/>
                    <a:lstStyle/>
                    <a:p>
                      <a:pPr algn="ctr"/>
                      <a:endParaRPr lang="en-GB" sz="1800"/>
                    </a:p>
                  </a:txBody>
                  <a:tcPr>
                    <a:solidFill>
                      <a:srgbClr val="CCABE7"/>
                    </a:solidFill>
                  </a:tcPr>
                </a:tc>
                <a:tc hMerge="1">
                  <a:txBody>
                    <a:bodyPr/>
                    <a:lstStyle/>
                    <a:p>
                      <a:pPr algn="ctr"/>
                      <a:endParaRPr lang="en-GB" sz="1800"/>
                    </a:p>
                  </a:txBody>
                  <a:tcPr>
                    <a:solidFill>
                      <a:srgbClr val="CCABE7"/>
                    </a:solidFill>
                  </a:tcPr>
                </a:tc>
                <a:extLst>
                  <a:ext uri="{0D108BD9-81ED-4DB2-BD59-A6C34878D82A}">
                    <a16:rowId xmlns:a16="http://schemas.microsoft.com/office/drawing/2014/main" val="4017214552"/>
                  </a:ext>
                </a:extLst>
              </a:tr>
              <a:tr h="256659">
                <a:tc>
                  <a:txBody>
                    <a:bodyPr/>
                    <a:lstStyle/>
                    <a:p>
                      <a:pPr algn="ctr"/>
                      <a:endParaRPr lang="en-GB" sz="2000"/>
                    </a:p>
                  </a:txBody>
                  <a:tcPr/>
                </a:tc>
                <a:tc>
                  <a:txBody>
                    <a:bodyPr/>
                    <a:lstStyle/>
                    <a:p>
                      <a:pPr algn="ctr"/>
                      <a:r>
                        <a:rPr lang="en-US" sz="2000"/>
                        <a:t>Diffuse</a:t>
                      </a:r>
                      <a:endParaRPr lang="en-GB" sz="2000"/>
                    </a:p>
                  </a:txBody>
                  <a:tcPr/>
                </a:tc>
                <a:tc>
                  <a:txBody>
                    <a:bodyPr/>
                    <a:lstStyle/>
                    <a:p>
                      <a:pPr algn="ctr"/>
                      <a:r>
                        <a:rPr lang="en-US" sz="2000"/>
                        <a:t>Matte</a:t>
                      </a:r>
                      <a:endParaRPr lang="en-GB" sz="2000"/>
                    </a:p>
                  </a:txBody>
                  <a:tcPr/>
                </a:tc>
                <a:tc>
                  <a:txBody>
                    <a:bodyPr/>
                    <a:lstStyle/>
                    <a:p>
                      <a:pPr algn="ctr"/>
                      <a:r>
                        <a:rPr lang="en-US" sz="2000"/>
                        <a:t>Mirror</a:t>
                      </a:r>
                      <a:endParaRPr lang="en-GB" sz="2000"/>
                    </a:p>
                  </a:txBody>
                  <a:tcPr/>
                </a:tc>
                <a:tc>
                  <a:txBody>
                    <a:bodyPr/>
                    <a:lstStyle/>
                    <a:p>
                      <a:pPr algn="ctr"/>
                      <a:r>
                        <a:rPr lang="en-US" sz="2000"/>
                        <a:t>Diffuse</a:t>
                      </a:r>
                      <a:endParaRPr lang="en-GB" sz="2000"/>
                    </a:p>
                  </a:txBody>
                  <a:tcPr/>
                </a:tc>
                <a:tc>
                  <a:txBody>
                    <a:bodyPr/>
                    <a:lstStyle/>
                    <a:p>
                      <a:pPr algn="ctr"/>
                      <a:r>
                        <a:rPr lang="en-US" sz="2000"/>
                        <a:t>Matte</a:t>
                      </a:r>
                      <a:endParaRPr lang="en-GB" sz="2000"/>
                    </a:p>
                  </a:txBody>
                  <a:tcPr/>
                </a:tc>
                <a:tc>
                  <a:txBody>
                    <a:bodyPr/>
                    <a:lstStyle/>
                    <a:p>
                      <a:pPr algn="ctr"/>
                      <a:r>
                        <a:rPr lang="en-US" sz="2000"/>
                        <a:t>Mirror</a:t>
                      </a:r>
                      <a:endParaRPr lang="en-GB" sz="2000"/>
                    </a:p>
                  </a:txBody>
                  <a:tcPr/>
                </a:tc>
                <a:tc>
                  <a:txBody>
                    <a:bodyPr/>
                    <a:lstStyle/>
                    <a:p>
                      <a:pPr algn="ctr"/>
                      <a:r>
                        <a:rPr lang="en-US" sz="2000"/>
                        <a:t>Diffuse</a:t>
                      </a:r>
                      <a:endParaRPr lang="en-GB" sz="2000"/>
                    </a:p>
                  </a:txBody>
                  <a:tcPr/>
                </a:tc>
                <a:tc>
                  <a:txBody>
                    <a:bodyPr/>
                    <a:lstStyle/>
                    <a:p>
                      <a:pPr algn="ctr"/>
                      <a:r>
                        <a:rPr lang="en-US" sz="2000"/>
                        <a:t>Matte</a:t>
                      </a:r>
                      <a:endParaRPr lang="en-GB" sz="2000"/>
                    </a:p>
                  </a:txBody>
                  <a:tcPr/>
                </a:tc>
                <a:tc>
                  <a:txBody>
                    <a:bodyPr/>
                    <a:lstStyle/>
                    <a:p>
                      <a:pPr algn="ctr"/>
                      <a:r>
                        <a:rPr lang="en-US" sz="2000"/>
                        <a:t>Mirror</a:t>
                      </a:r>
                      <a:endParaRPr lang="en-GB" sz="2000"/>
                    </a:p>
                  </a:txBody>
                  <a:tcPr/>
                </a:tc>
                <a:extLst>
                  <a:ext uri="{0D108BD9-81ED-4DB2-BD59-A6C34878D82A}">
                    <a16:rowId xmlns:a16="http://schemas.microsoft.com/office/drawing/2014/main" val="2835490001"/>
                  </a:ext>
                </a:extLst>
              </a:tr>
              <a:tr h="256659">
                <a:tc>
                  <a:txBody>
                    <a:bodyPr/>
                    <a:lstStyle/>
                    <a:p>
                      <a:pPr algn="ctr"/>
                      <a:r>
                        <a:rPr lang="en-US" sz="2000" b="1">
                          <a:solidFill>
                            <a:srgbClr val="FF0000"/>
                          </a:solidFill>
                        </a:rPr>
                        <a:t>Ours</a:t>
                      </a:r>
                      <a:endParaRPr lang="en-GB" sz="2000" b="1">
                        <a:solidFill>
                          <a:srgbClr val="FF0000"/>
                        </a:solidFill>
                      </a:endParaRPr>
                    </a:p>
                  </a:txBody>
                  <a:tcPr/>
                </a:tc>
                <a:tc>
                  <a:txBody>
                    <a:bodyPr/>
                    <a:lstStyle/>
                    <a:p>
                      <a:pPr algn="ctr"/>
                      <a:r>
                        <a:rPr lang="en-US" sz="2000"/>
                        <a:t>0.14</a:t>
                      </a:r>
                      <a:endParaRPr lang="en-GB" sz="2000"/>
                    </a:p>
                  </a:txBody>
                  <a:tcPr>
                    <a:solidFill>
                      <a:schemeClr val="bg1"/>
                    </a:solidFill>
                  </a:tcPr>
                </a:tc>
                <a:tc>
                  <a:txBody>
                    <a:bodyPr/>
                    <a:lstStyle/>
                    <a:p>
                      <a:pPr algn="ctr"/>
                      <a:r>
                        <a:rPr lang="en-US" sz="2000"/>
                        <a:t>0.33</a:t>
                      </a:r>
                      <a:endParaRPr lang="en-GB" sz="2000"/>
                    </a:p>
                  </a:txBody>
                  <a:tcPr>
                    <a:solidFill>
                      <a:schemeClr val="bg1"/>
                    </a:solidFill>
                  </a:tcPr>
                </a:tc>
                <a:tc>
                  <a:txBody>
                    <a:bodyPr/>
                    <a:lstStyle/>
                    <a:p>
                      <a:pPr algn="ctr"/>
                      <a:r>
                        <a:rPr lang="en-US" sz="2000"/>
                        <a:t>0.60</a:t>
                      </a:r>
                      <a:endParaRPr lang="en-GB" sz="2000"/>
                    </a:p>
                  </a:txBody>
                  <a:tcP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a:t>2.14</a:t>
                      </a:r>
                      <a:endParaRPr lang="en-GB" sz="2000" b="0"/>
                    </a:p>
                  </a:txBody>
                  <a:tcPr>
                    <a:solidFill>
                      <a:srgbClr val="FAEDC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a:t>3.42</a:t>
                      </a:r>
                      <a:endParaRPr lang="en-GB" sz="2000" b="0"/>
                    </a:p>
                  </a:txBody>
                  <a:tcPr>
                    <a:solidFill>
                      <a:srgbClr val="FAEDC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a:t>5.94</a:t>
                      </a:r>
                      <a:endParaRPr lang="en-GB" sz="2000" b="0"/>
                    </a:p>
                  </a:txBody>
                  <a:tcPr>
                    <a:solidFill>
                      <a:srgbClr val="FAEDC4"/>
                    </a:solidFill>
                  </a:tcPr>
                </a:tc>
                <a:tc>
                  <a:txBody>
                    <a:bodyPr/>
                    <a:lstStyle/>
                    <a:p>
                      <a:pPr algn="ctr"/>
                      <a:r>
                        <a:rPr lang="en-US" sz="2000" b="0"/>
                        <a:t>0.20</a:t>
                      </a:r>
                      <a:endParaRPr lang="en-GB" sz="2000" b="0"/>
                    </a:p>
                  </a:txBody>
                  <a:tcPr>
                    <a:solidFill>
                      <a:srgbClr val="FAEDC4"/>
                    </a:solidFill>
                  </a:tcPr>
                </a:tc>
                <a:tc>
                  <a:txBody>
                    <a:bodyPr/>
                    <a:lstStyle/>
                    <a:p>
                      <a:pPr algn="ctr"/>
                      <a:r>
                        <a:rPr lang="en-US" sz="2000" b="0"/>
                        <a:t>0.36</a:t>
                      </a:r>
                      <a:endParaRPr lang="en-GB" sz="2000" b="0"/>
                    </a:p>
                  </a:txBody>
                  <a:tcPr>
                    <a:solidFill>
                      <a:srgbClr val="FAEDC4"/>
                    </a:solidFill>
                  </a:tcPr>
                </a:tc>
                <a:tc>
                  <a:txBody>
                    <a:bodyPr/>
                    <a:lstStyle/>
                    <a:p>
                      <a:pPr algn="ctr"/>
                      <a:r>
                        <a:rPr lang="en-US" sz="2000" b="0"/>
                        <a:t>0.43</a:t>
                      </a:r>
                      <a:endParaRPr lang="en-GB" sz="2000" b="0"/>
                    </a:p>
                  </a:txBody>
                  <a:tcPr>
                    <a:solidFill>
                      <a:srgbClr val="FAEDC4"/>
                    </a:solidFill>
                  </a:tcPr>
                </a:tc>
                <a:extLst>
                  <a:ext uri="{0D108BD9-81ED-4DB2-BD59-A6C34878D82A}">
                    <a16:rowId xmlns:a16="http://schemas.microsoft.com/office/drawing/2014/main" val="1964603345"/>
                  </a:ext>
                </a:extLst>
              </a:tr>
              <a:tr h="256659">
                <a:tc>
                  <a:txBody>
                    <a:bodyPr/>
                    <a:lstStyle/>
                    <a:p>
                      <a:pPr algn="ctr"/>
                      <a:r>
                        <a:rPr lang="en-US" sz="2000"/>
                        <a:t>StyleLight</a:t>
                      </a:r>
                      <a:endParaRPr lang="en-GB" sz="2000" err="1"/>
                    </a:p>
                  </a:txBody>
                  <a:tcPr/>
                </a:tc>
                <a:tc>
                  <a:txBody>
                    <a:bodyPr/>
                    <a:lstStyle/>
                    <a:p>
                      <a:pPr algn="ctr"/>
                      <a:r>
                        <a:rPr lang="en-US" sz="2000" b="0"/>
                        <a:t>0.13</a:t>
                      </a:r>
                      <a:endParaRPr lang="en-GB" sz="2000" b="0"/>
                    </a:p>
                  </a:txBody>
                  <a:tcPr>
                    <a:solidFill>
                      <a:srgbClr val="FAEDC4"/>
                    </a:solidFill>
                  </a:tcPr>
                </a:tc>
                <a:tc>
                  <a:txBody>
                    <a:bodyPr/>
                    <a:lstStyle/>
                    <a:p>
                      <a:pPr algn="ctr"/>
                      <a:r>
                        <a:rPr lang="en-US" sz="2000" b="0"/>
                        <a:t>0.31</a:t>
                      </a:r>
                      <a:endParaRPr lang="en-GB" sz="2000" b="0"/>
                    </a:p>
                  </a:txBody>
                  <a:tcPr>
                    <a:solidFill>
                      <a:srgbClr val="FAEDC4"/>
                    </a:solidFill>
                  </a:tcPr>
                </a:tc>
                <a:tc>
                  <a:txBody>
                    <a:bodyPr/>
                    <a:lstStyle/>
                    <a:p>
                      <a:pPr algn="ctr"/>
                      <a:r>
                        <a:rPr lang="en-US" sz="2000" b="0"/>
                        <a:t>0.55</a:t>
                      </a:r>
                      <a:endParaRPr lang="en-GB" sz="2000" b="0"/>
                    </a:p>
                  </a:txBody>
                  <a:tcPr>
                    <a:solidFill>
                      <a:srgbClr val="FAEDC4"/>
                    </a:solidFill>
                  </a:tcPr>
                </a:tc>
                <a:tc>
                  <a:txBody>
                    <a:bodyPr/>
                    <a:lstStyle/>
                    <a:p>
                      <a:pPr algn="ctr"/>
                      <a:r>
                        <a:rPr lang="en-US" sz="2000"/>
                        <a:t>4.24</a:t>
                      </a:r>
                      <a:endParaRPr lang="en-GB" sz="2000"/>
                    </a:p>
                  </a:txBody>
                  <a:tcPr/>
                </a:tc>
                <a:tc>
                  <a:txBody>
                    <a:bodyPr/>
                    <a:lstStyle/>
                    <a:p>
                      <a:pPr algn="ctr"/>
                      <a:r>
                        <a:rPr lang="en-US" sz="2000"/>
                        <a:t>4.74</a:t>
                      </a:r>
                      <a:endParaRPr lang="en-GB" sz="2000"/>
                    </a:p>
                  </a:txBody>
                  <a:tcPr/>
                </a:tc>
                <a:tc>
                  <a:txBody>
                    <a:bodyPr/>
                    <a:lstStyle/>
                    <a:p>
                      <a:pPr algn="ctr"/>
                      <a:r>
                        <a:rPr lang="en-US" sz="2000"/>
                        <a:t>6.78</a:t>
                      </a:r>
                      <a:endParaRPr lang="en-GB" sz="2000"/>
                    </a:p>
                  </a:txBody>
                  <a:tcPr/>
                </a:tc>
                <a:tc>
                  <a:txBody>
                    <a:bodyPr/>
                    <a:lstStyle/>
                    <a:p>
                      <a:pPr algn="ctr"/>
                      <a:r>
                        <a:rPr lang="en-US" sz="2000"/>
                        <a:t>0.23</a:t>
                      </a:r>
                      <a:endParaRPr lang="en-GB" sz="2000"/>
                    </a:p>
                  </a:txBody>
                  <a:tcPr>
                    <a:noFill/>
                  </a:tcPr>
                </a:tc>
                <a:tc>
                  <a:txBody>
                    <a:bodyPr/>
                    <a:lstStyle/>
                    <a:p>
                      <a:pPr algn="ctr"/>
                      <a:r>
                        <a:rPr lang="en-US" sz="2000"/>
                        <a:t>0.40</a:t>
                      </a:r>
                      <a:endParaRPr lang="en-GB" sz="2000"/>
                    </a:p>
                  </a:txBody>
                  <a:tcPr>
                    <a:noFill/>
                  </a:tcPr>
                </a:tc>
                <a:tc>
                  <a:txBody>
                    <a:bodyPr/>
                    <a:lstStyle/>
                    <a:p>
                      <a:pPr algn="ctr"/>
                      <a:r>
                        <a:rPr lang="en-US" sz="2000"/>
                        <a:t>0.51</a:t>
                      </a:r>
                      <a:endParaRPr lang="en-GB" sz="2000"/>
                    </a:p>
                  </a:txBody>
                  <a:tcPr>
                    <a:noFill/>
                  </a:tcPr>
                </a:tc>
                <a:extLst>
                  <a:ext uri="{0D108BD9-81ED-4DB2-BD59-A6C34878D82A}">
                    <a16:rowId xmlns:a16="http://schemas.microsoft.com/office/drawing/2014/main" val="1357877998"/>
                  </a:ext>
                </a:extLst>
              </a:tr>
            </a:tbl>
          </a:graphicData>
        </a:graphic>
      </p:graphicFrame>
      <p:grpSp>
        <p:nvGrpSpPr>
          <p:cNvPr id="47" name="Group 46">
            <a:extLst>
              <a:ext uri="{FF2B5EF4-FFF2-40B4-BE49-F238E27FC236}">
                <a16:creationId xmlns:a16="http://schemas.microsoft.com/office/drawing/2014/main" id="{F45C205A-9FD3-A50E-70FA-A0D1463EC99C}"/>
              </a:ext>
            </a:extLst>
          </p:cNvPr>
          <p:cNvGrpSpPr/>
          <p:nvPr/>
        </p:nvGrpSpPr>
        <p:grpSpPr>
          <a:xfrm>
            <a:off x="714463" y="643968"/>
            <a:ext cx="9913681" cy="3920522"/>
            <a:chOff x="714463" y="643968"/>
            <a:chExt cx="9913681" cy="3920522"/>
          </a:xfrm>
        </p:grpSpPr>
        <p:pic>
          <p:nvPicPr>
            <p:cNvPr id="25" name="Picture 4">
              <a:extLst>
                <a:ext uri="{FF2B5EF4-FFF2-40B4-BE49-F238E27FC236}">
                  <a16:creationId xmlns:a16="http://schemas.microsoft.com/office/drawing/2014/main" id="{E06B3D73-A788-88AE-F89A-8D3C5639D7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6891" y="10166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a:extLst>
                <a:ext uri="{FF2B5EF4-FFF2-40B4-BE49-F238E27FC236}">
                  <a16:creationId xmlns:a16="http://schemas.microsoft.com/office/drawing/2014/main" id="{007CD96F-0E9B-1BEF-E308-6ADA006C48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7216" y="10166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8">
              <a:extLst>
                <a:ext uri="{FF2B5EF4-FFF2-40B4-BE49-F238E27FC236}">
                  <a16:creationId xmlns:a16="http://schemas.microsoft.com/office/drawing/2014/main" id="{77B56AEC-B2D4-14FF-2CFC-AC6A6CB5D7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86944" y="10166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10">
              <a:extLst>
                <a:ext uri="{FF2B5EF4-FFF2-40B4-BE49-F238E27FC236}">
                  <a16:creationId xmlns:a16="http://schemas.microsoft.com/office/drawing/2014/main" id="{8270982C-97F9-D430-495F-6D282CE985B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96891"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12">
              <a:extLst>
                <a:ext uri="{FF2B5EF4-FFF2-40B4-BE49-F238E27FC236}">
                  <a16:creationId xmlns:a16="http://schemas.microsoft.com/office/drawing/2014/main" id="{20E27DA9-DC34-DE64-0B5C-14A3731F20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27216"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14">
              <a:extLst>
                <a:ext uri="{FF2B5EF4-FFF2-40B4-BE49-F238E27FC236}">
                  <a16:creationId xmlns:a16="http://schemas.microsoft.com/office/drawing/2014/main" id="{F464194C-567C-BD89-9F89-72055B03986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486944"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16">
              <a:extLst>
                <a:ext uri="{FF2B5EF4-FFF2-40B4-BE49-F238E27FC236}">
                  <a16:creationId xmlns:a16="http://schemas.microsoft.com/office/drawing/2014/main" id="{C9D18D15-3643-D2FA-2327-4345EAB129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96891"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18">
              <a:extLst>
                <a:ext uri="{FF2B5EF4-FFF2-40B4-BE49-F238E27FC236}">
                  <a16:creationId xmlns:a16="http://schemas.microsoft.com/office/drawing/2014/main" id="{2C938C5C-01AF-314C-93B1-61D678C384D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227216"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20">
              <a:extLst>
                <a:ext uri="{FF2B5EF4-FFF2-40B4-BE49-F238E27FC236}">
                  <a16:creationId xmlns:a16="http://schemas.microsoft.com/office/drawing/2014/main" id="{A2A8C3A9-01B3-B486-B513-8DAB16A3B60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486944"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a:extLst>
                <a:ext uri="{FF2B5EF4-FFF2-40B4-BE49-F238E27FC236}">
                  <a16:creationId xmlns:a16="http://schemas.microsoft.com/office/drawing/2014/main" id="{EF5266EB-19EB-A652-4E0C-9466C02A2C8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14463" y="1299290"/>
              <a:ext cx="4353600" cy="32652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D3ADD87-C66B-B430-888F-31D9978950F9}"/>
                </a:ext>
              </a:extLst>
            </p:cNvPr>
            <p:cNvSpPr txBox="1"/>
            <p:nvPr/>
          </p:nvSpPr>
          <p:spPr>
            <a:xfrm>
              <a:off x="2121235" y="938455"/>
              <a:ext cx="1501775" cy="369332"/>
            </a:xfrm>
            <a:prstGeom prst="rect">
              <a:avLst/>
            </a:prstGeom>
            <a:noFill/>
          </p:spPr>
          <p:txBody>
            <a:bodyPr wrap="square" rtlCol="0">
              <a:spAutoFit/>
            </a:bodyPr>
            <a:lstStyle/>
            <a:p>
              <a:r>
                <a:rPr lang="en-US" b="1"/>
                <a:t>Input image</a:t>
              </a:r>
            </a:p>
          </p:txBody>
        </p:sp>
        <p:sp>
          <p:nvSpPr>
            <p:cNvPr id="11" name="TextBox 10">
              <a:extLst>
                <a:ext uri="{FF2B5EF4-FFF2-40B4-BE49-F238E27FC236}">
                  <a16:creationId xmlns:a16="http://schemas.microsoft.com/office/drawing/2014/main" id="{F3DF861A-8888-C662-4CCE-5776D6038BBC}"/>
                </a:ext>
              </a:extLst>
            </p:cNvPr>
            <p:cNvSpPr txBox="1"/>
            <p:nvPr/>
          </p:nvSpPr>
          <p:spPr>
            <a:xfrm>
              <a:off x="5420900" y="1402561"/>
              <a:ext cx="1573932" cy="369332"/>
            </a:xfrm>
            <a:prstGeom prst="rect">
              <a:avLst/>
            </a:prstGeom>
            <a:noFill/>
          </p:spPr>
          <p:txBody>
            <a:bodyPr wrap="square" rtlCol="0">
              <a:spAutoFit/>
            </a:bodyPr>
            <a:lstStyle/>
            <a:p>
              <a:r>
                <a:rPr lang="en-US" b="1"/>
                <a:t>Ground truth</a:t>
              </a:r>
              <a:endParaRPr lang="en-GB" b="1"/>
            </a:p>
          </p:txBody>
        </p:sp>
        <p:sp>
          <p:nvSpPr>
            <p:cNvPr id="12" name="TextBox 11">
              <a:extLst>
                <a:ext uri="{FF2B5EF4-FFF2-40B4-BE49-F238E27FC236}">
                  <a16:creationId xmlns:a16="http://schemas.microsoft.com/office/drawing/2014/main" id="{65F595DF-0128-7B96-2DE1-0D90C93BEE61}"/>
                </a:ext>
              </a:extLst>
            </p:cNvPr>
            <p:cNvSpPr txBox="1"/>
            <p:nvPr/>
          </p:nvSpPr>
          <p:spPr>
            <a:xfrm>
              <a:off x="5420900" y="3791013"/>
              <a:ext cx="1269725" cy="369332"/>
            </a:xfrm>
            <a:prstGeom prst="rect">
              <a:avLst/>
            </a:prstGeom>
            <a:noFill/>
          </p:spPr>
          <p:txBody>
            <a:bodyPr wrap="square" rtlCol="0">
              <a:spAutoFit/>
            </a:bodyPr>
            <a:lstStyle/>
            <a:p>
              <a:r>
                <a:rPr lang="en-US" b="1" err="1"/>
                <a:t>StyleLight</a:t>
              </a:r>
              <a:endParaRPr lang="en-GB" b="1"/>
            </a:p>
          </p:txBody>
        </p:sp>
        <p:sp>
          <p:nvSpPr>
            <p:cNvPr id="13" name="TextBox 12">
              <a:extLst>
                <a:ext uri="{FF2B5EF4-FFF2-40B4-BE49-F238E27FC236}">
                  <a16:creationId xmlns:a16="http://schemas.microsoft.com/office/drawing/2014/main" id="{061FF02B-D173-DB58-0A8E-D6EAB85E4127}"/>
                </a:ext>
              </a:extLst>
            </p:cNvPr>
            <p:cNvSpPr txBox="1"/>
            <p:nvPr/>
          </p:nvSpPr>
          <p:spPr>
            <a:xfrm>
              <a:off x="5420900" y="2609061"/>
              <a:ext cx="969390" cy="369332"/>
            </a:xfrm>
            <a:prstGeom prst="rect">
              <a:avLst/>
            </a:prstGeom>
            <a:noFill/>
          </p:spPr>
          <p:txBody>
            <a:bodyPr wrap="square" lIns="91440" tIns="45720" rIns="91440" bIns="45720" rtlCol="0" anchor="t">
              <a:spAutoFit/>
            </a:bodyPr>
            <a:lstStyle/>
            <a:p>
              <a:r>
                <a:rPr lang="en-US" b="1">
                  <a:solidFill>
                    <a:srgbClr val="FF0000"/>
                  </a:solidFill>
                </a:rPr>
                <a:t>Ours</a:t>
              </a:r>
              <a:endParaRPr lang="en-GB" b="1">
                <a:solidFill>
                  <a:srgbClr val="FF0000"/>
                </a:solidFill>
              </a:endParaRPr>
            </a:p>
          </p:txBody>
        </p:sp>
        <p:sp>
          <p:nvSpPr>
            <p:cNvPr id="14" name="TextBox 13">
              <a:extLst>
                <a:ext uri="{FF2B5EF4-FFF2-40B4-BE49-F238E27FC236}">
                  <a16:creationId xmlns:a16="http://schemas.microsoft.com/office/drawing/2014/main" id="{B1F03C4B-A066-7869-43B7-6CC7FB64842F}"/>
                </a:ext>
              </a:extLst>
            </p:cNvPr>
            <p:cNvSpPr txBox="1"/>
            <p:nvPr/>
          </p:nvSpPr>
          <p:spPr>
            <a:xfrm>
              <a:off x="7041242" y="644437"/>
              <a:ext cx="852498" cy="369332"/>
            </a:xfrm>
            <a:prstGeom prst="rect">
              <a:avLst/>
            </a:prstGeom>
            <a:noFill/>
          </p:spPr>
          <p:txBody>
            <a:bodyPr wrap="square" lIns="91440" tIns="45720" rIns="91440" bIns="45720" rtlCol="0" anchor="t">
              <a:spAutoFit/>
            </a:bodyPr>
            <a:lstStyle/>
            <a:p>
              <a:pPr algn="ctr"/>
              <a:r>
                <a:rPr lang="en-US" b="1"/>
                <a:t>Mirror</a:t>
              </a:r>
              <a:endParaRPr lang="en-US"/>
            </a:p>
          </p:txBody>
        </p:sp>
        <p:sp>
          <p:nvSpPr>
            <p:cNvPr id="15" name="TextBox 14">
              <a:extLst>
                <a:ext uri="{FF2B5EF4-FFF2-40B4-BE49-F238E27FC236}">
                  <a16:creationId xmlns:a16="http://schemas.microsoft.com/office/drawing/2014/main" id="{BAFA9CA2-4962-123A-0BA1-F095F5AB127D}"/>
                </a:ext>
              </a:extLst>
            </p:cNvPr>
            <p:cNvSpPr txBox="1"/>
            <p:nvPr/>
          </p:nvSpPr>
          <p:spPr>
            <a:xfrm>
              <a:off x="8377724" y="644435"/>
              <a:ext cx="840184" cy="369332"/>
            </a:xfrm>
            <a:prstGeom prst="rect">
              <a:avLst/>
            </a:prstGeom>
            <a:noFill/>
          </p:spPr>
          <p:txBody>
            <a:bodyPr wrap="square" lIns="91440" tIns="45720" rIns="91440" bIns="45720" rtlCol="0" anchor="t">
              <a:spAutoFit/>
            </a:bodyPr>
            <a:lstStyle/>
            <a:p>
              <a:pPr algn="ctr"/>
              <a:r>
                <a:rPr lang="en-US" b="1"/>
                <a:t>Matte</a:t>
              </a:r>
              <a:endParaRPr lang="en-US"/>
            </a:p>
          </p:txBody>
        </p:sp>
        <p:sp>
          <p:nvSpPr>
            <p:cNvPr id="16" name="TextBox 15">
              <a:extLst>
                <a:ext uri="{FF2B5EF4-FFF2-40B4-BE49-F238E27FC236}">
                  <a16:creationId xmlns:a16="http://schemas.microsoft.com/office/drawing/2014/main" id="{CE609077-7505-EACB-71C5-B3FC13436DB8}"/>
                </a:ext>
              </a:extLst>
            </p:cNvPr>
            <p:cNvSpPr txBox="1"/>
            <p:nvPr/>
          </p:nvSpPr>
          <p:spPr>
            <a:xfrm>
              <a:off x="9560484" y="643968"/>
              <a:ext cx="994120" cy="369332"/>
            </a:xfrm>
            <a:prstGeom prst="rect">
              <a:avLst/>
            </a:prstGeom>
            <a:noFill/>
          </p:spPr>
          <p:txBody>
            <a:bodyPr wrap="square" lIns="91440" tIns="45720" rIns="91440" bIns="45720" rtlCol="0" anchor="t">
              <a:spAutoFit/>
            </a:bodyPr>
            <a:lstStyle/>
            <a:p>
              <a:pPr algn="ctr"/>
              <a:r>
                <a:rPr lang="en-US" b="1"/>
                <a:t>Diffuse</a:t>
              </a:r>
              <a:endParaRPr lang="en-US"/>
            </a:p>
          </p:txBody>
        </p:sp>
      </p:grpSp>
      <p:sp>
        <p:nvSpPr>
          <p:cNvPr id="17" name="TextBox 16">
            <a:extLst>
              <a:ext uri="{FF2B5EF4-FFF2-40B4-BE49-F238E27FC236}">
                <a16:creationId xmlns:a16="http://schemas.microsoft.com/office/drawing/2014/main" id="{A05ACE17-23CD-F5B6-6F98-21AB9B872DA5}"/>
              </a:ext>
            </a:extLst>
          </p:cNvPr>
          <p:cNvSpPr txBox="1"/>
          <p:nvPr/>
        </p:nvSpPr>
        <p:spPr>
          <a:xfrm>
            <a:off x="0" y="6541858"/>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latin typeface="Aptos"/>
              </a:rPr>
              <a:t>StyleLight</a:t>
            </a:r>
            <a:r>
              <a:rPr lang="en-US" sz="1400">
                <a:solidFill>
                  <a:schemeClr val="tx1">
                    <a:lumMod val="50000"/>
                    <a:lumOff val="50000"/>
                  </a:schemeClr>
                </a:solidFill>
                <a:latin typeface="Aptos"/>
              </a:rPr>
              <a:t> Wang et al. </a:t>
            </a:r>
            <a:r>
              <a:rPr lang="en-US" sz="1400" i="1" err="1">
                <a:solidFill>
                  <a:schemeClr val="tx1">
                    <a:lumMod val="50000"/>
                    <a:lumOff val="50000"/>
                  </a:schemeClr>
                </a:solidFill>
                <a:latin typeface="Aptos"/>
              </a:rPr>
              <a:t>StyleLight</a:t>
            </a:r>
            <a:r>
              <a:rPr lang="en-US" sz="1400" i="1">
                <a:solidFill>
                  <a:schemeClr val="tx1">
                    <a:lumMod val="50000"/>
                    <a:lumOff val="50000"/>
                  </a:schemeClr>
                </a:solidFill>
                <a:latin typeface="Aptos"/>
              </a:rPr>
              <a:t>: HDR Panorama Generation for Lighting Estimation and Editing</a:t>
            </a:r>
            <a:r>
              <a:rPr lang="en-US" sz="1400">
                <a:solidFill>
                  <a:schemeClr val="tx1">
                    <a:lumMod val="50000"/>
                    <a:lumOff val="50000"/>
                  </a:schemeClr>
                </a:solidFill>
                <a:latin typeface="Aptos"/>
              </a:rPr>
              <a:t>. ECCV 2022</a:t>
            </a:r>
            <a:endParaRPr lang="en-US">
              <a:solidFill>
                <a:schemeClr val="tx1">
                  <a:lumMod val="50000"/>
                  <a:lumOff val="50000"/>
                </a:schemeClr>
              </a:solidFill>
              <a:latin typeface="Aptos"/>
            </a:endParaRPr>
          </a:p>
        </p:txBody>
      </p:sp>
      <p:sp>
        <p:nvSpPr>
          <p:cNvPr id="20" name="Rectangle 19">
            <a:extLst>
              <a:ext uri="{FF2B5EF4-FFF2-40B4-BE49-F238E27FC236}">
                <a16:creationId xmlns:a16="http://schemas.microsoft.com/office/drawing/2014/main" id="{A3BBEBF6-4ACD-5190-9016-9C80D64D57B9}"/>
              </a:ext>
            </a:extLst>
          </p:cNvPr>
          <p:cNvSpPr/>
          <p:nvPr/>
        </p:nvSpPr>
        <p:spPr>
          <a:xfrm>
            <a:off x="5286485" y="2191462"/>
            <a:ext cx="5427524" cy="121136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0FA339B-ED2C-4E00-F968-084986274632}"/>
              </a:ext>
            </a:extLst>
          </p:cNvPr>
          <p:cNvSpPr/>
          <p:nvPr/>
        </p:nvSpPr>
        <p:spPr>
          <a:xfrm>
            <a:off x="10646228" y="6426939"/>
            <a:ext cx="1018539" cy="365125"/>
          </a:xfrm>
          <a:prstGeom prst="rect">
            <a:avLst/>
          </a:prstGeom>
          <a:solidFill>
            <a:srgbClr val="FAEDC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TH" sz="1200">
                <a:solidFill>
                  <a:schemeClr val="tx1"/>
                </a:solidFill>
              </a:rPr>
              <a:t>*Best score</a:t>
            </a:r>
          </a:p>
        </p:txBody>
      </p:sp>
    </p:spTree>
    <p:extLst>
      <p:ext uri="{BB962C8B-B14F-4D97-AF65-F5344CB8AC3E}">
        <p14:creationId xmlns:p14="http://schemas.microsoft.com/office/powerpoint/2010/main" val="28983396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6">
            <a:extLst>
              <a:ext uri="{FF2B5EF4-FFF2-40B4-BE49-F238E27FC236}">
                <a16:creationId xmlns:a16="http://schemas.microsoft.com/office/drawing/2014/main" id="{7C7DD8AE-FDC8-8342-783A-56D82A0DA7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7216" y="10166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94" descr="A close up of a sphere&#10;&#10;Description automatically generated">
            <a:extLst>
              <a:ext uri="{FF2B5EF4-FFF2-40B4-BE49-F238E27FC236}">
                <a16:creationId xmlns:a16="http://schemas.microsoft.com/office/drawing/2014/main" id="{57AA8FEA-9F47-BBD6-EFD8-27172F6B8D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7216" y="1026844"/>
            <a:ext cx="1141200" cy="112762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88" descr="A fish eye view of a park&#10;&#10;Description automatically generated">
            <a:extLst>
              <a:ext uri="{FF2B5EF4-FFF2-40B4-BE49-F238E27FC236}">
                <a16:creationId xmlns:a16="http://schemas.microsoft.com/office/drawing/2014/main" id="{07CE2214-D633-2515-8EB1-97FDAB5523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6891" y="1016627"/>
            <a:ext cx="1141200" cy="114805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EC04493C-FA7D-3DF2-717E-5D7CFB8E2710}"/>
              </a:ext>
            </a:extLst>
          </p:cNvPr>
          <p:cNvSpPr>
            <a:spLocks noGrp="1"/>
          </p:cNvSpPr>
          <p:nvPr>
            <p:ph type="sldNum" sz="quarter" idx="12"/>
          </p:nvPr>
        </p:nvSpPr>
        <p:spPr/>
        <p:txBody>
          <a:bodyPr/>
          <a:lstStyle/>
          <a:p>
            <a:fld id="{E394BC53-F50D-41DF-BD71-678A190C5E2B}" type="slidenum">
              <a:rPr lang="en-US" smtClean="0"/>
              <a:t>42</a:t>
            </a:fld>
            <a:endParaRPr lang="en-US"/>
          </a:p>
        </p:txBody>
      </p:sp>
      <p:sp>
        <p:nvSpPr>
          <p:cNvPr id="3" name="Title 2">
            <a:extLst>
              <a:ext uri="{FF2B5EF4-FFF2-40B4-BE49-F238E27FC236}">
                <a16:creationId xmlns:a16="http://schemas.microsoft.com/office/drawing/2014/main" id="{FB456321-D157-F286-3B68-449876D8F405}"/>
              </a:ext>
            </a:extLst>
          </p:cNvPr>
          <p:cNvSpPr>
            <a:spLocks noGrp="1"/>
          </p:cNvSpPr>
          <p:nvPr>
            <p:ph type="title"/>
          </p:nvPr>
        </p:nvSpPr>
        <p:spPr/>
        <p:txBody>
          <a:bodyPr>
            <a:normAutofit fontScale="90000"/>
          </a:bodyPr>
          <a:lstStyle/>
          <a:p>
            <a:r>
              <a:rPr lang="en-GB"/>
              <a:t>Results – Poly Haven dataset  </a:t>
            </a:r>
          </a:p>
        </p:txBody>
      </p:sp>
      <p:graphicFrame>
        <p:nvGraphicFramePr>
          <p:cNvPr id="5" name="Table 4">
            <a:extLst>
              <a:ext uri="{FF2B5EF4-FFF2-40B4-BE49-F238E27FC236}">
                <a16:creationId xmlns:a16="http://schemas.microsoft.com/office/drawing/2014/main" id="{ADF827F2-27E8-8474-AA2C-F38B8C0AE692}"/>
              </a:ext>
            </a:extLst>
          </p:cNvPr>
          <p:cNvGraphicFramePr>
            <a:graphicFrameLocks noGrp="1"/>
          </p:cNvGraphicFramePr>
          <p:nvPr>
            <p:extLst>
              <p:ext uri="{D42A27DB-BD31-4B8C-83A1-F6EECF244321}">
                <p14:modId xmlns:p14="http://schemas.microsoft.com/office/powerpoint/2010/main" val="229746735"/>
              </p:ext>
            </p:extLst>
          </p:nvPr>
        </p:nvGraphicFramePr>
        <p:xfrm>
          <a:off x="522270" y="4725132"/>
          <a:ext cx="11144527" cy="1637873"/>
        </p:xfrm>
        <a:graphic>
          <a:graphicData uri="http://schemas.openxmlformats.org/drawingml/2006/table">
            <a:tbl>
              <a:tblPr firstRow="1" bandRow="1">
                <a:tableStyleId>{5940675A-B579-460E-94D1-54222C63F5DA}</a:tableStyleId>
              </a:tblPr>
              <a:tblGrid>
                <a:gridCol w="2183258">
                  <a:extLst>
                    <a:ext uri="{9D8B030D-6E8A-4147-A177-3AD203B41FA5}">
                      <a16:colId xmlns:a16="http://schemas.microsoft.com/office/drawing/2014/main" val="4231983777"/>
                    </a:ext>
                  </a:extLst>
                </a:gridCol>
                <a:gridCol w="1026808">
                  <a:extLst>
                    <a:ext uri="{9D8B030D-6E8A-4147-A177-3AD203B41FA5}">
                      <a16:colId xmlns:a16="http://schemas.microsoft.com/office/drawing/2014/main" val="1377314335"/>
                    </a:ext>
                  </a:extLst>
                </a:gridCol>
                <a:gridCol w="996945">
                  <a:extLst>
                    <a:ext uri="{9D8B030D-6E8A-4147-A177-3AD203B41FA5}">
                      <a16:colId xmlns:a16="http://schemas.microsoft.com/office/drawing/2014/main" val="2170381431"/>
                    </a:ext>
                  </a:extLst>
                </a:gridCol>
                <a:gridCol w="1127500">
                  <a:extLst>
                    <a:ext uri="{9D8B030D-6E8A-4147-A177-3AD203B41FA5}">
                      <a16:colId xmlns:a16="http://schemas.microsoft.com/office/drawing/2014/main" val="4023618873"/>
                    </a:ext>
                  </a:extLst>
                </a:gridCol>
                <a:gridCol w="985076">
                  <a:extLst>
                    <a:ext uri="{9D8B030D-6E8A-4147-A177-3AD203B41FA5}">
                      <a16:colId xmlns:a16="http://schemas.microsoft.com/office/drawing/2014/main" val="403598174"/>
                    </a:ext>
                  </a:extLst>
                </a:gridCol>
                <a:gridCol w="1008818">
                  <a:extLst>
                    <a:ext uri="{9D8B030D-6E8A-4147-A177-3AD203B41FA5}">
                      <a16:colId xmlns:a16="http://schemas.microsoft.com/office/drawing/2014/main" val="3887033755"/>
                    </a:ext>
                  </a:extLst>
                </a:gridCol>
                <a:gridCol w="925735">
                  <a:extLst>
                    <a:ext uri="{9D8B030D-6E8A-4147-A177-3AD203B41FA5}">
                      <a16:colId xmlns:a16="http://schemas.microsoft.com/office/drawing/2014/main" val="4254249465"/>
                    </a:ext>
                  </a:extLst>
                </a:gridCol>
                <a:gridCol w="985076">
                  <a:extLst>
                    <a:ext uri="{9D8B030D-6E8A-4147-A177-3AD203B41FA5}">
                      <a16:colId xmlns:a16="http://schemas.microsoft.com/office/drawing/2014/main" val="721455201"/>
                    </a:ext>
                  </a:extLst>
                </a:gridCol>
                <a:gridCol w="890131">
                  <a:extLst>
                    <a:ext uri="{9D8B030D-6E8A-4147-A177-3AD203B41FA5}">
                      <a16:colId xmlns:a16="http://schemas.microsoft.com/office/drawing/2014/main" val="1946911575"/>
                    </a:ext>
                  </a:extLst>
                </a:gridCol>
                <a:gridCol w="1015180">
                  <a:extLst>
                    <a:ext uri="{9D8B030D-6E8A-4147-A177-3AD203B41FA5}">
                      <a16:colId xmlns:a16="http://schemas.microsoft.com/office/drawing/2014/main" val="2782570862"/>
                    </a:ext>
                  </a:extLst>
                </a:gridCol>
              </a:tblGrid>
              <a:tr h="449153">
                <a:tc>
                  <a:txBody>
                    <a:bodyPr/>
                    <a:lstStyle/>
                    <a:p>
                      <a:pPr algn="ctr"/>
                      <a:r>
                        <a:rPr lang="en-US" sz="2000" b="1">
                          <a:latin typeface="Aptos"/>
                        </a:rPr>
                        <a:t>Method</a:t>
                      </a:r>
                      <a:endParaRPr lang="en-GB" sz="2000" b="1">
                        <a:latin typeface="Aptos"/>
                      </a:endParaRPr>
                    </a:p>
                  </a:txBody>
                  <a:tcPr>
                    <a:solidFill>
                      <a:schemeClr val="bg1">
                        <a:lumMod val="85000"/>
                      </a:schemeClr>
                    </a:solidFill>
                  </a:tcPr>
                </a:tc>
                <a:tc gridSpan="3">
                  <a:txBody>
                    <a:bodyPr/>
                    <a:lstStyle/>
                    <a:p>
                      <a:pPr algn="ctr"/>
                      <a:r>
                        <a:rPr lang="en-US" sz="2000" b="1">
                          <a:latin typeface="Aptos"/>
                        </a:rPr>
                        <a:t>Scale-invariant RMSE ↓</a:t>
                      </a:r>
                      <a:endParaRPr lang="en-GB" sz="2000" b="1">
                        <a:latin typeface="Aptos"/>
                      </a:endParaRPr>
                    </a:p>
                  </a:txBody>
                  <a:tcPr>
                    <a:solidFill>
                      <a:schemeClr val="bg1">
                        <a:lumMod val="85000"/>
                      </a:schemeClr>
                    </a:solidFill>
                  </a:tcPr>
                </a:tc>
                <a:tc hMerge="1">
                  <a:txBody>
                    <a:bodyPr/>
                    <a:lstStyle/>
                    <a:p>
                      <a:pPr algn="ctr"/>
                      <a:endParaRPr lang="en-GB" sz="1800"/>
                    </a:p>
                  </a:txBody>
                  <a:tcPr>
                    <a:solidFill>
                      <a:srgbClr val="CCABE7"/>
                    </a:solidFill>
                  </a:tcPr>
                </a:tc>
                <a:tc hMerge="1">
                  <a:txBody>
                    <a:bodyPr/>
                    <a:lstStyle/>
                    <a:p>
                      <a:pPr algn="ctr"/>
                      <a:endParaRPr lang="en-GB" sz="1800"/>
                    </a:p>
                  </a:txBody>
                  <a:tcPr>
                    <a:solidFill>
                      <a:srgbClr val="CCABE7"/>
                    </a:solidFill>
                  </a:tcPr>
                </a:tc>
                <a:tc gridSpan="3">
                  <a:txBody>
                    <a:bodyPr/>
                    <a:lstStyle/>
                    <a:p>
                      <a:pPr algn="ctr"/>
                      <a:r>
                        <a:rPr lang="en-US" sz="2000" b="1">
                          <a:latin typeface="Aptos"/>
                        </a:rPr>
                        <a:t>Angular Error ↓</a:t>
                      </a:r>
                      <a:endParaRPr lang="en-GB" sz="2000" b="1">
                        <a:latin typeface="Aptos"/>
                      </a:endParaRPr>
                    </a:p>
                  </a:txBody>
                  <a:tcPr>
                    <a:solidFill>
                      <a:schemeClr val="bg1">
                        <a:lumMod val="85000"/>
                      </a:schemeClr>
                    </a:solidFill>
                  </a:tcPr>
                </a:tc>
                <a:tc hMerge="1">
                  <a:txBody>
                    <a:bodyPr/>
                    <a:lstStyle/>
                    <a:p>
                      <a:pPr algn="ctr"/>
                      <a:endParaRPr lang="en-GB" sz="1800"/>
                    </a:p>
                  </a:txBody>
                  <a:tcPr>
                    <a:solidFill>
                      <a:srgbClr val="CCABE7"/>
                    </a:solidFill>
                  </a:tcPr>
                </a:tc>
                <a:tc hMerge="1">
                  <a:txBody>
                    <a:bodyPr/>
                    <a:lstStyle/>
                    <a:p>
                      <a:pPr algn="ctr"/>
                      <a:endParaRPr lang="en-GB" sz="1800"/>
                    </a:p>
                  </a:txBody>
                  <a:tcPr>
                    <a:solidFill>
                      <a:srgbClr val="CCABE7"/>
                    </a:solidFill>
                  </a:tcPr>
                </a:tc>
                <a:tc gridSpan="3">
                  <a:txBody>
                    <a:bodyPr/>
                    <a:lstStyle/>
                    <a:p>
                      <a:pPr algn="ctr"/>
                      <a:r>
                        <a:rPr lang="en-US" sz="2000" b="1">
                          <a:latin typeface="Aptos"/>
                        </a:rPr>
                        <a:t>Normalized RMSE ↓</a:t>
                      </a:r>
                      <a:endParaRPr lang="en-GB" sz="2000" b="1">
                        <a:latin typeface="Aptos"/>
                      </a:endParaRPr>
                    </a:p>
                  </a:txBody>
                  <a:tcPr>
                    <a:solidFill>
                      <a:schemeClr val="bg1">
                        <a:lumMod val="85000"/>
                      </a:schemeClr>
                    </a:solidFill>
                  </a:tcPr>
                </a:tc>
                <a:tc hMerge="1">
                  <a:txBody>
                    <a:bodyPr/>
                    <a:lstStyle/>
                    <a:p>
                      <a:pPr algn="ctr"/>
                      <a:endParaRPr lang="en-GB" sz="1800"/>
                    </a:p>
                  </a:txBody>
                  <a:tcPr>
                    <a:solidFill>
                      <a:srgbClr val="CCABE7"/>
                    </a:solidFill>
                  </a:tcPr>
                </a:tc>
                <a:tc hMerge="1">
                  <a:txBody>
                    <a:bodyPr/>
                    <a:lstStyle/>
                    <a:p>
                      <a:pPr algn="ctr"/>
                      <a:endParaRPr lang="en-GB" sz="1800"/>
                    </a:p>
                  </a:txBody>
                  <a:tcPr>
                    <a:solidFill>
                      <a:srgbClr val="CCABE7"/>
                    </a:solidFill>
                  </a:tcPr>
                </a:tc>
                <a:extLst>
                  <a:ext uri="{0D108BD9-81ED-4DB2-BD59-A6C34878D82A}">
                    <a16:rowId xmlns:a16="http://schemas.microsoft.com/office/drawing/2014/main" val="4017214552"/>
                  </a:ext>
                </a:extLst>
              </a:tr>
              <a:tr h="256659">
                <a:tc>
                  <a:txBody>
                    <a:bodyPr/>
                    <a:lstStyle/>
                    <a:p>
                      <a:pPr algn="ctr"/>
                      <a:endParaRPr lang="en-GB" sz="2000">
                        <a:latin typeface="Aptos"/>
                      </a:endParaRPr>
                    </a:p>
                  </a:txBody>
                  <a:tcPr/>
                </a:tc>
                <a:tc>
                  <a:txBody>
                    <a:bodyPr/>
                    <a:lstStyle/>
                    <a:p>
                      <a:pPr algn="ctr"/>
                      <a:r>
                        <a:rPr lang="en-US" sz="2000">
                          <a:latin typeface="Aptos"/>
                        </a:rPr>
                        <a:t>Diffuse</a:t>
                      </a:r>
                      <a:endParaRPr lang="en-GB" sz="2000">
                        <a:latin typeface="Aptos"/>
                      </a:endParaRPr>
                    </a:p>
                  </a:txBody>
                  <a:tcPr/>
                </a:tc>
                <a:tc>
                  <a:txBody>
                    <a:bodyPr/>
                    <a:lstStyle/>
                    <a:p>
                      <a:pPr algn="ctr"/>
                      <a:r>
                        <a:rPr lang="en-US" sz="2000">
                          <a:latin typeface="Aptos"/>
                        </a:rPr>
                        <a:t>Matte</a:t>
                      </a:r>
                      <a:endParaRPr lang="en-GB" sz="2000">
                        <a:latin typeface="Aptos"/>
                      </a:endParaRPr>
                    </a:p>
                  </a:txBody>
                  <a:tcPr/>
                </a:tc>
                <a:tc>
                  <a:txBody>
                    <a:bodyPr/>
                    <a:lstStyle/>
                    <a:p>
                      <a:pPr algn="ctr"/>
                      <a:r>
                        <a:rPr lang="en-US" sz="2000">
                          <a:latin typeface="Aptos"/>
                        </a:rPr>
                        <a:t>Mirror</a:t>
                      </a:r>
                      <a:endParaRPr lang="en-GB" sz="2000">
                        <a:latin typeface="Aptos"/>
                      </a:endParaRPr>
                    </a:p>
                  </a:txBody>
                  <a:tcPr/>
                </a:tc>
                <a:tc>
                  <a:txBody>
                    <a:bodyPr/>
                    <a:lstStyle/>
                    <a:p>
                      <a:pPr algn="ctr"/>
                      <a:r>
                        <a:rPr lang="en-US" sz="2000">
                          <a:latin typeface="Aptos"/>
                        </a:rPr>
                        <a:t>Diffuse</a:t>
                      </a:r>
                      <a:endParaRPr lang="en-GB" sz="2000">
                        <a:latin typeface="Aptos"/>
                      </a:endParaRPr>
                    </a:p>
                  </a:txBody>
                  <a:tcPr/>
                </a:tc>
                <a:tc>
                  <a:txBody>
                    <a:bodyPr/>
                    <a:lstStyle/>
                    <a:p>
                      <a:pPr algn="ctr"/>
                      <a:r>
                        <a:rPr lang="en-US" sz="2000">
                          <a:latin typeface="Aptos"/>
                        </a:rPr>
                        <a:t>Matte</a:t>
                      </a:r>
                      <a:endParaRPr lang="en-GB" sz="2000">
                        <a:latin typeface="Aptos"/>
                      </a:endParaRPr>
                    </a:p>
                  </a:txBody>
                  <a:tcPr/>
                </a:tc>
                <a:tc>
                  <a:txBody>
                    <a:bodyPr/>
                    <a:lstStyle/>
                    <a:p>
                      <a:pPr algn="ctr"/>
                      <a:r>
                        <a:rPr lang="en-US" sz="2000">
                          <a:latin typeface="Aptos"/>
                        </a:rPr>
                        <a:t>Mirror</a:t>
                      </a:r>
                      <a:endParaRPr lang="en-GB" sz="2000">
                        <a:latin typeface="Aptos"/>
                      </a:endParaRPr>
                    </a:p>
                  </a:txBody>
                  <a:tcPr/>
                </a:tc>
                <a:tc>
                  <a:txBody>
                    <a:bodyPr/>
                    <a:lstStyle/>
                    <a:p>
                      <a:pPr algn="ctr"/>
                      <a:r>
                        <a:rPr lang="en-US" sz="2000">
                          <a:latin typeface="Aptos"/>
                        </a:rPr>
                        <a:t>Diffuse</a:t>
                      </a:r>
                      <a:endParaRPr lang="en-GB" sz="2000">
                        <a:latin typeface="Aptos"/>
                      </a:endParaRPr>
                    </a:p>
                  </a:txBody>
                  <a:tcPr/>
                </a:tc>
                <a:tc>
                  <a:txBody>
                    <a:bodyPr/>
                    <a:lstStyle/>
                    <a:p>
                      <a:pPr algn="ctr"/>
                      <a:r>
                        <a:rPr lang="en-US" sz="2000">
                          <a:latin typeface="Aptos"/>
                        </a:rPr>
                        <a:t>Matte</a:t>
                      </a:r>
                      <a:endParaRPr lang="en-GB" sz="2000">
                        <a:latin typeface="Aptos"/>
                      </a:endParaRPr>
                    </a:p>
                  </a:txBody>
                  <a:tcPr/>
                </a:tc>
                <a:tc>
                  <a:txBody>
                    <a:bodyPr/>
                    <a:lstStyle/>
                    <a:p>
                      <a:pPr algn="ctr"/>
                      <a:r>
                        <a:rPr lang="en-US" sz="2000">
                          <a:latin typeface="Aptos"/>
                        </a:rPr>
                        <a:t>Mirror</a:t>
                      </a:r>
                      <a:endParaRPr lang="en-GB" sz="2000">
                        <a:latin typeface="Aptos"/>
                      </a:endParaRPr>
                    </a:p>
                  </a:txBody>
                  <a:tcPr/>
                </a:tc>
                <a:extLst>
                  <a:ext uri="{0D108BD9-81ED-4DB2-BD59-A6C34878D82A}">
                    <a16:rowId xmlns:a16="http://schemas.microsoft.com/office/drawing/2014/main" val="2835490001"/>
                  </a:ext>
                </a:extLst>
              </a:tr>
              <a:tr h="256659">
                <a:tc>
                  <a:txBody>
                    <a:bodyPr/>
                    <a:lstStyle/>
                    <a:p>
                      <a:pPr algn="ctr"/>
                      <a:r>
                        <a:rPr lang="en-US" sz="2000" b="1">
                          <a:solidFill>
                            <a:srgbClr val="FF0000"/>
                          </a:solidFill>
                          <a:latin typeface="Aptos"/>
                        </a:rPr>
                        <a:t>Ours</a:t>
                      </a:r>
                      <a:endParaRPr lang="en-GB" sz="2000" b="1">
                        <a:solidFill>
                          <a:srgbClr val="FF0000"/>
                        </a:solidFill>
                        <a:latin typeface="Aptos"/>
                      </a:endParaRPr>
                    </a:p>
                  </a:txBody>
                  <a:tcPr/>
                </a:tc>
                <a:tc>
                  <a:txBody>
                    <a:bodyPr/>
                    <a:lstStyle/>
                    <a:p>
                      <a:pPr lvl="0" algn="ctr">
                        <a:buNone/>
                      </a:pPr>
                      <a:r>
                        <a:rPr lang="en-US" sz="2000">
                          <a:latin typeface="Aptos"/>
                        </a:rPr>
                        <a:t>0.14</a:t>
                      </a:r>
                      <a:endParaRPr lang="en-GB" sz="2000">
                        <a:latin typeface="Aptos"/>
                      </a:endParaRPr>
                    </a:p>
                  </a:txBody>
                  <a:tcPr anchor="ctr">
                    <a:solidFill>
                      <a:srgbClr val="FAEDC4"/>
                    </a:solidFill>
                  </a:tcPr>
                </a:tc>
                <a:tc>
                  <a:txBody>
                    <a:bodyPr/>
                    <a:lstStyle/>
                    <a:p>
                      <a:pPr lvl="0" algn="ctr">
                        <a:buNone/>
                      </a:pPr>
                      <a:r>
                        <a:rPr lang="en-US" sz="2000">
                          <a:latin typeface="Aptos"/>
                        </a:rPr>
                        <a:t>0.45</a:t>
                      </a:r>
                      <a:endParaRPr lang="en-GB" sz="2000">
                        <a:latin typeface="Aptos"/>
                      </a:endParaRPr>
                    </a:p>
                  </a:txBody>
                  <a:tcPr anchor="ctr">
                    <a:solidFill>
                      <a:schemeClr val="bg1"/>
                    </a:solidFill>
                  </a:tcPr>
                </a:tc>
                <a:tc>
                  <a:txBody>
                    <a:bodyPr/>
                    <a:lstStyle/>
                    <a:p>
                      <a:pPr lvl="0" algn="ctr">
                        <a:buNone/>
                      </a:pPr>
                      <a:r>
                        <a:rPr lang="en-US" sz="2000">
                          <a:latin typeface="Aptos"/>
                        </a:rPr>
                        <a:t>0.66</a:t>
                      </a:r>
                      <a:endParaRPr lang="en-GB" sz="2000">
                        <a:latin typeface="Aptos"/>
                      </a:endParaRPr>
                    </a:p>
                  </a:txBody>
                  <a:tcPr anchor="ctr">
                    <a:solidFill>
                      <a:schemeClr val="bg1"/>
                    </a:solidFill>
                  </a:tcPr>
                </a:tc>
                <a:tc>
                  <a:txBody>
                    <a:bodyPr/>
                    <a:lstStyle/>
                    <a:p>
                      <a:pPr lvl="0" algn="ctr" defTabSz="914400">
                        <a:buNone/>
                        <a:tabLst/>
                        <a:defRPr/>
                      </a:pPr>
                      <a:r>
                        <a:rPr lang="en-US" sz="2000" b="0">
                          <a:latin typeface="Aptos"/>
                        </a:rPr>
                        <a:t>2.14</a:t>
                      </a:r>
                      <a:endParaRPr lang="en-GB" sz="2000" b="0">
                        <a:latin typeface="Aptos"/>
                      </a:endParaRPr>
                    </a:p>
                  </a:txBody>
                  <a:tcPr anchor="ctr">
                    <a:solidFill>
                      <a:srgbClr val="FAEDC4"/>
                    </a:solidFill>
                  </a:tcPr>
                </a:tc>
                <a:tc>
                  <a:txBody>
                    <a:bodyPr/>
                    <a:lstStyle/>
                    <a:p>
                      <a:pPr lvl="0" algn="ctr" defTabSz="914400">
                        <a:buNone/>
                        <a:tabLst/>
                        <a:defRPr/>
                      </a:pPr>
                      <a:r>
                        <a:rPr lang="en-US" sz="2000" b="0">
                          <a:latin typeface="Aptos"/>
                        </a:rPr>
                        <a:t>3.60</a:t>
                      </a:r>
                      <a:endParaRPr lang="en-GB" sz="2000" b="0">
                        <a:latin typeface="Aptos"/>
                      </a:endParaRPr>
                    </a:p>
                  </a:txBody>
                  <a:tcPr anchor="ctr">
                    <a:solidFill>
                      <a:srgbClr val="FAEDC4"/>
                    </a:solidFill>
                  </a:tcPr>
                </a:tc>
                <a:tc>
                  <a:txBody>
                    <a:bodyPr/>
                    <a:lstStyle/>
                    <a:p>
                      <a:pPr lvl="0" algn="ctr" defTabSz="914400">
                        <a:buNone/>
                        <a:tabLst/>
                        <a:defRPr/>
                      </a:pPr>
                      <a:r>
                        <a:rPr lang="en-US" sz="2000" b="0">
                          <a:latin typeface="Aptos"/>
                        </a:rPr>
                        <a:t>4.29</a:t>
                      </a:r>
                      <a:endParaRPr lang="en-GB" sz="2000" b="0">
                        <a:latin typeface="Aptos"/>
                      </a:endParaRPr>
                    </a:p>
                  </a:txBody>
                  <a:tcPr anchor="ctr">
                    <a:solidFill>
                      <a:srgbClr val="FAEDC4"/>
                    </a:solidFill>
                  </a:tcPr>
                </a:tc>
                <a:tc>
                  <a:txBody>
                    <a:bodyPr/>
                    <a:lstStyle/>
                    <a:p>
                      <a:pPr lvl="0" algn="ctr">
                        <a:buNone/>
                      </a:pPr>
                      <a:r>
                        <a:rPr lang="en-US" sz="2000" b="0">
                          <a:latin typeface="Aptos"/>
                        </a:rPr>
                        <a:t>0.20</a:t>
                      </a:r>
                      <a:endParaRPr lang="en-GB" sz="2000" b="0">
                        <a:latin typeface="Aptos"/>
                      </a:endParaRPr>
                    </a:p>
                  </a:txBody>
                  <a:tcPr anchor="ctr">
                    <a:solidFill>
                      <a:srgbClr val="FAEDC4"/>
                    </a:solidFill>
                  </a:tcPr>
                </a:tc>
                <a:tc>
                  <a:txBody>
                    <a:bodyPr/>
                    <a:lstStyle/>
                    <a:p>
                      <a:pPr lvl="0" algn="ctr">
                        <a:buNone/>
                      </a:pPr>
                      <a:r>
                        <a:rPr lang="en-US" sz="2000" b="0">
                          <a:latin typeface="Aptos"/>
                        </a:rPr>
                        <a:t>0.39</a:t>
                      </a:r>
                      <a:endParaRPr lang="en-GB" sz="2000" b="0">
                        <a:latin typeface="Aptos"/>
                      </a:endParaRPr>
                    </a:p>
                  </a:txBody>
                  <a:tcPr anchor="ctr">
                    <a:solidFill>
                      <a:srgbClr val="FAEDC4"/>
                    </a:solidFill>
                  </a:tcPr>
                </a:tc>
                <a:tc>
                  <a:txBody>
                    <a:bodyPr/>
                    <a:lstStyle/>
                    <a:p>
                      <a:pPr lvl="0" algn="ctr">
                        <a:buNone/>
                      </a:pPr>
                      <a:r>
                        <a:rPr lang="en-US" sz="2000" b="0">
                          <a:latin typeface="Aptos"/>
                        </a:rPr>
                        <a:t>0.43</a:t>
                      </a:r>
                      <a:endParaRPr lang="en-GB" sz="2000" b="0">
                        <a:latin typeface="Aptos"/>
                      </a:endParaRPr>
                    </a:p>
                  </a:txBody>
                  <a:tcPr anchor="ctr">
                    <a:solidFill>
                      <a:srgbClr val="FAEDC4"/>
                    </a:solidFill>
                  </a:tcPr>
                </a:tc>
                <a:extLst>
                  <a:ext uri="{0D108BD9-81ED-4DB2-BD59-A6C34878D82A}">
                    <a16:rowId xmlns:a16="http://schemas.microsoft.com/office/drawing/2014/main" val="1964603345"/>
                  </a:ext>
                </a:extLst>
              </a:tr>
              <a:tr h="256659">
                <a:tc>
                  <a:txBody>
                    <a:bodyPr/>
                    <a:lstStyle/>
                    <a:p>
                      <a:pPr algn="ctr"/>
                      <a:r>
                        <a:rPr lang="en-US" sz="2000" err="1">
                          <a:latin typeface="Aptos"/>
                        </a:rPr>
                        <a:t>StyleLight</a:t>
                      </a:r>
                      <a:endParaRPr lang="en-GB" sz="2000">
                        <a:latin typeface="Aptos"/>
                      </a:endParaRPr>
                    </a:p>
                  </a:txBody>
                  <a:tcPr/>
                </a:tc>
                <a:tc>
                  <a:txBody>
                    <a:bodyPr/>
                    <a:lstStyle/>
                    <a:p>
                      <a:pPr lvl="0" algn="ctr">
                        <a:buNone/>
                      </a:pPr>
                      <a:r>
                        <a:rPr lang="en-US" sz="2000" b="0">
                          <a:latin typeface="Aptos"/>
                        </a:rPr>
                        <a:t>0.17</a:t>
                      </a:r>
                      <a:endParaRPr lang="en-GB" sz="2000" b="0">
                        <a:latin typeface="Aptos"/>
                      </a:endParaRPr>
                    </a:p>
                  </a:txBody>
                  <a:tcPr anchor="ctr">
                    <a:solidFill>
                      <a:schemeClr val="bg1"/>
                    </a:solidFill>
                  </a:tcPr>
                </a:tc>
                <a:tc>
                  <a:txBody>
                    <a:bodyPr/>
                    <a:lstStyle/>
                    <a:p>
                      <a:pPr lvl="0" algn="ctr">
                        <a:buNone/>
                      </a:pPr>
                      <a:r>
                        <a:rPr lang="en-US" sz="2000" b="0">
                          <a:latin typeface="Aptos"/>
                        </a:rPr>
                        <a:t>0.44</a:t>
                      </a:r>
                      <a:endParaRPr lang="en-GB" sz="2000" b="0">
                        <a:latin typeface="Aptos"/>
                      </a:endParaRPr>
                    </a:p>
                  </a:txBody>
                  <a:tcPr anchor="ctr">
                    <a:solidFill>
                      <a:srgbClr val="FAEDC4"/>
                    </a:solidFill>
                  </a:tcPr>
                </a:tc>
                <a:tc>
                  <a:txBody>
                    <a:bodyPr/>
                    <a:lstStyle/>
                    <a:p>
                      <a:pPr lvl="0" algn="ctr">
                        <a:buNone/>
                      </a:pPr>
                      <a:r>
                        <a:rPr lang="en-US" sz="2000" b="0">
                          <a:latin typeface="Aptos"/>
                        </a:rPr>
                        <a:t>0.64</a:t>
                      </a:r>
                      <a:endParaRPr lang="en-GB" sz="2000" b="0">
                        <a:latin typeface="Aptos"/>
                      </a:endParaRPr>
                    </a:p>
                  </a:txBody>
                  <a:tcPr anchor="ctr">
                    <a:solidFill>
                      <a:srgbClr val="FAEDC4"/>
                    </a:solidFill>
                  </a:tcPr>
                </a:tc>
                <a:tc>
                  <a:txBody>
                    <a:bodyPr/>
                    <a:lstStyle/>
                    <a:p>
                      <a:pPr lvl="0" algn="ctr">
                        <a:buNone/>
                      </a:pPr>
                      <a:r>
                        <a:rPr lang="en-US" sz="2000" b="0">
                          <a:latin typeface="Aptos"/>
                        </a:rPr>
                        <a:t>3.53</a:t>
                      </a:r>
                      <a:endParaRPr lang="en-GB" sz="2000" b="0">
                        <a:latin typeface="Aptos"/>
                      </a:endParaRPr>
                    </a:p>
                  </a:txBody>
                  <a:tcPr anchor="ctr"/>
                </a:tc>
                <a:tc>
                  <a:txBody>
                    <a:bodyPr/>
                    <a:lstStyle/>
                    <a:p>
                      <a:pPr lvl="0" algn="ctr">
                        <a:buNone/>
                      </a:pPr>
                      <a:r>
                        <a:rPr lang="en-US" sz="2000" b="0">
                          <a:latin typeface="Aptos"/>
                        </a:rPr>
                        <a:t>4.44</a:t>
                      </a:r>
                      <a:endParaRPr lang="en-GB" sz="2000" b="0">
                        <a:latin typeface="Aptos"/>
                      </a:endParaRPr>
                    </a:p>
                  </a:txBody>
                  <a:tcPr anchor="ctr"/>
                </a:tc>
                <a:tc>
                  <a:txBody>
                    <a:bodyPr/>
                    <a:lstStyle/>
                    <a:p>
                      <a:pPr lvl="0" algn="ctr">
                        <a:buNone/>
                      </a:pPr>
                      <a:r>
                        <a:rPr lang="en-US" sz="2000">
                          <a:latin typeface="Aptos"/>
                        </a:rPr>
                        <a:t>7.12</a:t>
                      </a:r>
                      <a:endParaRPr lang="en-GB" sz="2000">
                        <a:latin typeface="Aptos"/>
                      </a:endParaRPr>
                    </a:p>
                  </a:txBody>
                  <a:tcPr anchor="ctr"/>
                </a:tc>
                <a:tc>
                  <a:txBody>
                    <a:bodyPr/>
                    <a:lstStyle/>
                    <a:p>
                      <a:pPr lvl="0" algn="ctr">
                        <a:buNone/>
                      </a:pPr>
                      <a:r>
                        <a:rPr lang="en-US" sz="2000">
                          <a:latin typeface="Aptos"/>
                        </a:rPr>
                        <a:t>0.23</a:t>
                      </a:r>
                      <a:endParaRPr lang="en-GB" sz="2000">
                        <a:latin typeface="Aptos"/>
                      </a:endParaRPr>
                    </a:p>
                  </a:txBody>
                  <a:tcPr anchor="ctr">
                    <a:noFill/>
                  </a:tcPr>
                </a:tc>
                <a:tc>
                  <a:txBody>
                    <a:bodyPr/>
                    <a:lstStyle/>
                    <a:p>
                      <a:pPr lvl="0" algn="ctr">
                        <a:buNone/>
                      </a:pPr>
                      <a:r>
                        <a:rPr lang="en-US" sz="2000">
                          <a:latin typeface="Aptos"/>
                        </a:rPr>
                        <a:t>0.41</a:t>
                      </a:r>
                      <a:endParaRPr lang="en-GB" sz="2000">
                        <a:latin typeface="Aptos"/>
                      </a:endParaRPr>
                    </a:p>
                  </a:txBody>
                  <a:tcPr anchor="ctr">
                    <a:noFill/>
                  </a:tcPr>
                </a:tc>
                <a:tc>
                  <a:txBody>
                    <a:bodyPr/>
                    <a:lstStyle/>
                    <a:p>
                      <a:pPr lvl="0" algn="ctr">
                        <a:buNone/>
                      </a:pPr>
                      <a:r>
                        <a:rPr lang="en-US" sz="2000">
                          <a:latin typeface="Aptos"/>
                        </a:rPr>
                        <a:t>0.49</a:t>
                      </a:r>
                      <a:endParaRPr lang="en-GB" sz="2000">
                        <a:latin typeface="Aptos"/>
                      </a:endParaRPr>
                    </a:p>
                  </a:txBody>
                  <a:tcPr anchor="ctr">
                    <a:noFill/>
                  </a:tcPr>
                </a:tc>
                <a:extLst>
                  <a:ext uri="{0D108BD9-81ED-4DB2-BD59-A6C34878D82A}">
                    <a16:rowId xmlns:a16="http://schemas.microsoft.com/office/drawing/2014/main" val="1357877998"/>
                  </a:ext>
                </a:extLst>
              </a:tr>
            </a:tbl>
          </a:graphicData>
        </a:graphic>
      </p:graphicFrame>
      <p:sp>
        <p:nvSpPr>
          <p:cNvPr id="6" name="TextBox 5">
            <a:extLst>
              <a:ext uri="{FF2B5EF4-FFF2-40B4-BE49-F238E27FC236}">
                <a16:creationId xmlns:a16="http://schemas.microsoft.com/office/drawing/2014/main" id="{130138F6-4880-EC3D-1258-39B8C5219FE3}"/>
              </a:ext>
            </a:extLst>
          </p:cNvPr>
          <p:cNvSpPr txBox="1"/>
          <p:nvPr/>
        </p:nvSpPr>
        <p:spPr>
          <a:xfrm>
            <a:off x="2121235" y="938455"/>
            <a:ext cx="1501775" cy="369332"/>
          </a:xfrm>
          <a:prstGeom prst="rect">
            <a:avLst/>
          </a:prstGeom>
          <a:noFill/>
        </p:spPr>
        <p:txBody>
          <a:bodyPr wrap="square" rtlCol="0">
            <a:spAutoFit/>
          </a:bodyPr>
          <a:lstStyle/>
          <a:p>
            <a:r>
              <a:rPr lang="en-US" b="1"/>
              <a:t>Input image</a:t>
            </a:r>
          </a:p>
        </p:txBody>
      </p:sp>
      <p:pic>
        <p:nvPicPr>
          <p:cNvPr id="15" name="Picture 86" descr="A dirt road with trees and a fence&#10;&#10;Description automatically generated">
            <a:extLst>
              <a:ext uri="{FF2B5EF4-FFF2-40B4-BE49-F238E27FC236}">
                <a16:creationId xmlns:a16="http://schemas.microsoft.com/office/drawing/2014/main" id="{0C8F0673-B646-1B51-5F47-601014C058C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4647" y="1308522"/>
            <a:ext cx="4356824" cy="3274782"/>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2">
            <a:extLst>
              <a:ext uri="{FF2B5EF4-FFF2-40B4-BE49-F238E27FC236}">
                <a16:creationId xmlns:a16="http://schemas.microsoft.com/office/drawing/2014/main" id="{9514729B-060B-B35E-524A-6308E866B0D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96891"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18">
            <a:extLst>
              <a:ext uri="{FF2B5EF4-FFF2-40B4-BE49-F238E27FC236}">
                <a16:creationId xmlns:a16="http://schemas.microsoft.com/office/drawing/2014/main" id="{14514D76-05E6-18DC-D3D0-3BC7E5712F8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96891"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B1AFA916-1AA4-F3F6-5042-E6C43CA0D0C7}"/>
              </a:ext>
            </a:extLst>
          </p:cNvPr>
          <p:cNvSpPr txBox="1"/>
          <p:nvPr/>
        </p:nvSpPr>
        <p:spPr>
          <a:xfrm>
            <a:off x="7041242" y="644437"/>
            <a:ext cx="852498" cy="369332"/>
          </a:xfrm>
          <a:prstGeom prst="rect">
            <a:avLst/>
          </a:prstGeom>
          <a:noFill/>
        </p:spPr>
        <p:txBody>
          <a:bodyPr wrap="square" lIns="91440" tIns="45720" rIns="91440" bIns="45720" rtlCol="0" anchor="t">
            <a:spAutoFit/>
          </a:bodyPr>
          <a:lstStyle/>
          <a:p>
            <a:pPr algn="ctr"/>
            <a:r>
              <a:rPr lang="en-US" b="1"/>
              <a:t>Mirror</a:t>
            </a:r>
            <a:endParaRPr lang="en-US"/>
          </a:p>
        </p:txBody>
      </p:sp>
      <p:sp>
        <p:nvSpPr>
          <p:cNvPr id="34" name="TextBox 33">
            <a:extLst>
              <a:ext uri="{FF2B5EF4-FFF2-40B4-BE49-F238E27FC236}">
                <a16:creationId xmlns:a16="http://schemas.microsoft.com/office/drawing/2014/main" id="{C89C5D35-6A00-2102-1208-7C9462E34CF9}"/>
              </a:ext>
            </a:extLst>
          </p:cNvPr>
          <p:cNvSpPr txBox="1"/>
          <p:nvPr/>
        </p:nvSpPr>
        <p:spPr>
          <a:xfrm>
            <a:off x="8377724" y="644435"/>
            <a:ext cx="840184" cy="369332"/>
          </a:xfrm>
          <a:prstGeom prst="rect">
            <a:avLst/>
          </a:prstGeom>
          <a:noFill/>
        </p:spPr>
        <p:txBody>
          <a:bodyPr wrap="square" lIns="91440" tIns="45720" rIns="91440" bIns="45720" rtlCol="0" anchor="t">
            <a:spAutoFit/>
          </a:bodyPr>
          <a:lstStyle/>
          <a:p>
            <a:pPr algn="ctr"/>
            <a:r>
              <a:rPr lang="en-US" b="1"/>
              <a:t>Matte</a:t>
            </a:r>
            <a:endParaRPr lang="en-US"/>
          </a:p>
        </p:txBody>
      </p:sp>
      <p:sp>
        <p:nvSpPr>
          <p:cNvPr id="35" name="TextBox 34">
            <a:extLst>
              <a:ext uri="{FF2B5EF4-FFF2-40B4-BE49-F238E27FC236}">
                <a16:creationId xmlns:a16="http://schemas.microsoft.com/office/drawing/2014/main" id="{87D01603-A864-3F8C-6BBB-C7D6C07F9EAB}"/>
              </a:ext>
            </a:extLst>
          </p:cNvPr>
          <p:cNvSpPr txBox="1"/>
          <p:nvPr/>
        </p:nvSpPr>
        <p:spPr>
          <a:xfrm>
            <a:off x="9560484" y="643968"/>
            <a:ext cx="994120" cy="369332"/>
          </a:xfrm>
          <a:prstGeom prst="rect">
            <a:avLst/>
          </a:prstGeom>
          <a:noFill/>
        </p:spPr>
        <p:txBody>
          <a:bodyPr wrap="square" lIns="91440" tIns="45720" rIns="91440" bIns="45720" rtlCol="0" anchor="t">
            <a:spAutoFit/>
          </a:bodyPr>
          <a:lstStyle/>
          <a:p>
            <a:pPr algn="ctr"/>
            <a:r>
              <a:rPr lang="en-US" b="1"/>
              <a:t>Diffuse</a:t>
            </a:r>
            <a:endParaRPr lang="en-US"/>
          </a:p>
        </p:txBody>
      </p:sp>
      <p:pic>
        <p:nvPicPr>
          <p:cNvPr id="37" name="Picture 36">
            <a:extLst>
              <a:ext uri="{FF2B5EF4-FFF2-40B4-BE49-F238E27FC236}">
                <a16:creationId xmlns:a16="http://schemas.microsoft.com/office/drawing/2014/main" id="{5A86638B-2560-98F5-C908-A4DC6C71666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27216"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14">
            <a:extLst>
              <a:ext uri="{FF2B5EF4-FFF2-40B4-BE49-F238E27FC236}">
                <a16:creationId xmlns:a16="http://schemas.microsoft.com/office/drawing/2014/main" id="{23F6F672-B29C-8114-522C-D9E82D4D01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227216"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2">
            <a:extLst>
              <a:ext uri="{FF2B5EF4-FFF2-40B4-BE49-F238E27FC236}">
                <a16:creationId xmlns:a16="http://schemas.microsoft.com/office/drawing/2014/main" id="{DAC72F17-EEAD-9149-0869-E74B3C51A44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486944" y="340507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16">
            <a:extLst>
              <a:ext uri="{FF2B5EF4-FFF2-40B4-BE49-F238E27FC236}">
                <a16:creationId xmlns:a16="http://schemas.microsoft.com/office/drawing/2014/main" id="{3A9BE485-6438-CAB3-F45F-553ACA25288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486944" y="22231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8">
            <a:extLst>
              <a:ext uri="{FF2B5EF4-FFF2-40B4-BE49-F238E27FC236}">
                <a16:creationId xmlns:a16="http://schemas.microsoft.com/office/drawing/2014/main" id="{58B3A5F8-346A-91E3-5B97-0E0AD4B61EF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486944" y="1016627"/>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04" descr="A white ball with black background&#10;&#10;Description automatically generated">
            <a:extLst>
              <a:ext uri="{FF2B5EF4-FFF2-40B4-BE49-F238E27FC236}">
                <a16:creationId xmlns:a16="http://schemas.microsoft.com/office/drawing/2014/main" id="{2E45367D-4E9C-A7E6-727E-E750FBCADFD8}"/>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486944" y="3411767"/>
            <a:ext cx="1141200" cy="114777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92" descr="A close up of a silver ball&#10;&#10;Description automatically generated">
            <a:extLst>
              <a:ext uri="{FF2B5EF4-FFF2-40B4-BE49-F238E27FC236}">
                <a16:creationId xmlns:a16="http://schemas.microsoft.com/office/drawing/2014/main" id="{032C5A10-EDFB-067B-9B7F-32C678580066}"/>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896891" y="3405079"/>
            <a:ext cx="1141200" cy="1161149"/>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02" descr="A white ball with black background&#10;&#10;Description automatically generated">
            <a:extLst>
              <a:ext uri="{FF2B5EF4-FFF2-40B4-BE49-F238E27FC236}">
                <a16:creationId xmlns:a16="http://schemas.microsoft.com/office/drawing/2014/main" id="{1B9555D8-0712-C8E9-2514-D68D29B55634}"/>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9486944" y="2226452"/>
            <a:ext cx="1141200" cy="1147814"/>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98" descr="A silver ball with a black background&#10;&#10;Description automatically generated">
            <a:extLst>
              <a:ext uri="{FF2B5EF4-FFF2-40B4-BE49-F238E27FC236}">
                <a16:creationId xmlns:a16="http://schemas.microsoft.com/office/drawing/2014/main" id="{450F5081-E045-8ACD-5EE8-21140F4F5425}"/>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227216" y="2229759"/>
            <a:ext cx="1141200" cy="114120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90" descr="A close-up of a sphere&#10;&#10;Description automatically generated">
            <a:extLst>
              <a:ext uri="{FF2B5EF4-FFF2-40B4-BE49-F238E27FC236}">
                <a16:creationId xmlns:a16="http://schemas.microsoft.com/office/drawing/2014/main" id="{5680377F-5721-89B3-79F3-484A8A7956B5}"/>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896891" y="2223127"/>
            <a:ext cx="1141200" cy="115446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96" descr="A white ball with a black background&#10;&#10;Description automatically generated">
            <a:extLst>
              <a:ext uri="{FF2B5EF4-FFF2-40B4-BE49-F238E27FC236}">
                <a16:creationId xmlns:a16="http://schemas.microsoft.com/office/drawing/2014/main" id="{ABB2EE44-F22A-7F1C-FB80-2F9FF1581B64}"/>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9486944" y="1023429"/>
            <a:ext cx="1141200" cy="113445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00" descr="A close up of a silver ball&#10;&#10;Description automatically generated">
            <a:extLst>
              <a:ext uri="{FF2B5EF4-FFF2-40B4-BE49-F238E27FC236}">
                <a16:creationId xmlns:a16="http://schemas.microsoft.com/office/drawing/2014/main" id="{8AE56886-810C-382E-7D88-EF226961DBA3}"/>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8227216" y="3411729"/>
            <a:ext cx="1141200" cy="1147849"/>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02A6004-C2BE-5860-5657-4E7415BBF78B}"/>
              </a:ext>
            </a:extLst>
          </p:cNvPr>
          <p:cNvSpPr/>
          <p:nvPr/>
        </p:nvSpPr>
        <p:spPr>
          <a:xfrm>
            <a:off x="5286485" y="2191462"/>
            <a:ext cx="5427524" cy="121136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A643F5A-9DEC-6049-5D00-905AFF138776}"/>
              </a:ext>
            </a:extLst>
          </p:cNvPr>
          <p:cNvSpPr/>
          <p:nvPr/>
        </p:nvSpPr>
        <p:spPr>
          <a:xfrm>
            <a:off x="10646228" y="6426939"/>
            <a:ext cx="1018539" cy="365125"/>
          </a:xfrm>
          <a:prstGeom prst="rect">
            <a:avLst/>
          </a:prstGeom>
          <a:solidFill>
            <a:srgbClr val="FAEDC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TH" sz="1200">
                <a:solidFill>
                  <a:schemeClr val="tx1"/>
                </a:solidFill>
              </a:rPr>
              <a:t>*Best score</a:t>
            </a:r>
          </a:p>
        </p:txBody>
      </p:sp>
      <p:sp>
        <p:nvSpPr>
          <p:cNvPr id="4" name="TextBox 3">
            <a:extLst>
              <a:ext uri="{FF2B5EF4-FFF2-40B4-BE49-F238E27FC236}">
                <a16:creationId xmlns:a16="http://schemas.microsoft.com/office/drawing/2014/main" id="{0EA2EEC5-F791-AC99-23C8-5C313C4E9D8D}"/>
              </a:ext>
            </a:extLst>
          </p:cNvPr>
          <p:cNvSpPr txBox="1"/>
          <p:nvPr/>
        </p:nvSpPr>
        <p:spPr>
          <a:xfrm>
            <a:off x="0" y="6541858"/>
            <a:ext cx="106038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solidFill>
                  <a:schemeClr val="tx1">
                    <a:lumMod val="50000"/>
                    <a:lumOff val="50000"/>
                  </a:schemeClr>
                </a:solidFill>
                <a:latin typeface="Aptos"/>
              </a:rPr>
              <a:t>StyleLight</a:t>
            </a:r>
            <a:r>
              <a:rPr lang="en-US" sz="1400">
                <a:solidFill>
                  <a:schemeClr val="tx1">
                    <a:lumMod val="50000"/>
                    <a:lumOff val="50000"/>
                  </a:schemeClr>
                </a:solidFill>
                <a:latin typeface="Aptos"/>
              </a:rPr>
              <a:t> Wang et al. </a:t>
            </a:r>
            <a:r>
              <a:rPr lang="en-US" sz="1400" i="1" err="1">
                <a:solidFill>
                  <a:schemeClr val="tx1">
                    <a:lumMod val="50000"/>
                    <a:lumOff val="50000"/>
                  </a:schemeClr>
                </a:solidFill>
                <a:latin typeface="Aptos"/>
              </a:rPr>
              <a:t>StyleLight</a:t>
            </a:r>
            <a:r>
              <a:rPr lang="en-US" sz="1400" i="1">
                <a:solidFill>
                  <a:schemeClr val="tx1">
                    <a:lumMod val="50000"/>
                    <a:lumOff val="50000"/>
                  </a:schemeClr>
                </a:solidFill>
                <a:latin typeface="Aptos"/>
              </a:rPr>
              <a:t>: HDR Panorama Generation for Lighting Estimation and Editing</a:t>
            </a:r>
            <a:r>
              <a:rPr lang="en-US" sz="1400">
                <a:solidFill>
                  <a:schemeClr val="tx1">
                    <a:lumMod val="50000"/>
                    <a:lumOff val="50000"/>
                  </a:schemeClr>
                </a:solidFill>
                <a:latin typeface="Aptos"/>
              </a:rPr>
              <a:t>. ECCV 2022</a:t>
            </a:r>
            <a:endParaRPr lang="en-US">
              <a:solidFill>
                <a:schemeClr val="tx1">
                  <a:lumMod val="50000"/>
                  <a:lumOff val="50000"/>
                </a:schemeClr>
              </a:solidFill>
              <a:latin typeface="Aptos"/>
            </a:endParaRPr>
          </a:p>
        </p:txBody>
      </p:sp>
      <p:sp>
        <p:nvSpPr>
          <p:cNvPr id="9" name="TextBox 8">
            <a:extLst>
              <a:ext uri="{FF2B5EF4-FFF2-40B4-BE49-F238E27FC236}">
                <a16:creationId xmlns:a16="http://schemas.microsoft.com/office/drawing/2014/main" id="{53A247FC-0173-3AFB-DBCF-1DD85AE7ECC3}"/>
              </a:ext>
            </a:extLst>
          </p:cNvPr>
          <p:cNvSpPr txBox="1"/>
          <p:nvPr/>
        </p:nvSpPr>
        <p:spPr>
          <a:xfrm>
            <a:off x="5420900" y="3791013"/>
            <a:ext cx="1269725" cy="369332"/>
          </a:xfrm>
          <a:prstGeom prst="rect">
            <a:avLst/>
          </a:prstGeom>
          <a:noFill/>
        </p:spPr>
        <p:txBody>
          <a:bodyPr wrap="square" rtlCol="0">
            <a:spAutoFit/>
          </a:bodyPr>
          <a:lstStyle/>
          <a:p>
            <a:r>
              <a:rPr lang="en-US" b="1" err="1"/>
              <a:t>StyleLight</a:t>
            </a:r>
            <a:endParaRPr lang="en-GB" b="1"/>
          </a:p>
        </p:txBody>
      </p:sp>
      <p:sp>
        <p:nvSpPr>
          <p:cNvPr id="10" name="TextBox 9">
            <a:extLst>
              <a:ext uri="{FF2B5EF4-FFF2-40B4-BE49-F238E27FC236}">
                <a16:creationId xmlns:a16="http://schemas.microsoft.com/office/drawing/2014/main" id="{E83C00CF-02CE-9175-24E5-4DC132FFA067}"/>
              </a:ext>
            </a:extLst>
          </p:cNvPr>
          <p:cNvSpPr txBox="1"/>
          <p:nvPr/>
        </p:nvSpPr>
        <p:spPr>
          <a:xfrm>
            <a:off x="5420900" y="2609061"/>
            <a:ext cx="969390" cy="369332"/>
          </a:xfrm>
          <a:prstGeom prst="rect">
            <a:avLst/>
          </a:prstGeom>
          <a:noFill/>
        </p:spPr>
        <p:txBody>
          <a:bodyPr wrap="square" lIns="91440" tIns="45720" rIns="91440" bIns="45720" rtlCol="0" anchor="t">
            <a:spAutoFit/>
          </a:bodyPr>
          <a:lstStyle/>
          <a:p>
            <a:r>
              <a:rPr lang="en-US" b="1">
                <a:solidFill>
                  <a:srgbClr val="FF0000"/>
                </a:solidFill>
              </a:rPr>
              <a:t>Ours</a:t>
            </a:r>
            <a:endParaRPr lang="en-GB" b="1">
              <a:solidFill>
                <a:srgbClr val="FF0000"/>
              </a:solidFill>
            </a:endParaRPr>
          </a:p>
        </p:txBody>
      </p:sp>
      <p:sp>
        <p:nvSpPr>
          <p:cNvPr id="11" name="TextBox 10">
            <a:extLst>
              <a:ext uri="{FF2B5EF4-FFF2-40B4-BE49-F238E27FC236}">
                <a16:creationId xmlns:a16="http://schemas.microsoft.com/office/drawing/2014/main" id="{6DDAC7A8-9CA1-3925-8DE6-E2C1DD757D50}"/>
              </a:ext>
            </a:extLst>
          </p:cNvPr>
          <p:cNvSpPr txBox="1"/>
          <p:nvPr/>
        </p:nvSpPr>
        <p:spPr>
          <a:xfrm>
            <a:off x="5420900" y="1402561"/>
            <a:ext cx="1573932" cy="369332"/>
          </a:xfrm>
          <a:prstGeom prst="rect">
            <a:avLst/>
          </a:prstGeom>
          <a:noFill/>
        </p:spPr>
        <p:txBody>
          <a:bodyPr wrap="square" rtlCol="0">
            <a:spAutoFit/>
          </a:bodyPr>
          <a:lstStyle/>
          <a:p>
            <a:r>
              <a:rPr lang="en-US" b="1"/>
              <a:t>Ground truth</a:t>
            </a:r>
            <a:endParaRPr lang="en-GB" b="1"/>
          </a:p>
        </p:txBody>
      </p:sp>
    </p:spTree>
    <p:extLst>
      <p:ext uri="{BB962C8B-B14F-4D97-AF65-F5344CB8AC3E}">
        <p14:creationId xmlns:p14="http://schemas.microsoft.com/office/powerpoint/2010/main" val="20677582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duck standing on grass&#10;&#10;Description automatically generated">
            <a:extLst>
              <a:ext uri="{FF2B5EF4-FFF2-40B4-BE49-F238E27FC236}">
                <a16:creationId xmlns:a16="http://schemas.microsoft.com/office/drawing/2014/main" id="{46BE754D-2935-418E-3936-725A0A09BD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337" y="1958761"/>
            <a:ext cx="2349000" cy="1566000"/>
          </a:xfrm>
          <a:prstGeom prst="rect">
            <a:avLst/>
          </a:prstGeom>
        </p:spPr>
      </p:pic>
      <p:pic>
        <p:nvPicPr>
          <p:cNvPr id="10" name="Picture 22" descr="A reflection of a forest in a mirror&#10;&#10;Description automatically generated">
            <a:extLst>
              <a:ext uri="{FF2B5EF4-FFF2-40B4-BE49-F238E27FC236}">
                <a16:creationId xmlns:a16="http://schemas.microsoft.com/office/drawing/2014/main" id="{6A021BDF-1712-ADD3-FF35-487945EDAA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9060" y="3706949"/>
            <a:ext cx="1566614" cy="15696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descr="A shiny silver ball with a black background&#10;&#10;Description automatically generated">
            <a:extLst>
              <a:ext uri="{FF2B5EF4-FFF2-40B4-BE49-F238E27FC236}">
                <a16:creationId xmlns:a16="http://schemas.microsoft.com/office/drawing/2014/main" id="{93F5FBFF-3F15-219A-22A9-19E2A69601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72189" y="3703838"/>
            <a:ext cx="1566614" cy="1569600"/>
          </a:xfrm>
          <a:prstGeom prst="rect">
            <a:avLst/>
          </a:prstGeom>
        </p:spPr>
      </p:pic>
      <p:pic>
        <p:nvPicPr>
          <p:cNvPr id="38" name="Picture 37" descr="A close up of a ball&#10;&#10;Description automatically generated">
            <a:extLst>
              <a:ext uri="{FF2B5EF4-FFF2-40B4-BE49-F238E27FC236}">
                <a16:creationId xmlns:a16="http://schemas.microsoft.com/office/drawing/2014/main" id="{1EDC94B5-92FE-A959-2EA1-556E34B704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443426" y="1934382"/>
            <a:ext cx="1566614" cy="1569600"/>
          </a:xfrm>
          <a:prstGeom prst="rect">
            <a:avLst/>
          </a:prstGeom>
        </p:spPr>
      </p:pic>
      <p:pic>
        <p:nvPicPr>
          <p:cNvPr id="40" name="Picture 39" descr="A shiny silver ball with a black background&#10;&#10;Description automatically generated">
            <a:extLst>
              <a:ext uri="{FF2B5EF4-FFF2-40B4-BE49-F238E27FC236}">
                <a16:creationId xmlns:a16="http://schemas.microsoft.com/office/drawing/2014/main" id="{73CAAE43-3126-C179-3398-1CC11BECC8E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441933" y="3698514"/>
            <a:ext cx="1569600" cy="1569600"/>
          </a:xfrm>
          <a:prstGeom prst="rect">
            <a:avLst/>
          </a:prstGeom>
        </p:spPr>
      </p:pic>
      <p:pic>
        <p:nvPicPr>
          <p:cNvPr id="42" name="Picture 20" descr="A close up of a sphere&#10;&#10;Description automatically generated">
            <a:extLst>
              <a:ext uri="{FF2B5EF4-FFF2-40B4-BE49-F238E27FC236}">
                <a16:creationId xmlns:a16="http://schemas.microsoft.com/office/drawing/2014/main" id="{B5A5D050-4EE5-AB1A-2C83-F49F9AB29C1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52178" y="1937491"/>
            <a:ext cx="1566614" cy="1569600"/>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12" descr="A shiny ball with a black background&#10;&#10;Description automatically generated">
            <a:extLst>
              <a:ext uri="{FF2B5EF4-FFF2-40B4-BE49-F238E27FC236}">
                <a16:creationId xmlns:a16="http://schemas.microsoft.com/office/drawing/2014/main" id="{8E1BCD62-1AF4-C612-51CF-D944C9D848D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0685" y="3701623"/>
            <a:ext cx="1569600" cy="15696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4">
            <a:extLst>
              <a:ext uri="{FF2B5EF4-FFF2-40B4-BE49-F238E27FC236}">
                <a16:creationId xmlns:a16="http://schemas.microsoft.com/office/drawing/2014/main" id="{DE3F3DEB-B683-5DC2-4919-9689AD10677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09613" y="1944092"/>
            <a:ext cx="2358000" cy="1561913"/>
          </a:xfrm>
          <a:prstGeom prst="rect">
            <a:avLst/>
          </a:prstGeom>
          <a:noFill/>
          <a:extLst>
            <a:ext uri="{909E8E84-426E-40DD-AFC4-6F175D3DCCD1}">
              <a14:hiddenFill xmlns:a14="http://schemas.microsoft.com/office/drawing/2010/main">
                <a:solidFill>
                  <a:srgbClr val="FFFFFF"/>
                </a:solidFill>
              </a14:hiddenFill>
            </a:ext>
          </a:extLst>
        </p:spPr>
      </p:pic>
      <p:sp>
        <p:nvSpPr>
          <p:cNvPr id="56" name="Title 55">
            <a:extLst>
              <a:ext uri="{FF2B5EF4-FFF2-40B4-BE49-F238E27FC236}">
                <a16:creationId xmlns:a16="http://schemas.microsoft.com/office/drawing/2014/main" id="{F5228ECD-97F9-2F96-8C21-321EC52F06EC}"/>
              </a:ext>
            </a:extLst>
          </p:cNvPr>
          <p:cNvSpPr>
            <a:spLocks noGrp="1"/>
          </p:cNvSpPr>
          <p:nvPr>
            <p:ph type="title"/>
          </p:nvPr>
        </p:nvSpPr>
        <p:spPr/>
        <p:txBody>
          <a:bodyPr>
            <a:normAutofit fontScale="90000"/>
          </a:bodyPr>
          <a:lstStyle/>
          <a:p>
            <a:r>
              <a:rPr lang="en-TH"/>
              <a:t>Results – In the wild</a:t>
            </a:r>
          </a:p>
        </p:txBody>
      </p:sp>
      <p:sp>
        <p:nvSpPr>
          <p:cNvPr id="26" name="TextBox 25">
            <a:extLst>
              <a:ext uri="{FF2B5EF4-FFF2-40B4-BE49-F238E27FC236}">
                <a16:creationId xmlns:a16="http://schemas.microsoft.com/office/drawing/2014/main" id="{D88F1D36-AC11-A99F-743A-040FBBA9EBAD}"/>
              </a:ext>
            </a:extLst>
          </p:cNvPr>
          <p:cNvSpPr txBox="1"/>
          <p:nvPr/>
        </p:nvSpPr>
        <p:spPr>
          <a:xfrm>
            <a:off x="214303" y="1515662"/>
            <a:ext cx="2350068" cy="440865"/>
          </a:xfrm>
          <a:prstGeom prst="rect">
            <a:avLst/>
          </a:prstGeom>
          <a:noFill/>
        </p:spPr>
        <p:txBody>
          <a:bodyPr wrap="square" rtlCol="0">
            <a:spAutoFit/>
          </a:bodyPr>
          <a:lstStyle/>
          <a:p>
            <a:pPr algn="ctr"/>
            <a:r>
              <a:rPr lang="en-US" sz="2000" b="1"/>
              <a:t>Input image </a:t>
            </a:r>
            <a:endParaRPr lang="en-GB" sz="2000" b="1"/>
          </a:p>
        </p:txBody>
      </p:sp>
      <p:sp>
        <p:nvSpPr>
          <p:cNvPr id="28" name="TextBox 27">
            <a:extLst>
              <a:ext uri="{FF2B5EF4-FFF2-40B4-BE49-F238E27FC236}">
                <a16:creationId xmlns:a16="http://schemas.microsoft.com/office/drawing/2014/main" id="{B06B71D1-8F2A-56E3-3209-B74D42568848}"/>
              </a:ext>
            </a:extLst>
          </p:cNvPr>
          <p:cNvSpPr txBox="1"/>
          <p:nvPr/>
        </p:nvSpPr>
        <p:spPr>
          <a:xfrm>
            <a:off x="2669405" y="1533652"/>
            <a:ext cx="1565924" cy="400110"/>
          </a:xfrm>
          <a:prstGeom prst="rect">
            <a:avLst/>
          </a:prstGeom>
          <a:noFill/>
        </p:spPr>
        <p:txBody>
          <a:bodyPr wrap="square" lIns="91440" tIns="45720" rIns="91440" bIns="45720" rtlCol="0" anchor="t">
            <a:spAutoFit/>
          </a:bodyPr>
          <a:lstStyle/>
          <a:p>
            <a:pPr algn="ctr"/>
            <a:r>
              <a:rPr lang="en-US" sz="2000" b="1">
                <a:solidFill>
                  <a:srgbClr val="FF0000"/>
                </a:solidFill>
              </a:rPr>
              <a:t>Ours</a:t>
            </a:r>
            <a:endParaRPr lang="en-US">
              <a:solidFill>
                <a:srgbClr val="FF0000"/>
              </a:solidFill>
            </a:endParaRPr>
          </a:p>
        </p:txBody>
      </p:sp>
      <p:sp>
        <p:nvSpPr>
          <p:cNvPr id="29" name="TextBox 28">
            <a:extLst>
              <a:ext uri="{FF2B5EF4-FFF2-40B4-BE49-F238E27FC236}">
                <a16:creationId xmlns:a16="http://schemas.microsoft.com/office/drawing/2014/main" id="{25D1A934-5831-FC4F-E0E2-14BF9595E0CF}"/>
              </a:ext>
            </a:extLst>
          </p:cNvPr>
          <p:cNvSpPr txBox="1"/>
          <p:nvPr/>
        </p:nvSpPr>
        <p:spPr>
          <a:xfrm>
            <a:off x="4272534" y="1509663"/>
            <a:ext cx="1565924" cy="400111"/>
          </a:xfrm>
          <a:prstGeom prst="rect">
            <a:avLst/>
          </a:prstGeom>
          <a:noFill/>
        </p:spPr>
        <p:txBody>
          <a:bodyPr wrap="square" lIns="91440" tIns="45720" rIns="91440" bIns="45720" rtlCol="0" anchor="t">
            <a:spAutoFit/>
          </a:bodyPr>
          <a:lstStyle/>
          <a:p>
            <a:pPr algn="ctr"/>
            <a:r>
              <a:rPr lang="en-US" sz="2000" b="1" err="1"/>
              <a:t>StyleLight</a:t>
            </a:r>
            <a:endParaRPr lang="en-US" err="1"/>
          </a:p>
        </p:txBody>
      </p:sp>
      <p:sp>
        <p:nvSpPr>
          <p:cNvPr id="30" name="TextBox 29">
            <a:extLst>
              <a:ext uri="{FF2B5EF4-FFF2-40B4-BE49-F238E27FC236}">
                <a16:creationId xmlns:a16="http://schemas.microsoft.com/office/drawing/2014/main" id="{30BAD7A4-312A-9963-67F6-93E9DDE316EA}"/>
              </a:ext>
            </a:extLst>
          </p:cNvPr>
          <p:cNvSpPr txBox="1"/>
          <p:nvPr/>
        </p:nvSpPr>
        <p:spPr>
          <a:xfrm>
            <a:off x="6413579" y="1512661"/>
            <a:ext cx="2350069" cy="446861"/>
          </a:xfrm>
          <a:prstGeom prst="rect">
            <a:avLst/>
          </a:prstGeom>
          <a:noFill/>
        </p:spPr>
        <p:txBody>
          <a:bodyPr wrap="square" rtlCol="0">
            <a:spAutoFit/>
          </a:bodyPr>
          <a:lstStyle/>
          <a:p>
            <a:pPr algn="ctr"/>
            <a:r>
              <a:rPr lang="en-US" sz="2000" b="1"/>
              <a:t>Input image </a:t>
            </a:r>
            <a:endParaRPr lang="en-GB" sz="2000" b="1"/>
          </a:p>
        </p:txBody>
      </p:sp>
      <p:sp>
        <p:nvSpPr>
          <p:cNvPr id="31" name="TextBox 30">
            <a:extLst>
              <a:ext uri="{FF2B5EF4-FFF2-40B4-BE49-F238E27FC236}">
                <a16:creationId xmlns:a16="http://schemas.microsoft.com/office/drawing/2014/main" id="{F30B0F5F-59F0-1BD5-DB3E-02A4DB09D746}"/>
              </a:ext>
            </a:extLst>
          </p:cNvPr>
          <p:cNvSpPr txBox="1"/>
          <p:nvPr/>
        </p:nvSpPr>
        <p:spPr>
          <a:xfrm>
            <a:off x="8852523" y="1512661"/>
            <a:ext cx="1565924" cy="400110"/>
          </a:xfrm>
          <a:prstGeom prst="rect">
            <a:avLst/>
          </a:prstGeom>
          <a:noFill/>
        </p:spPr>
        <p:txBody>
          <a:bodyPr wrap="square" lIns="91440" tIns="45720" rIns="91440" bIns="45720" rtlCol="0" anchor="t">
            <a:spAutoFit/>
          </a:bodyPr>
          <a:lstStyle/>
          <a:p>
            <a:pPr algn="ctr"/>
            <a:r>
              <a:rPr lang="en-US" sz="2000" b="1">
                <a:solidFill>
                  <a:srgbClr val="FF0000"/>
                </a:solidFill>
              </a:rPr>
              <a:t>Ours</a:t>
            </a:r>
            <a:endParaRPr lang="en-US">
              <a:solidFill>
                <a:srgbClr val="FF0000"/>
              </a:solidFill>
            </a:endParaRPr>
          </a:p>
        </p:txBody>
      </p:sp>
      <p:sp>
        <p:nvSpPr>
          <p:cNvPr id="32" name="TextBox 31">
            <a:extLst>
              <a:ext uri="{FF2B5EF4-FFF2-40B4-BE49-F238E27FC236}">
                <a16:creationId xmlns:a16="http://schemas.microsoft.com/office/drawing/2014/main" id="{8165990B-0603-DBDA-5B96-31E16D5E1AD4}"/>
              </a:ext>
            </a:extLst>
          </p:cNvPr>
          <p:cNvSpPr txBox="1"/>
          <p:nvPr/>
        </p:nvSpPr>
        <p:spPr>
          <a:xfrm>
            <a:off x="10443771" y="1512661"/>
            <a:ext cx="1565924" cy="400111"/>
          </a:xfrm>
          <a:prstGeom prst="rect">
            <a:avLst/>
          </a:prstGeom>
          <a:noFill/>
        </p:spPr>
        <p:txBody>
          <a:bodyPr wrap="square" lIns="91440" tIns="45720" rIns="91440" bIns="45720" rtlCol="0" anchor="t">
            <a:spAutoFit/>
          </a:bodyPr>
          <a:lstStyle/>
          <a:p>
            <a:pPr algn="ctr"/>
            <a:r>
              <a:rPr lang="en-US" sz="2000" b="1" err="1"/>
              <a:t>StyleLight</a:t>
            </a:r>
            <a:endParaRPr lang="en-US"/>
          </a:p>
        </p:txBody>
      </p:sp>
      <p:pic>
        <p:nvPicPr>
          <p:cNvPr id="8" name="Picture 7" descr="A person skiing down a slope&#10;&#10;Description automatically generated">
            <a:extLst>
              <a:ext uri="{FF2B5EF4-FFF2-40B4-BE49-F238E27FC236}">
                <a16:creationId xmlns:a16="http://schemas.microsoft.com/office/drawing/2014/main" id="{75D59693-BFA4-AD38-1617-EF5BF5DEB75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10337" y="3719231"/>
            <a:ext cx="2358000" cy="1561059"/>
          </a:xfrm>
          <a:prstGeom prst="rect">
            <a:avLst/>
          </a:prstGeom>
        </p:spPr>
      </p:pic>
      <p:sp>
        <p:nvSpPr>
          <p:cNvPr id="3" name="TextBox 2">
            <a:extLst>
              <a:ext uri="{FF2B5EF4-FFF2-40B4-BE49-F238E27FC236}">
                <a16:creationId xmlns:a16="http://schemas.microsoft.com/office/drawing/2014/main" id="{7F485220-1566-2753-DFEF-4F30E3493D8E}"/>
              </a:ext>
            </a:extLst>
          </p:cNvPr>
          <p:cNvSpPr txBox="1"/>
          <p:nvPr/>
        </p:nvSpPr>
        <p:spPr>
          <a:xfrm>
            <a:off x="0" y="6542603"/>
            <a:ext cx="354753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tx1">
                    <a:lumMod val="50000"/>
                    <a:lumOff val="50000"/>
                  </a:schemeClr>
                </a:solidFill>
              </a:rPr>
              <a:t>​</a:t>
            </a:r>
            <a:r>
              <a:rPr lang="en-US" sz="1400">
                <a:solidFill>
                  <a:schemeClr val="tx1">
                    <a:lumMod val="50000"/>
                    <a:lumOff val="50000"/>
                  </a:schemeClr>
                </a:solidFill>
                <a:ea typeface="+mn-lt"/>
                <a:cs typeface="+mn-lt"/>
              </a:rPr>
              <a:t> Images are taken from unsplash.com</a:t>
            </a:r>
            <a:endParaRPr lang="en-US" sz="1400">
              <a:solidFill>
                <a:schemeClr val="tx1">
                  <a:lumMod val="50000"/>
                  <a:lumOff val="50000"/>
                </a:schemeClr>
              </a:solidFill>
            </a:endParaRPr>
          </a:p>
        </p:txBody>
      </p:sp>
      <p:pic>
        <p:nvPicPr>
          <p:cNvPr id="37" name="Picture 36" descr="A person in an orange robe standing in a hallway&#10;&#10;Description automatically generated">
            <a:extLst>
              <a:ext uri="{FF2B5EF4-FFF2-40B4-BE49-F238E27FC236}">
                <a16:creationId xmlns:a16="http://schemas.microsoft.com/office/drawing/2014/main" id="{22972F39-E1A5-B2DC-E3B4-D4D5571B159A}"/>
              </a:ext>
            </a:extLst>
          </p:cNvPr>
          <p:cNvPicPr>
            <a:picLocks noChangeAspect="1"/>
          </p:cNvPicPr>
          <p:nvPr/>
        </p:nvPicPr>
        <p:blipFill rotWithShape="1">
          <a:blip r:embed="rId12">
            <a:extLst>
              <a:ext uri="{28A0092B-C50C-407E-A947-70E740481C1C}">
                <a14:useLocalDpi xmlns:a14="http://schemas.microsoft.com/office/drawing/2010/main" val="0"/>
              </a:ext>
            </a:extLst>
          </a:blip>
          <a:srcRect l="2134"/>
          <a:stretch/>
        </p:blipFill>
        <p:spPr>
          <a:xfrm>
            <a:off x="6407576" y="3726375"/>
            <a:ext cx="2362074" cy="1587600"/>
          </a:xfrm>
          <a:prstGeom prst="rect">
            <a:avLst/>
          </a:prstGeom>
        </p:spPr>
      </p:pic>
      <p:sp>
        <p:nvSpPr>
          <p:cNvPr id="6" name="Slide Number Placeholder 5">
            <a:extLst>
              <a:ext uri="{FF2B5EF4-FFF2-40B4-BE49-F238E27FC236}">
                <a16:creationId xmlns:a16="http://schemas.microsoft.com/office/drawing/2014/main" id="{D00D9E14-D1F4-CBCA-6766-B2EB1E9169CE}"/>
              </a:ext>
            </a:extLst>
          </p:cNvPr>
          <p:cNvSpPr>
            <a:spLocks noGrp="1"/>
          </p:cNvSpPr>
          <p:nvPr>
            <p:ph type="sldNum" sz="quarter" idx="12"/>
          </p:nvPr>
        </p:nvSpPr>
        <p:spPr/>
        <p:txBody>
          <a:bodyPr/>
          <a:lstStyle/>
          <a:p>
            <a:fld id="{E394BC53-F50D-41DF-BD71-678A190C5E2B}" type="slidenum">
              <a:rPr lang="en-US" smtClean="0"/>
              <a:t>43</a:t>
            </a:fld>
            <a:endParaRPr lang="en-US"/>
          </a:p>
        </p:txBody>
      </p:sp>
      <p:pic>
        <p:nvPicPr>
          <p:cNvPr id="14" name="Picture 13" descr="A person holding a plate of food&#10;&#10;Description automatically generated">
            <a:extLst>
              <a:ext uri="{FF2B5EF4-FFF2-40B4-BE49-F238E27FC236}">
                <a16:creationId xmlns:a16="http://schemas.microsoft.com/office/drawing/2014/main" id="{0F4E70F7-8613-1242-DC0E-C751D220FC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391596" y="3706949"/>
            <a:ext cx="2383000" cy="1604214"/>
          </a:xfrm>
          <a:prstGeom prst="rect">
            <a:avLst/>
          </a:prstGeom>
        </p:spPr>
      </p:pic>
      <p:pic>
        <p:nvPicPr>
          <p:cNvPr id="16" name="Picture 15" descr="A group of elephants in a car&#10;&#10;Description automatically generated">
            <a:extLst>
              <a:ext uri="{FF2B5EF4-FFF2-40B4-BE49-F238E27FC236}">
                <a16:creationId xmlns:a16="http://schemas.microsoft.com/office/drawing/2014/main" id="{45885FDE-68D3-470F-2E9D-D05D4CFB1DB0}"/>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407577" y="1958761"/>
            <a:ext cx="2353364" cy="1568909"/>
          </a:xfrm>
          <a:prstGeom prst="rect">
            <a:avLst/>
          </a:prstGeom>
        </p:spPr>
      </p:pic>
      <p:pic>
        <p:nvPicPr>
          <p:cNvPr id="19" name="Picture 18" descr="A shiny silver ball with a black background&#10;&#10;Description automatically generated">
            <a:extLst>
              <a:ext uri="{FF2B5EF4-FFF2-40B4-BE49-F238E27FC236}">
                <a16:creationId xmlns:a16="http://schemas.microsoft.com/office/drawing/2014/main" id="{9EA16EA5-ED0A-22F8-F68E-9ACB7EC0D869}"/>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440440" y="1934382"/>
            <a:ext cx="1569600" cy="1569600"/>
          </a:xfrm>
          <a:prstGeom prst="rect">
            <a:avLst/>
          </a:prstGeom>
        </p:spPr>
      </p:pic>
      <p:pic>
        <p:nvPicPr>
          <p:cNvPr id="20" name="Picture 19" descr="A close up of a silver ball&#10;&#10;Description automatically generated">
            <a:extLst>
              <a:ext uri="{FF2B5EF4-FFF2-40B4-BE49-F238E27FC236}">
                <a16:creationId xmlns:a16="http://schemas.microsoft.com/office/drawing/2014/main" id="{F0183E95-5C72-5F95-3CDE-C00A856A6E4E}"/>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441933" y="3698514"/>
            <a:ext cx="1569600" cy="1569600"/>
          </a:xfrm>
          <a:prstGeom prst="rect">
            <a:avLst/>
          </a:prstGeom>
        </p:spPr>
      </p:pic>
      <p:pic>
        <p:nvPicPr>
          <p:cNvPr id="35" name="Picture 34" descr="A close-up of a sphere&#10;&#10;Description automatically generated">
            <a:extLst>
              <a:ext uri="{FF2B5EF4-FFF2-40B4-BE49-F238E27FC236}">
                <a16:creationId xmlns:a16="http://schemas.microsoft.com/office/drawing/2014/main" id="{5BF9E5E1-0D36-94F9-9920-8E52C5F7491E}"/>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8850685" y="3701623"/>
            <a:ext cx="1569600" cy="1569600"/>
          </a:xfrm>
          <a:prstGeom prst="rect">
            <a:avLst/>
          </a:prstGeom>
        </p:spPr>
      </p:pic>
      <p:pic>
        <p:nvPicPr>
          <p:cNvPr id="39" name="Picture 38" descr="A close up of a ball&#10;&#10;Description automatically generated">
            <a:extLst>
              <a:ext uri="{FF2B5EF4-FFF2-40B4-BE49-F238E27FC236}">
                <a16:creationId xmlns:a16="http://schemas.microsoft.com/office/drawing/2014/main" id="{3C44902B-CB8D-EC96-68CF-AA74629F0BEC}"/>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8852178" y="1937491"/>
            <a:ext cx="1569600" cy="1569600"/>
          </a:xfrm>
          <a:prstGeom prst="rect">
            <a:avLst/>
          </a:prstGeom>
        </p:spPr>
      </p:pic>
      <p:pic>
        <p:nvPicPr>
          <p:cNvPr id="4" name="Picture 3" descr="A close up of a silver ball&#10;&#10;Description automatically generated">
            <a:extLst>
              <a:ext uri="{FF2B5EF4-FFF2-40B4-BE49-F238E27FC236}">
                <a16:creationId xmlns:a16="http://schemas.microsoft.com/office/drawing/2014/main" id="{0D67743C-E567-7DAD-3C9F-BF17A0D2D010}"/>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4272189" y="1937491"/>
            <a:ext cx="1569600" cy="1569600"/>
          </a:xfrm>
          <a:prstGeom prst="rect">
            <a:avLst/>
          </a:prstGeom>
        </p:spPr>
      </p:pic>
      <p:pic>
        <p:nvPicPr>
          <p:cNvPr id="1026" name="Picture 2">
            <a:extLst>
              <a:ext uri="{FF2B5EF4-FFF2-40B4-BE49-F238E27FC236}">
                <a16:creationId xmlns:a16="http://schemas.microsoft.com/office/drawing/2014/main" id="{B21173AC-2C9C-E38A-A021-DCEEB0332588}"/>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2669060" y="1937491"/>
            <a:ext cx="1569600" cy="156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0329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CFC56A-CB34-108A-B7E6-7CE14DCC5413}"/>
              </a:ext>
            </a:extLst>
          </p:cNvPr>
          <p:cNvSpPr>
            <a:spLocks noGrp="1"/>
          </p:cNvSpPr>
          <p:nvPr>
            <p:ph type="sldNum" sz="quarter" idx="12"/>
          </p:nvPr>
        </p:nvSpPr>
        <p:spPr/>
        <p:txBody>
          <a:bodyPr/>
          <a:lstStyle/>
          <a:p>
            <a:fld id="{E394BC53-F50D-41DF-BD71-678A190C5E2B}" type="slidenum">
              <a:rPr lang="en-US" smtClean="0"/>
              <a:t>44</a:t>
            </a:fld>
            <a:endParaRPr lang="en-US"/>
          </a:p>
        </p:txBody>
      </p:sp>
      <p:sp>
        <p:nvSpPr>
          <p:cNvPr id="5" name="Title 4">
            <a:extLst>
              <a:ext uri="{FF2B5EF4-FFF2-40B4-BE49-F238E27FC236}">
                <a16:creationId xmlns:a16="http://schemas.microsoft.com/office/drawing/2014/main" id="{B6C60BDB-68F3-C686-5FED-DA4ABC5DC15A}"/>
              </a:ext>
            </a:extLst>
          </p:cNvPr>
          <p:cNvSpPr>
            <a:spLocks noGrp="1"/>
          </p:cNvSpPr>
          <p:nvPr>
            <p:ph type="title"/>
          </p:nvPr>
        </p:nvSpPr>
        <p:spPr/>
        <p:txBody>
          <a:bodyPr>
            <a:normAutofit fontScale="90000"/>
          </a:bodyPr>
          <a:lstStyle/>
          <a:p>
            <a:r>
              <a:rPr lang="en-TH"/>
              <a:t>Results – In the wild</a:t>
            </a:r>
          </a:p>
        </p:txBody>
      </p:sp>
      <p:sp>
        <p:nvSpPr>
          <p:cNvPr id="8" name="TextBox 7">
            <a:extLst>
              <a:ext uri="{FF2B5EF4-FFF2-40B4-BE49-F238E27FC236}">
                <a16:creationId xmlns:a16="http://schemas.microsoft.com/office/drawing/2014/main" id="{0600DF34-7AA2-F7E1-BE62-7B18EBF18AF2}"/>
              </a:ext>
            </a:extLst>
          </p:cNvPr>
          <p:cNvSpPr txBox="1"/>
          <p:nvPr/>
        </p:nvSpPr>
        <p:spPr>
          <a:xfrm>
            <a:off x="4234" y="6481234"/>
            <a:ext cx="35475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tx1">
                    <a:lumMod val="50000"/>
                    <a:lumOff val="50000"/>
                  </a:schemeClr>
                </a:solidFill>
              </a:rPr>
              <a:t>​</a:t>
            </a:r>
            <a:r>
              <a:rPr lang="en-US" sz="1300">
                <a:solidFill>
                  <a:schemeClr val="tx1">
                    <a:lumMod val="50000"/>
                    <a:lumOff val="50000"/>
                  </a:schemeClr>
                </a:solidFill>
                <a:ea typeface="+mn-lt"/>
                <a:cs typeface="+mn-lt"/>
              </a:rPr>
              <a:t> Images are taken from unsplash.com</a:t>
            </a:r>
            <a:endParaRPr lang="en-US">
              <a:solidFill>
                <a:schemeClr val="tx1">
                  <a:lumMod val="50000"/>
                  <a:lumOff val="50000"/>
                </a:schemeClr>
              </a:solidFill>
            </a:endParaRPr>
          </a:p>
        </p:txBody>
      </p:sp>
      <p:grpSp>
        <p:nvGrpSpPr>
          <p:cNvPr id="21" name="Group 20">
            <a:extLst>
              <a:ext uri="{FF2B5EF4-FFF2-40B4-BE49-F238E27FC236}">
                <a16:creationId xmlns:a16="http://schemas.microsoft.com/office/drawing/2014/main" id="{9381B076-5FD6-4C1C-8299-A877E47D22C7}"/>
              </a:ext>
            </a:extLst>
          </p:cNvPr>
          <p:cNvGrpSpPr/>
          <p:nvPr/>
        </p:nvGrpSpPr>
        <p:grpSpPr>
          <a:xfrm>
            <a:off x="352970" y="772298"/>
            <a:ext cx="11388726" cy="5694364"/>
            <a:chOff x="-6985" y="813754"/>
            <a:chExt cx="9707103" cy="4853552"/>
          </a:xfrm>
        </p:grpSpPr>
        <p:pic>
          <p:nvPicPr>
            <p:cNvPr id="1026" name="Picture 2">
              <a:extLst>
                <a:ext uri="{FF2B5EF4-FFF2-40B4-BE49-F238E27FC236}">
                  <a16:creationId xmlns:a16="http://schemas.microsoft.com/office/drawing/2014/main" id="{2846B3A9-CBD3-8384-1B9B-936788DFAC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5" y="813754"/>
              <a:ext cx="3235701" cy="2426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C55B9B7-00C6-B8F8-534D-C3FCD8F2C5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8716" y="813754"/>
              <a:ext cx="3235701" cy="2426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C4512B6F-7B4C-2012-B3D1-68C8DA28E4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85" y="3240530"/>
              <a:ext cx="3235701" cy="2426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854E3DAF-CEB8-D8B5-92BB-52C0F13FC26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0504" y="3240530"/>
              <a:ext cx="3235701" cy="2426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2F773749-07DC-7087-D768-98E6D1CB00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64041" y="813754"/>
              <a:ext cx="3235701" cy="2426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 name="Picture 12">
              <a:extLst>
                <a:ext uri="{FF2B5EF4-FFF2-40B4-BE49-F238E27FC236}">
                  <a16:creationId xmlns:a16="http://schemas.microsoft.com/office/drawing/2014/main" id="{AFB38D87-B782-3144-068A-B38DEF42281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64417" y="3240530"/>
              <a:ext cx="3235701" cy="2426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pic>
        <p:nvPicPr>
          <p:cNvPr id="3" name="Picture 2">
            <a:extLst>
              <a:ext uri="{FF2B5EF4-FFF2-40B4-BE49-F238E27FC236}">
                <a16:creationId xmlns:a16="http://schemas.microsoft.com/office/drawing/2014/main" id="{32B7153E-C4B8-F835-ADC9-94B554D6A1B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47114" y="3619480"/>
            <a:ext cx="3796243" cy="2847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7776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Slide Number Placeholder 1">
            <a:extLst>
              <a:ext uri="{FF2B5EF4-FFF2-40B4-BE49-F238E27FC236}">
                <a16:creationId xmlns:a16="http://schemas.microsoft.com/office/drawing/2014/main" id="{FCCD7CE3-87F6-B68D-F3B5-453D1BFFA3F6}"/>
              </a:ext>
            </a:extLst>
          </p:cNvPr>
          <p:cNvSpPr>
            <a:spLocks noGrp="1"/>
          </p:cNvSpPr>
          <p:nvPr>
            <p:ph type="sldNum" sz="quarter" idx="12"/>
          </p:nvPr>
        </p:nvSpPr>
        <p:spPr/>
        <p:txBody>
          <a:bodyPr/>
          <a:lstStyle/>
          <a:p>
            <a:fld id="{E394BC53-F50D-41DF-BD71-678A190C5E2B}" type="slidenum">
              <a:rPr lang="en-US" smtClean="0"/>
              <a:t>45</a:t>
            </a:fld>
            <a:endParaRPr lang="en-US"/>
          </a:p>
        </p:txBody>
      </p:sp>
      <p:sp>
        <p:nvSpPr>
          <p:cNvPr id="3" name="Title 2">
            <a:extLst>
              <a:ext uri="{FF2B5EF4-FFF2-40B4-BE49-F238E27FC236}">
                <a16:creationId xmlns:a16="http://schemas.microsoft.com/office/drawing/2014/main" id="{4BEC65BE-BF0D-6067-BF66-E65433E7E21E}"/>
              </a:ext>
            </a:extLst>
          </p:cNvPr>
          <p:cNvSpPr>
            <a:spLocks noGrp="1"/>
          </p:cNvSpPr>
          <p:nvPr>
            <p:ph type="title"/>
          </p:nvPr>
        </p:nvSpPr>
        <p:spPr/>
        <p:txBody>
          <a:bodyPr>
            <a:normAutofit fontScale="90000"/>
          </a:bodyPr>
          <a:lstStyle/>
          <a:p>
            <a:r>
              <a:rPr lang="en-TH"/>
              <a:t>Application – Virtual object insertion</a:t>
            </a:r>
          </a:p>
        </p:txBody>
      </p:sp>
      <p:pic>
        <p:nvPicPr>
          <p:cNvPr id="31" name="compare_indoor_blackclock">
            <a:hlinkClick r:id="" action="ppaction://media"/>
            <a:extLst>
              <a:ext uri="{FF2B5EF4-FFF2-40B4-BE49-F238E27FC236}">
                <a16:creationId xmlns:a16="http://schemas.microsoft.com/office/drawing/2014/main" id="{6325D86C-0B81-6F09-A920-160B360247A2}"/>
              </a:ext>
            </a:extLst>
          </p:cNvPr>
          <p:cNvPicPr>
            <a:picLocks noChangeAspect="1"/>
          </p:cNvPicPr>
          <p:nvPr>
            <a:videoFile r:link="rId1"/>
            <p:extLst>
              <p:ext uri="{DAA4B4D4-6D71-4841-9C94-3DE7FCFB9230}">
                <p14:media xmlns:p14="http://schemas.microsoft.com/office/powerpoint/2010/main" r:embed="rId2">
                  <p14:trim end="5898"/>
                </p14:media>
              </p:ext>
            </p:extLst>
          </p:nvPr>
        </p:nvPicPr>
        <p:blipFill>
          <a:blip r:embed="rId5"/>
          <a:stretch>
            <a:fillRect/>
          </a:stretch>
        </p:blipFill>
        <p:spPr>
          <a:xfrm>
            <a:off x="5220" y="1559655"/>
            <a:ext cx="12192000" cy="4064000"/>
          </a:xfrm>
          <a:prstGeom prst="rect">
            <a:avLst/>
          </a:prstGeom>
        </p:spPr>
      </p:pic>
      <p:sp>
        <p:nvSpPr>
          <p:cNvPr id="32" name="TextBox 31">
            <a:extLst>
              <a:ext uri="{FF2B5EF4-FFF2-40B4-BE49-F238E27FC236}">
                <a16:creationId xmlns:a16="http://schemas.microsoft.com/office/drawing/2014/main" id="{742E967B-7256-08CB-B814-AAE3E6E6877D}"/>
              </a:ext>
            </a:extLst>
          </p:cNvPr>
          <p:cNvSpPr txBox="1"/>
          <p:nvPr/>
        </p:nvSpPr>
        <p:spPr>
          <a:xfrm>
            <a:off x="1288124" y="1149088"/>
            <a:ext cx="1561710" cy="400110"/>
          </a:xfrm>
          <a:prstGeom prst="rect">
            <a:avLst/>
          </a:prstGeom>
          <a:noFill/>
        </p:spPr>
        <p:txBody>
          <a:bodyPr wrap="none" rtlCol="0">
            <a:spAutoFit/>
          </a:bodyPr>
          <a:lstStyle/>
          <a:p>
            <a:r>
              <a:rPr lang="en-US" sz="2000" b="1"/>
              <a:t>Input image</a:t>
            </a:r>
          </a:p>
        </p:txBody>
      </p:sp>
      <p:sp>
        <p:nvSpPr>
          <p:cNvPr id="34" name="TextBox 33">
            <a:extLst>
              <a:ext uri="{FF2B5EF4-FFF2-40B4-BE49-F238E27FC236}">
                <a16:creationId xmlns:a16="http://schemas.microsoft.com/office/drawing/2014/main" id="{C8E93691-1813-F935-F6F8-459BACD541E8}"/>
              </a:ext>
            </a:extLst>
          </p:cNvPr>
          <p:cNvSpPr txBox="1"/>
          <p:nvPr/>
        </p:nvSpPr>
        <p:spPr>
          <a:xfrm>
            <a:off x="5286515" y="1138630"/>
            <a:ext cx="1618969" cy="400110"/>
          </a:xfrm>
          <a:prstGeom prst="rect">
            <a:avLst/>
          </a:prstGeom>
          <a:noFill/>
        </p:spPr>
        <p:txBody>
          <a:bodyPr wrap="none" rtlCol="0">
            <a:spAutoFit/>
          </a:bodyPr>
          <a:lstStyle/>
          <a:p>
            <a:r>
              <a:rPr lang="en-US" sz="2000" b="1"/>
              <a:t>+ 3D objects</a:t>
            </a:r>
          </a:p>
        </p:txBody>
      </p:sp>
      <p:sp>
        <p:nvSpPr>
          <p:cNvPr id="35" name="TextBox 34">
            <a:extLst>
              <a:ext uri="{FF2B5EF4-FFF2-40B4-BE49-F238E27FC236}">
                <a16:creationId xmlns:a16="http://schemas.microsoft.com/office/drawing/2014/main" id="{4D88B755-7D0C-43C1-65C1-4B1A9E4A93C6}"/>
              </a:ext>
            </a:extLst>
          </p:cNvPr>
          <p:cNvSpPr txBox="1"/>
          <p:nvPr/>
        </p:nvSpPr>
        <p:spPr>
          <a:xfrm>
            <a:off x="8670719" y="1155455"/>
            <a:ext cx="2978701" cy="400110"/>
          </a:xfrm>
          <a:prstGeom prst="rect">
            <a:avLst/>
          </a:prstGeom>
          <a:noFill/>
        </p:spPr>
        <p:txBody>
          <a:bodyPr wrap="none" rtlCol="0">
            <a:spAutoFit/>
          </a:bodyPr>
          <a:lstStyle/>
          <a:p>
            <a:r>
              <a:rPr lang="en-US" sz="2000" b="1"/>
              <a:t>Relit with </a:t>
            </a:r>
            <a:r>
              <a:rPr lang="en-US" sz="2000" b="1" err="1">
                <a:solidFill>
                  <a:srgbClr val="00B050"/>
                </a:solidFill>
              </a:rPr>
              <a:t>DiffusionLight</a:t>
            </a:r>
            <a:endParaRPr lang="en-US" sz="2000" b="1">
              <a:solidFill>
                <a:srgbClr val="00B050"/>
              </a:solidFill>
            </a:endParaRPr>
          </a:p>
        </p:txBody>
      </p:sp>
      <p:sp>
        <p:nvSpPr>
          <p:cNvPr id="2" name="Rectangle 1">
            <a:extLst>
              <a:ext uri="{FF2B5EF4-FFF2-40B4-BE49-F238E27FC236}">
                <a16:creationId xmlns:a16="http://schemas.microsoft.com/office/drawing/2014/main" id="{1D37B920-9CBD-DE25-6519-4AB17DDB26FC}"/>
              </a:ext>
            </a:extLst>
          </p:cNvPr>
          <p:cNvSpPr/>
          <p:nvPr/>
        </p:nvSpPr>
        <p:spPr>
          <a:xfrm>
            <a:off x="8122920" y="1120157"/>
            <a:ext cx="4074300" cy="48707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hiny silver ball with a black background&#10;&#10;Description automatically generated">
            <a:extLst>
              <a:ext uri="{FF2B5EF4-FFF2-40B4-BE49-F238E27FC236}">
                <a16:creationId xmlns:a16="http://schemas.microsoft.com/office/drawing/2014/main" id="{B11C0096-A53B-E23F-F8CA-AED74FFCB6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09642" y="2569663"/>
            <a:ext cx="1718674" cy="1718674"/>
          </a:xfrm>
          <a:prstGeom prst="rect">
            <a:avLst/>
          </a:prstGeom>
        </p:spPr>
      </p:pic>
      <p:sp>
        <p:nvSpPr>
          <p:cNvPr id="6" name="TextBox 5">
            <a:extLst>
              <a:ext uri="{FF2B5EF4-FFF2-40B4-BE49-F238E27FC236}">
                <a16:creationId xmlns:a16="http://schemas.microsoft.com/office/drawing/2014/main" id="{8B848504-86EB-5B0F-67A6-49FF77C947E3}"/>
              </a:ext>
            </a:extLst>
          </p:cNvPr>
          <p:cNvSpPr txBox="1"/>
          <p:nvPr/>
        </p:nvSpPr>
        <p:spPr>
          <a:xfrm>
            <a:off x="4234" y="6481234"/>
            <a:ext cx="35475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tx1">
                    <a:lumMod val="50000"/>
                    <a:lumOff val="50000"/>
                  </a:schemeClr>
                </a:solidFill>
              </a:rPr>
              <a:t>​</a:t>
            </a:r>
            <a:r>
              <a:rPr lang="en-US" sz="1300">
                <a:solidFill>
                  <a:schemeClr val="tx1">
                    <a:lumMod val="50000"/>
                    <a:lumOff val="50000"/>
                  </a:schemeClr>
                </a:solidFill>
                <a:ea typeface="+mn-lt"/>
                <a:cs typeface="+mn-lt"/>
              </a:rPr>
              <a:t> Images are taken from unsplash.com</a:t>
            </a:r>
            <a:endParaRPr lang="en-US">
              <a:solidFill>
                <a:schemeClr val="tx1">
                  <a:lumMod val="50000"/>
                  <a:lumOff val="50000"/>
                </a:schemeClr>
              </a:solidFill>
            </a:endParaRPr>
          </a:p>
        </p:txBody>
      </p:sp>
      <p:sp>
        <p:nvSpPr>
          <p:cNvPr id="11" name="Rectangle 10">
            <a:extLst>
              <a:ext uri="{FF2B5EF4-FFF2-40B4-BE49-F238E27FC236}">
                <a16:creationId xmlns:a16="http://schemas.microsoft.com/office/drawing/2014/main" id="{1A3CEFE4-58D1-411E-BCFD-406BF9170F79}"/>
              </a:ext>
            </a:extLst>
          </p:cNvPr>
          <p:cNvSpPr/>
          <p:nvPr/>
        </p:nvSpPr>
        <p:spPr>
          <a:xfrm>
            <a:off x="4069081" y="1138630"/>
            <a:ext cx="4074300" cy="487074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420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02"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xit" presetSubtype="0" fill="hold" grpId="0" nodeType="withEffect">
                                  <p:stCondLst>
                                    <p:cond delay="0"/>
                                  </p:stCondLst>
                                  <p:childTnLst>
                                    <p:animEffect transition="out" filter="fade">
                                      <p:cBhvr>
                                        <p:cTn id="13" dur="500"/>
                                        <p:tgtEl>
                                          <p:spTgt spid="11"/>
                                        </p:tgtEl>
                                      </p:cBhvr>
                                    </p:animEffect>
                                    <p:set>
                                      <p:cBhvr>
                                        <p:cTn id="14" dur="1" fill="hold">
                                          <p:stCondLst>
                                            <p:cond delay="499"/>
                                          </p:stCondLst>
                                        </p:cTn>
                                        <p:tgtEl>
                                          <p:spTgt spid="11"/>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500"/>
                                        <p:tgtEl>
                                          <p:spTgt spid="2"/>
                                        </p:tgtEl>
                                      </p:cBhvr>
                                    </p:animEffect>
                                    <p:set>
                                      <p:cBhvr>
                                        <p:cTn id="19"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repeatCount="indefinite" fill="hold" display="0">
                  <p:stCondLst>
                    <p:cond delay="indefinite"/>
                  </p:stCondLst>
                </p:cTn>
                <p:tgtEl>
                  <p:spTgt spid="31"/>
                </p:tgtEl>
              </p:cMediaNode>
            </p:video>
            <p:seq concurrent="1" nextAc="seek">
              <p:cTn id="21" restart="whenNotActive" fill="hold" evtFilter="cancelBubble" nodeType="interactiveSeq">
                <p:stCondLst>
                  <p:cond evt="onClick" delay="0">
                    <p:tgtEl>
                      <p:spTgt spid="31"/>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31"/>
                                        </p:tgtEl>
                                      </p:cBhvr>
                                    </p:cmd>
                                  </p:childTnLst>
                                </p:cTn>
                              </p:par>
                            </p:childTnLst>
                          </p:cTn>
                        </p:par>
                      </p:childTnLst>
                    </p:cTn>
                  </p:par>
                </p:childTnLst>
              </p:cTn>
              <p:nextCondLst>
                <p:cond evt="onClick" delay="0">
                  <p:tgtEl>
                    <p:spTgt spid="31"/>
                  </p:tgtEl>
                </p:cond>
              </p:nextCondLst>
            </p:seq>
          </p:childTnLst>
        </p:cTn>
      </p:par>
    </p:tnLst>
    <p:bldLst>
      <p:bldP spid="2" grpId="0" animBg="1"/>
      <p:bldP spid="11"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883C92-B2D0-BA34-090A-0108009B1798}"/>
              </a:ext>
            </a:extLst>
          </p:cNvPr>
          <p:cNvSpPr>
            <a:spLocks noGrp="1"/>
          </p:cNvSpPr>
          <p:nvPr>
            <p:ph type="sldNum" sz="quarter" idx="12"/>
          </p:nvPr>
        </p:nvSpPr>
        <p:spPr/>
        <p:txBody>
          <a:bodyPr/>
          <a:lstStyle/>
          <a:p>
            <a:fld id="{E394BC53-F50D-41DF-BD71-678A190C5E2B}" type="slidenum">
              <a:rPr lang="en-US" smtClean="0"/>
              <a:t>46</a:t>
            </a:fld>
            <a:endParaRPr lang="en-US"/>
          </a:p>
        </p:txBody>
      </p:sp>
      <p:sp>
        <p:nvSpPr>
          <p:cNvPr id="5" name="Title 4">
            <a:extLst>
              <a:ext uri="{FF2B5EF4-FFF2-40B4-BE49-F238E27FC236}">
                <a16:creationId xmlns:a16="http://schemas.microsoft.com/office/drawing/2014/main" id="{50DF616C-30A9-2B12-2F15-7E9CE3DE2413}"/>
              </a:ext>
            </a:extLst>
          </p:cNvPr>
          <p:cNvSpPr>
            <a:spLocks noGrp="1"/>
          </p:cNvSpPr>
          <p:nvPr>
            <p:ph type="title"/>
          </p:nvPr>
        </p:nvSpPr>
        <p:spPr>
          <a:xfrm>
            <a:off x="279400" y="216243"/>
            <a:ext cx="11633200" cy="556055"/>
          </a:xfrm>
        </p:spPr>
        <p:txBody>
          <a:bodyPr>
            <a:normAutofit fontScale="90000"/>
          </a:bodyPr>
          <a:lstStyle/>
          <a:p>
            <a:r>
              <a:rPr lang="en-US"/>
              <a:t>Ablation </a:t>
            </a:r>
            <a:r>
              <a:rPr lang="en-TH" altLang="ja-JP"/>
              <a:t>–</a:t>
            </a:r>
            <a:r>
              <a:rPr lang="en-US"/>
              <a:t> Effects of ball size</a:t>
            </a:r>
            <a:endParaRPr lang="en-TH"/>
          </a:p>
        </p:txBody>
      </p:sp>
      <p:pic>
        <p:nvPicPr>
          <p:cNvPr id="7" name="Picture 6" descr="A close up of a sphere&#10;&#10;Description automatically generated">
            <a:extLst>
              <a:ext uri="{FF2B5EF4-FFF2-40B4-BE49-F238E27FC236}">
                <a16:creationId xmlns:a16="http://schemas.microsoft.com/office/drawing/2014/main" id="{2822E0DF-3AD5-0947-E246-DBD7FB98E4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29128" y="1868512"/>
            <a:ext cx="1999213" cy="1999213"/>
          </a:xfrm>
          <a:prstGeom prst="rect">
            <a:avLst/>
          </a:prstGeom>
        </p:spPr>
      </p:pic>
      <p:pic>
        <p:nvPicPr>
          <p:cNvPr id="8" name="Picture 2">
            <a:extLst>
              <a:ext uri="{FF2B5EF4-FFF2-40B4-BE49-F238E27FC236}">
                <a16:creationId xmlns:a16="http://schemas.microsoft.com/office/drawing/2014/main" id="{ABD087F0-6DD0-DC51-86AA-8AE3EF0AEB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4535" y="1868512"/>
            <a:ext cx="1999213" cy="1999213"/>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F7F8AE67-92AA-52B7-4167-102CBB97E548}"/>
              </a:ext>
            </a:extLst>
          </p:cNvPr>
          <p:cNvGrpSpPr/>
          <p:nvPr/>
        </p:nvGrpSpPr>
        <p:grpSpPr>
          <a:xfrm>
            <a:off x="225424" y="1640253"/>
            <a:ext cx="4572000" cy="4559300"/>
            <a:chOff x="225424" y="1181100"/>
            <a:chExt cx="4572000" cy="4559300"/>
          </a:xfrm>
        </p:grpSpPr>
        <p:sp>
          <p:nvSpPr>
            <p:cNvPr id="10" name="Rectangle 9">
              <a:extLst>
                <a:ext uri="{FF2B5EF4-FFF2-40B4-BE49-F238E27FC236}">
                  <a16:creationId xmlns:a16="http://schemas.microsoft.com/office/drawing/2014/main" id="{4C47892D-4B8C-CA14-1DDF-D0F4AE929239}"/>
                </a:ext>
              </a:extLst>
            </p:cNvPr>
            <p:cNvSpPr/>
            <p:nvPr/>
          </p:nvSpPr>
          <p:spPr>
            <a:xfrm>
              <a:off x="231775" y="1181100"/>
              <a:ext cx="4559300" cy="45593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pic>
          <p:nvPicPr>
            <p:cNvPr id="11" name="Picture 10" descr="A row of statues of buddhas&#10;&#10;Description automatically generated">
              <a:extLst>
                <a:ext uri="{FF2B5EF4-FFF2-40B4-BE49-F238E27FC236}">
                  <a16:creationId xmlns:a16="http://schemas.microsoft.com/office/drawing/2014/main" id="{D4C6363C-BFA2-4A2F-1DA1-E608EB915C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5424" y="1917698"/>
              <a:ext cx="4572000" cy="3048001"/>
            </a:xfrm>
            <a:prstGeom prst="rect">
              <a:avLst/>
            </a:prstGeom>
          </p:spPr>
        </p:pic>
      </p:grpSp>
      <p:sp>
        <p:nvSpPr>
          <p:cNvPr id="15" name="Rectangle 14">
            <a:extLst>
              <a:ext uri="{FF2B5EF4-FFF2-40B4-BE49-F238E27FC236}">
                <a16:creationId xmlns:a16="http://schemas.microsoft.com/office/drawing/2014/main" id="{FA9F0E4E-6306-D9B7-DD92-FF9C49DE517E}"/>
              </a:ext>
            </a:extLst>
          </p:cNvPr>
          <p:cNvSpPr/>
          <p:nvPr/>
        </p:nvSpPr>
        <p:spPr>
          <a:xfrm>
            <a:off x="4979670" y="3392853"/>
            <a:ext cx="145415" cy="9601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71DB2E-5516-BFB3-1682-582235E51F3D}"/>
              </a:ext>
            </a:extLst>
          </p:cNvPr>
          <p:cNvSpPr/>
          <p:nvPr/>
        </p:nvSpPr>
        <p:spPr>
          <a:xfrm rot="5400000">
            <a:off x="2438716" y="5953442"/>
            <a:ext cx="145415" cy="9601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4FB8695-494B-F3E5-0DD2-495630B6F347}"/>
              </a:ext>
            </a:extLst>
          </p:cNvPr>
          <p:cNvSpPr/>
          <p:nvPr/>
        </p:nvSpPr>
        <p:spPr>
          <a:xfrm>
            <a:off x="1439769" y="2846208"/>
            <a:ext cx="2147390" cy="2147390"/>
          </a:xfrm>
          <a:prstGeom prst="ellipse">
            <a:avLst/>
          </a:prstGeom>
          <a:solidFill>
            <a:schemeClr val="bg1">
              <a:alpha val="42000"/>
            </a:schemeClr>
          </a:solidFill>
          <a:ln w="57150">
            <a:solidFill>
              <a:srgbClr val="0000FF"/>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089DB0C1-34A7-15C1-3D82-C69C9ED1F1AF}"/>
              </a:ext>
            </a:extLst>
          </p:cNvPr>
          <p:cNvSpPr/>
          <p:nvPr/>
        </p:nvSpPr>
        <p:spPr>
          <a:xfrm>
            <a:off x="1944418" y="3356517"/>
            <a:ext cx="1134009" cy="1134009"/>
          </a:xfrm>
          <a:prstGeom prst="ellipse">
            <a:avLst/>
          </a:prstGeom>
          <a:solidFill>
            <a:schemeClr val="bg1">
              <a:alpha val="50000"/>
            </a:schemeClr>
          </a:solidFill>
          <a:ln w="76200">
            <a:solidFill>
              <a:srgbClr val="FF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24" name="TextBox 23">
            <a:extLst>
              <a:ext uri="{FF2B5EF4-FFF2-40B4-BE49-F238E27FC236}">
                <a16:creationId xmlns:a16="http://schemas.microsoft.com/office/drawing/2014/main" id="{847A9E8C-ECDE-3812-2462-F8A76012A3BE}"/>
              </a:ext>
            </a:extLst>
          </p:cNvPr>
          <p:cNvSpPr txBox="1"/>
          <p:nvPr/>
        </p:nvSpPr>
        <p:spPr>
          <a:xfrm>
            <a:off x="8182149" y="864438"/>
            <a:ext cx="1423985" cy="954107"/>
          </a:xfrm>
          <a:prstGeom prst="rect">
            <a:avLst/>
          </a:prstGeom>
          <a:noFill/>
        </p:spPr>
        <p:txBody>
          <a:bodyPr wrap="square" rtlCol="0">
            <a:spAutoFit/>
          </a:bodyPr>
          <a:lstStyle/>
          <a:p>
            <a:pPr algn="ctr"/>
            <a:r>
              <a:rPr lang="en-US" altLang="ja-JP" sz="2800" b="1">
                <a:solidFill>
                  <a:srgbClr val="FF0000"/>
                </a:solidFill>
              </a:rPr>
              <a:t>(Ours)</a:t>
            </a:r>
            <a:endParaRPr lang="en-US" sz="2800" b="1">
              <a:solidFill>
                <a:srgbClr val="FF0000"/>
              </a:solidFill>
            </a:endParaRPr>
          </a:p>
          <a:p>
            <a:pPr algn="ctr"/>
            <a:r>
              <a:rPr lang="en-US" sz="2800" b="1">
                <a:solidFill>
                  <a:srgbClr val="FF0000"/>
                </a:solidFill>
              </a:rPr>
              <a:t>256 </a:t>
            </a:r>
            <a:r>
              <a:rPr lang="en-US" sz="2800" b="1" err="1">
                <a:solidFill>
                  <a:srgbClr val="FF0000"/>
                </a:solidFill>
              </a:rPr>
              <a:t>px</a:t>
            </a:r>
            <a:endParaRPr lang="en-US" sz="2800" b="1">
              <a:solidFill>
                <a:srgbClr val="FF0000"/>
              </a:solidFill>
            </a:endParaRPr>
          </a:p>
        </p:txBody>
      </p:sp>
      <p:sp>
        <p:nvSpPr>
          <p:cNvPr id="27" name="TextBox 26">
            <a:extLst>
              <a:ext uri="{FF2B5EF4-FFF2-40B4-BE49-F238E27FC236}">
                <a16:creationId xmlns:a16="http://schemas.microsoft.com/office/drawing/2014/main" id="{DD01656A-ED79-2ED0-EC8F-42CD22E1963E}"/>
              </a:ext>
            </a:extLst>
          </p:cNvPr>
          <p:cNvSpPr txBox="1"/>
          <p:nvPr/>
        </p:nvSpPr>
        <p:spPr>
          <a:xfrm>
            <a:off x="10316742" y="1295325"/>
            <a:ext cx="1423985" cy="523220"/>
          </a:xfrm>
          <a:prstGeom prst="rect">
            <a:avLst/>
          </a:prstGeom>
          <a:noFill/>
        </p:spPr>
        <p:txBody>
          <a:bodyPr wrap="square" rtlCol="0">
            <a:spAutoFit/>
          </a:bodyPr>
          <a:lstStyle/>
          <a:p>
            <a:pPr algn="ctr"/>
            <a:r>
              <a:rPr lang="en-US" sz="2800" b="1">
                <a:solidFill>
                  <a:srgbClr val="0000FF"/>
                </a:solidFill>
              </a:rPr>
              <a:t>512 </a:t>
            </a:r>
            <a:r>
              <a:rPr lang="en-US" sz="2800" b="1" err="1">
                <a:solidFill>
                  <a:srgbClr val="0000FF"/>
                </a:solidFill>
              </a:rPr>
              <a:t>px</a:t>
            </a:r>
            <a:endParaRPr lang="en-US" sz="2800" b="1">
              <a:solidFill>
                <a:srgbClr val="0000FF"/>
              </a:solidFill>
            </a:endParaRPr>
          </a:p>
        </p:txBody>
      </p:sp>
      <p:sp>
        <p:nvSpPr>
          <p:cNvPr id="4" name="Oval 3">
            <a:extLst>
              <a:ext uri="{FF2B5EF4-FFF2-40B4-BE49-F238E27FC236}">
                <a16:creationId xmlns:a16="http://schemas.microsoft.com/office/drawing/2014/main" id="{77A4C8AA-EBE0-B39D-13CF-0DFA522AC402}"/>
              </a:ext>
            </a:extLst>
          </p:cNvPr>
          <p:cNvSpPr/>
          <p:nvPr/>
        </p:nvSpPr>
        <p:spPr>
          <a:xfrm>
            <a:off x="2249682" y="3647011"/>
            <a:ext cx="545784" cy="545784"/>
          </a:xfrm>
          <a:prstGeom prst="ellipse">
            <a:avLst/>
          </a:prstGeom>
          <a:solidFill>
            <a:schemeClr val="bg1">
              <a:alpha val="50000"/>
            </a:schemeClr>
          </a:solidFill>
          <a:ln w="57150">
            <a:solidFill>
              <a:srgbClr val="00B050"/>
            </a:solidFill>
            <a:prstDash val="sysDot"/>
            <a:extLst>
              <a:ext uri="{C807C97D-BFC1-408E-A445-0C87EB9F89A2}">
                <ask:lineSketchStyleProps xmlns:ask="http://schemas.microsoft.com/office/drawing/2018/sketchyshapes">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54" descr="A close up of a glass&#10;&#10;Description automatically generated">
            <a:extLst>
              <a:ext uri="{FF2B5EF4-FFF2-40B4-BE49-F238E27FC236}">
                <a16:creationId xmlns:a16="http://schemas.microsoft.com/office/drawing/2014/main" id="{E3909B14-F3C0-E13D-9B56-30E894E52F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67110" y="1868512"/>
            <a:ext cx="1999213" cy="1999213"/>
          </a:xfrm>
          <a:prstGeom prst="rect">
            <a:avLst/>
          </a:prstGeom>
        </p:spPr>
      </p:pic>
      <p:sp>
        <p:nvSpPr>
          <p:cNvPr id="58" name="TextBox 57">
            <a:extLst>
              <a:ext uri="{FF2B5EF4-FFF2-40B4-BE49-F238E27FC236}">
                <a16:creationId xmlns:a16="http://schemas.microsoft.com/office/drawing/2014/main" id="{69FC94F2-2FF7-8A13-6F27-1EDCEE414C67}"/>
              </a:ext>
            </a:extLst>
          </p:cNvPr>
          <p:cNvSpPr txBox="1"/>
          <p:nvPr/>
        </p:nvSpPr>
        <p:spPr>
          <a:xfrm>
            <a:off x="6054724" y="1295325"/>
            <a:ext cx="1423985" cy="523220"/>
          </a:xfrm>
          <a:prstGeom prst="rect">
            <a:avLst/>
          </a:prstGeom>
          <a:noFill/>
        </p:spPr>
        <p:txBody>
          <a:bodyPr wrap="square" rtlCol="0">
            <a:spAutoFit/>
          </a:bodyPr>
          <a:lstStyle/>
          <a:p>
            <a:pPr algn="ctr"/>
            <a:r>
              <a:rPr lang="en-US" sz="2800" b="1">
                <a:solidFill>
                  <a:srgbClr val="00B050"/>
                </a:solidFill>
              </a:rPr>
              <a:t>128 </a:t>
            </a:r>
            <a:r>
              <a:rPr lang="en-US" sz="2800" b="1" err="1">
                <a:solidFill>
                  <a:srgbClr val="00B050"/>
                </a:solidFill>
              </a:rPr>
              <a:t>px</a:t>
            </a:r>
            <a:endParaRPr lang="en-US" sz="2800" b="1">
              <a:solidFill>
                <a:srgbClr val="00B050"/>
              </a:solidFill>
            </a:endParaRPr>
          </a:p>
        </p:txBody>
      </p:sp>
      <p:sp>
        <p:nvSpPr>
          <p:cNvPr id="62" name="TextBox 61">
            <a:extLst>
              <a:ext uri="{FF2B5EF4-FFF2-40B4-BE49-F238E27FC236}">
                <a16:creationId xmlns:a16="http://schemas.microsoft.com/office/drawing/2014/main" id="{B0EA3C50-44E7-8CEE-9F85-6DC81D9897B6}"/>
              </a:ext>
            </a:extLst>
          </p:cNvPr>
          <p:cNvSpPr txBox="1"/>
          <p:nvPr/>
        </p:nvSpPr>
        <p:spPr>
          <a:xfrm rot="16200000">
            <a:off x="4465303" y="2637286"/>
            <a:ext cx="15544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err="1"/>
              <a:t>Inpainted</a:t>
            </a:r>
            <a:endParaRPr lang="en-US" sz="2400"/>
          </a:p>
        </p:txBody>
      </p:sp>
      <p:sp>
        <p:nvSpPr>
          <p:cNvPr id="64" name="TextBox 63">
            <a:extLst>
              <a:ext uri="{FF2B5EF4-FFF2-40B4-BE49-F238E27FC236}">
                <a16:creationId xmlns:a16="http://schemas.microsoft.com/office/drawing/2014/main" id="{5F5D9D10-1975-1D3E-3742-9062289B8893}"/>
              </a:ext>
            </a:extLst>
          </p:cNvPr>
          <p:cNvSpPr txBox="1"/>
          <p:nvPr/>
        </p:nvSpPr>
        <p:spPr>
          <a:xfrm rot="16200000">
            <a:off x="4521991" y="4822065"/>
            <a:ext cx="15544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Median</a:t>
            </a:r>
            <a:endParaRPr lang="en-US" sz="2400"/>
          </a:p>
        </p:txBody>
      </p:sp>
      <p:pic>
        <p:nvPicPr>
          <p:cNvPr id="66" name="Picture 65" descr="A close up of a ball&#10;&#10;Description automatically generated">
            <a:extLst>
              <a:ext uri="{FF2B5EF4-FFF2-40B4-BE49-F238E27FC236}">
                <a16:creationId xmlns:a16="http://schemas.microsoft.com/office/drawing/2014/main" id="{38DD0706-39B4-2E80-9B96-D686DE3EEDC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67110" y="4053291"/>
            <a:ext cx="1999213" cy="1999213"/>
          </a:xfrm>
          <a:prstGeom prst="rect">
            <a:avLst/>
          </a:prstGeom>
        </p:spPr>
      </p:pic>
      <p:pic>
        <p:nvPicPr>
          <p:cNvPr id="68" name="Picture 67" descr="A round gold object with a black background&#10;&#10;Description automatically generated">
            <a:extLst>
              <a:ext uri="{FF2B5EF4-FFF2-40B4-BE49-F238E27FC236}">
                <a16:creationId xmlns:a16="http://schemas.microsoft.com/office/drawing/2014/main" id="{7FBB7E12-B719-60FD-3334-4B0BF2B2270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89688" y="4048444"/>
            <a:ext cx="2008906" cy="2008906"/>
          </a:xfrm>
          <a:prstGeom prst="rect">
            <a:avLst/>
          </a:prstGeom>
        </p:spPr>
      </p:pic>
      <p:pic>
        <p:nvPicPr>
          <p:cNvPr id="70" name="Picture 69" descr="A silver ball with a black background&#10;&#10;Description automatically generated">
            <a:extLst>
              <a:ext uri="{FF2B5EF4-FFF2-40B4-BE49-F238E27FC236}">
                <a16:creationId xmlns:a16="http://schemas.microsoft.com/office/drawing/2014/main" id="{7B956E3E-BFFB-5390-FF9B-475EFE1098F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029128" y="4053291"/>
            <a:ext cx="1999213" cy="1999213"/>
          </a:xfrm>
          <a:prstGeom prst="rect">
            <a:avLst/>
          </a:prstGeom>
        </p:spPr>
      </p:pic>
    </p:spTree>
    <p:extLst>
      <p:ext uri="{BB962C8B-B14F-4D97-AF65-F5344CB8AC3E}">
        <p14:creationId xmlns:p14="http://schemas.microsoft.com/office/powerpoint/2010/main" val="317340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par>
                          <p:cTn id="12" fill="hold">
                            <p:stCondLst>
                              <p:cond delay="0"/>
                            </p:stCondLst>
                            <p:childTnLst>
                              <p:par>
                                <p:cTn id="13" presetID="10" presetClass="entr" presetSubtype="0" fill="hold" grpId="0" nodeType="afterEffect">
                                  <p:stCondLst>
                                    <p:cond delay="0"/>
                                  </p:stCondLst>
                                  <p:childTnLst>
                                    <p:set>
                                      <p:cBhvr>
                                        <p:cTn id="14" dur="1" fill="hold">
                                          <p:stCondLst>
                                            <p:cond delay="0"/>
                                          </p:stCondLst>
                                        </p:cTn>
                                        <p:tgtEl>
                                          <p:spTgt spid="58"/>
                                        </p:tgtEl>
                                        <p:attrNameLst>
                                          <p:attrName>style.visibility</p:attrName>
                                        </p:attrNameLst>
                                      </p:cBhvr>
                                      <p:to>
                                        <p:strVal val="visible"/>
                                      </p:to>
                                    </p:set>
                                    <p:animEffect transition="in" filter="fade">
                                      <p:cBhvr>
                                        <p:cTn id="15" dur="500"/>
                                        <p:tgtEl>
                                          <p:spTgt spid="58"/>
                                        </p:tgtEl>
                                      </p:cBhvr>
                                    </p:animEffect>
                                  </p:childTnLst>
                                </p:cTn>
                              </p:par>
                              <p:par>
                                <p:cTn id="16" presetID="10" presetClass="entr" presetSubtype="0" fill="hold" nodeType="withEffect">
                                  <p:stCondLst>
                                    <p:cond delay="0"/>
                                  </p:stCondLst>
                                  <p:childTnLst>
                                    <p:set>
                                      <p:cBhvr>
                                        <p:cTn id="17" dur="1" fill="hold">
                                          <p:stCondLst>
                                            <p:cond delay="0"/>
                                          </p:stCondLst>
                                        </p:cTn>
                                        <p:tgtEl>
                                          <p:spTgt spid="55"/>
                                        </p:tgtEl>
                                        <p:attrNameLst>
                                          <p:attrName>style.visibility</p:attrName>
                                        </p:attrNameLst>
                                      </p:cBhvr>
                                      <p:to>
                                        <p:strVal val="visible"/>
                                      </p:to>
                                    </p:set>
                                    <p:animEffect transition="in" filter="fade">
                                      <p:cBhvr>
                                        <p:cTn id="18" dur="500"/>
                                        <p:tgtEl>
                                          <p:spTgt spid="55"/>
                                        </p:tgtEl>
                                      </p:cBhvr>
                                    </p:animEffect>
                                  </p:childTnLst>
                                </p:cTn>
                              </p:par>
                              <p:par>
                                <p:cTn id="19" presetID="10" presetClass="entr" presetSubtype="0" fill="hold" nodeType="withEffect">
                                  <p:stCondLst>
                                    <p:cond delay="0"/>
                                  </p:stCondLst>
                                  <p:childTnLst>
                                    <p:set>
                                      <p:cBhvr>
                                        <p:cTn id="20" dur="1" fill="hold">
                                          <p:stCondLst>
                                            <p:cond delay="0"/>
                                          </p:stCondLst>
                                        </p:cTn>
                                        <p:tgtEl>
                                          <p:spTgt spid="66"/>
                                        </p:tgtEl>
                                        <p:attrNameLst>
                                          <p:attrName>style.visibility</p:attrName>
                                        </p:attrNameLst>
                                      </p:cBhvr>
                                      <p:to>
                                        <p:strVal val="visible"/>
                                      </p:to>
                                    </p:set>
                                    <p:animEffect transition="in" filter="fade">
                                      <p:cBhvr>
                                        <p:cTn id="21" dur="5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4" grpId="0" animBg="1"/>
      <p:bldP spid="58"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ตัวแทนหมายเลขสไลด์ 1">
            <a:extLst>
              <a:ext uri="{FF2B5EF4-FFF2-40B4-BE49-F238E27FC236}">
                <a16:creationId xmlns:a16="http://schemas.microsoft.com/office/drawing/2014/main" id="{18C68CDF-C9CE-D828-C871-38176F28D832}"/>
              </a:ext>
            </a:extLst>
          </p:cNvPr>
          <p:cNvSpPr>
            <a:spLocks noGrp="1"/>
          </p:cNvSpPr>
          <p:nvPr>
            <p:ph type="sldNum" sz="quarter" idx="12"/>
          </p:nvPr>
        </p:nvSpPr>
        <p:spPr/>
        <p:txBody>
          <a:bodyPr/>
          <a:lstStyle/>
          <a:p>
            <a:fld id="{E394BC53-F50D-41DF-BD71-678A190C5E2B}" type="slidenum">
              <a:rPr lang="en-US" smtClean="0"/>
              <a:t>47</a:t>
            </a:fld>
            <a:endParaRPr lang="en-US"/>
          </a:p>
        </p:txBody>
      </p:sp>
      <p:sp>
        <p:nvSpPr>
          <p:cNvPr id="3" name="ชื่อเรื่อง 2">
            <a:extLst>
              <a:ext uri="{FF2B5EF4-FFF2-40B4-BE49-F238E27FC236}">
                <a16:creationId xmlns:a16="http://schemas.microsoft.com/office/drawing/2014/main" id="{559E5529-EDFB-3BB4-1124-14CC08D29BA1}"/>
              </a:ext>
            </a:extLst>
          </p:cNvPr>
          <p:cNvSpPr>
            <a:spLocks noGrp="1"/>
          </p:cNvSpPr>
          <p:nvPr>
            <p:ph type="title"/>
          </p:nvPr>
        </p:nvSpPr>
        <p:spPr>
          <a:xfrm>
            <a:off x="279400" y="388390"/>
            <a:ext cx="11633200" cy="556055"/>
          </a:xfrm>
        </p:spPr>
        <p:txBody>
          <a:bodyPr>
            <a:normAutofit fontScale="90000"/>
          </a:bodyPr>
          <a:lstStyle/>
          <a:p>
            <a:r>
              <a:rPr lang="en-US" altLang="ja-JP"/>
              <a:t>Ablation </a:t>
            </a:r>
            <a:r>
              <a:rPr lang="en-TH" altLang="ja-JP"/>
              <a:t>–</a:t>
            </a:r>
            <a:r>
              <a:rPr lang="en-US" altLang="ja-JP"/>
              <a:t> Iterative inpainting</a:t>
            </a:r>
            <a:endParaRPr lang="en-US"/>
          </a:p>
        </p:txBody>
      </p:sp>
      <p:sp>
        <p:nvSpPr>
          <p:cNvPr id="8" name="TextBox 7">
            <a:extLst>
              <a:ext uri="{FF2B5EF4-FFF2-40B4-BE49-F238E27FC236}">
                <a16:creationId xmlns:a16="http://schemas.microsoft.com/office/drawing/2014/main" id="{B2F122DF-7B83-02E0-C6A2-23EB36B2091E}"/>
              </a:ext>
            </a:extLst>
          </p:cNvPr>
          <p:cNvSpPr txBox="1"/>
          <p:nvPr/>
        </p:nvSpPr>
        <p:spPr>
          <a:xfrm>
            <a:off x="-744542" y="3765653"/>
            <a:ext cx="847340" cy="338554"/>
          </a:xfrm>
          <a:prstGeom prst="rect">
            <a:avLst/>
          </a:prstGeom>
          <a:noFill/>
        </p:spPr>
        <p:txBody>
          <a:bodyPr wrap="square" lIns="91440" tIns="45720" rIns="91440" bIns="45720" rtlCol="0" anchor="t">
            <a:spAutoFit/>
          </a:bodyPr>
          <a:lstStyle/>
          <a:p>
            <a:r>
              <a:rPr lang="en-US" sz="1600">
                <a:latin typeface="Aptos"/>
                <a:ea typeface="Helvetica Neue Medium" panose="02000503000000020004" pitchFamily="2" charset="0"/>
                <a:cs typeface="Helvetica Neue Medium" panose="02000503000000020004" pitchFamily="2" charset="0"/>
              </a:rPr>
              <a:t>Median</a:t>
            </a:r>
            <a:endParaRPr lang="en-US"/>
          </a:p>
        </p:txBody>
      </p:sp>
      <mc:AlternateContent xmlns:mc="http://schemas.openxmlformats.org/markup-compatibility/2006" xmlns:a14="http://schemas.microsoft.com/office/drawing/2010/main">
        <mc:Choice Requires="a14">
          <p:sp>
            <p:nvSpPr>
              <p:cNvPr id="52" name="TextBox 51">
                <a:extLst>
                  <a:ext uri="{FF2B5EF4-FFF2-40B4-BE49-F238E27FC236}">
                    <a16:creationId xmlns:a16="http://schemas.microsoft.com/office/drawing/2014/main" id="{BFC8C68C-F0DB-0EF2-9E8F-5BAE612EDAE8}"/>
                  </a:ext>
                </a:extLst>
              </p:cNvPr>
              <p:cNvSpPr txBox="1"/>
              <p:nvPr/>
            </p:nvSpPr>
            <p:spPr>
              <a:xfrm>
                <a:off x="-1673678" y="4008877"/>
                <a:ext cx="290464"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i="1" smtClean="0">
                          <a:solidFill>
                            <a:schemeClr val="tx1"/>
                          </a:solidFill>
                          <a:latin typeface="Cambria Math" panose="02040503050406030204" pitchFamily="18" charset="0"/>
                        </a:rPr>
                        <m:t>⋮</m:t>
                      </m:r>
                    </m:oMath>
                  </m:oMathPara>
                </a14:m>
                <a:endParaRPr lang="en-US" sz="1600">
                  <a:solidFill>
                    <a:schemeClr val="tx1"/>
                  </a:solidFill>
                </a:endParaRPr>
              </a:p>
            </p:txBody>
          </p:sp>
        </mc:Choice>
        <mc:Fallback xmlns="">
          <p:sp>
            <p:nvSpPr>
              <p:cNvPr id="52" name="TextBox 51">
                <a:extLst>
                  <a:ext uri="{FF2B5EF4-FFF2-40B4-BE49-F238E27FC236}">
                    <a16:creationId xmlns:a16="http://schemas.microsoft.com/office/drawing/2014/main" id="{BFC8C68C-F0DB-0EF2-9E8F-5BAE612EDAE8}"/>
                  </a:ext>
                </a:extLst>
              </p:cNvPr>
              <p:cNvSpPr txBox="1">
                <a:spLocks noRot="1" noChangeAspect="1" noMove="1" noResize="1" noEditPoints="1" noAdjustHandles="1" noChangeArrowheads="1" noChangeShapeType="1" noTextEdit="1"/>
              </p:cNvSpPr>
              <p:nvPr/>
            </p:nvSpPr>
            <p:spPr>
              <a:xfrm>
                <a:off x="-1673678" y="4008877"/>
                <a:ext cx="290464" cy="338554"/>
              </a:xfrm>
              <a:prstGeom prst="rect">
                <a:avLst/>
              </a:prstGeom>
              <a:blipFill>
                <a:blip r:embed="rId3"/>
                <a:stretch>
                  <a:fillRect/>
                </a:stretch>
              </a:blipFill>
            </p:spPr>
            <p:txBody>
              <a:bodyPr/>
              <a:lstStyle/>
              <a:p>
                <a:r>
                  <a:rPr lang="en-US">
                    <a:noFill/>
                  </a:rPr>
                  <a:t> </a:t>
                </a:r>
              </a:p>
            </p:txBody>
          </p:sp>
        </mc:Fallback>
      </mc:AlternateContent>
      <p:cxnSp>
        <p:nvCxnSpPr>
          <p:cNvPr id="84" name="Connector: Curved 83">
            <a:extLst>
              <a:ext uri="{FF2B5EF4-FFF2-40B4-BE49-F238E27FC236}">
                <a16:creationId xmlns:a16="http://schemas.microsoft.com/office/drawing/2014/main" id="{581D7C74-C7F6-50DF-A53A-6BD6F0C08D6C}"/>
              </a:ext>
            </a:extLst>
          </p:cNvPr>
          <p:cNvCxnSpPr>
            <a:cxnSpLocks/>
            <a:stCxn id="50" idx="0"/>
            <a:endCxn id="44" idx="0"/>
          </p:cNvCxnSpPr>
          <p:nvPr/>
        </p:nvCxnSpPr>
        <p:spPr>
          <a:xfrm rot="16200000" flipH="1" flipV="1">
            <a:off x="6454267" y="1272968"/>
            <a:ext cx="234130" cy="3899891"/>
          </a:xfrm>
          <a:prstGeom prst="curvedConnector3">
            <a:avLst>
              <a:gd name="adj1" fmla="val -850265"/>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11" name="Picture 10">
            <a:extLst>
              <a:ext uri="{FF2B5EF4-FFF2-40B4-BE49-F238E27FC236}">
                <a16:creationId xmlns:a16="http://schemas.microsoft.com/office/drawing/2014/main" id="{BAACBF22-C8A9-31CB-43EC-C7ECC2B529C7}"/>
              </a:ext>
            </a:extLst>
          </p:cNvPr>
          <p:cNvPicPr>
            <a:picLocks noChangeAspect="1"/>
          </p:cNvPicPr>
          <p:nvPr/>
        </p:nvPicPr>
        <p:blipFill rotWithShape="1">
          <a:blip r:embed="rId4"/>
          <a:srcRect l="14015" r="14015"/>
          <a:stretch/>
        </p:blipFill>
        <p:spPr>
          <a:xfrm>
            <a:off x="999588" y="2835392"/>
            <a:ext cx="2027790" cy="1764097"/>
          </a:xfrm>
          <a:prstGeom prst="rect">
            <a:avLst/>
          </a:prstGeom>
        </p:spPr>
      </p:pic>
      <p:sp>
        <p:nvSpPr>
          <p:cNvPr id="44" name="Rectangle 43">
            <a:extLst>
              <a:ext uri="{FF2B5EF4-FFF2-40B4-BE49-F238E27FC236}">
                <a16:creationId xmlns:a16="http://schemas.microsoft.com/office/drawing/2014/main" id="{84972588-2274-E237-F899-540CB96A23F2}"/>
              </a:ext>
            </a:extLst>
          </p:cNvPr>
          <p:cNvSpPr/>
          <p:nvPr/>
        </p:nvSpPr>
        <p:spPr>
          <a:xfrm>
            <a:off x="3762027" y="3339979"/>
            <a:ext cx="1718717" cy="754922"/>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a:solidFill>
                  <a:schemeClr val="tx1"/>
                </a:solidFill>
              </a:rPr>
              <a:t>Inpainting</a:t>
            </a:r>
          </a:p>
          <a:p>
            <a:pPr algn="ctr"/>
            <a:r>
              <a:rPr lang="en-US" sz="2200">
                <a:solidFill>
                  <a:schemeClr val="tx1"/>
                </a:solidFill>
              </a:rPr>
              <a:t>pipeline</a:t>
            </a:r>
            <a:endParaRPr lang="en-TH" sz="2200">
              <a:solidFill>
                <a:schemeClr val="tx1"/>
              </a:solidFill>
            </a:endParaRPr>
          </a:p>
        </p:txBody>
      </p:sp>
      <p:cxnSp>
        <p:nvCxnSpPr>
          <p:cNvPr id="62" name="Straight Arrow Connector 61">
            <a:extLst>
              <a:ext uri="{FF2B5EF4-FFF2-40B4-BE49-F238E27FC236}">
                <a16:creationId xmlns:a16="http://schemas.microsoft.com/office/drawing/2014/main" id="{F5321809-1459-731D-EF60-7E77B592DA57}"/>
              </a:ext>
            </a:extLst>
          </p:cNvPr>
          <p:cNvCxnSpPr>
            <a:cxnSpLocks/>
          </p:cNvCxnSpPr>
          <p:nvPr/>
        </p:nvCxnSpPr>
        <p:spPr>
          <a:xfrm flipV="1">
            <a:off x="3027378" y="3717440"/>
            <a:ext cx="734649" cy="1"/>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4" name="Straight Arrow Connector 63">
            <a:extLst>
              <a:ext uri="{FF2B5EF4-FFF2-40B4-BE49-F238E27FC236}">
                <a16:creationId xmlns:a16="http://schemas.microsoft.com/office/drawing/2014/main" id="{F75DCC36-D52E-15F6-D8B4-93827CFD8D08}"/>
              </a:ext>
            </a:extLst>
          </p:cNvPr>
          <p:cNvCxnSpPr>
            <a:cxnSpLocks/>
            <a:stCxn id="44" idx="3"/>
            <a:endCxn id="61" idx="1"/>
          </p:cNvCxnSpPr>
          <p:nvPr/>
        </p:nvCxnSpPr>
        <p:spPr>
          <a:xfrm flipV="1">
            <a:off x="5480744" y="3716016"/>
            <a:ext cx="589263" cy="1424"/>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96" name="Right Brace 95">
            <a:extLst>
              <a:ext uri="{FF2B5EF4-FFF2-40B4-BE49-F238E27FC236}">
                <a16:creationId xmlns:a16="http://schemas.microsoft.com/office/drawing/2014/main" id="{A9ED7B5A-A124-1A2B-A75F-8D385985CC70}"/>
              </a:ext>
            </a:extLst>
          </p:cNvPr>
          <p:cNvSpPr/>
          <p:nvPr/>
        </p:nvSpPr>
        <p:spPr>
          <a:xfrm rot="5400000">
            <a:off x="6255470" y="2969372"/>
            <a:ext cx="365125" cy="5352009"/>
          </a:xfrm>
          <a:prstGeom prst="rightBrace">
            <a:avLst/>
          </a:prstGeom>
          <a:ln w="57150">
            <a:solidFill>
              <a:srgbClr val="120A1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97" name="TextBox 96">
                <a:extLst>
                  <a:ext uri="{FF2B5EF4-FFF2-40B4-BE49-F238E27FC236}">
                    <a16:creationId xmlns:a16="http://schemas.microsoft.com/office/drawing/2014/main" id="{1F60A3D7-887D-33AF-B89F-E21066703B69}"/>
                  </a:ext>
                </a:extLst>
              </p:cNvPr>
              <p:cNvSpPr txBox="1"/>
              <p:nvPr/>
            </p:nvSpPr>
            <p:spPr>
              <a:xfrm>
                <a:off x="5006943" y="5836605"/>
                <a:ext cx="2862177" cy="753861"/>
              </a:xfrm>
              <a:prstGeom prst="rect">
                <a:avLst/>
              </a:prstGeom>
              <a:noFill/>
            </p:spPr>
            <p:txBody>
              <a:bodyPr wrap="square" rtlCol="0">
                <a:spAutoFit/>
              </a:bodyPr>
              <a:lstStyle/>
              <a:p>
                <a:pPr algn="ctr"/>
                <a:r>
                  <a:rPr lang="en-US" sz="2400" b="1">
                    <a:solidFill>
                      <a:srgbClr val="D54773"/>
                    </a:solidFill>
                    <a:latin typeface="Aptos"/>
                    <a:ea typeface="Helvetica Neue Medium" panose="02000503000000020004" pitchFamily="2" charset="0"/>
                    <a:cs typeface="Helvetica Neue Medium" panose="02000503000000020004" pitchFamily="2" charset="0"/>
                  </a:rPr>
                  <a:t>Repeat  </a:t>
                </a:r>
                <a14:m>
                  <m:oMath xmlns:m="http://schemas.openxmlformats.org/officeDocument/2006/math">
                    <m:r>
                      <a:rPr lang="en-US" sz="4400" b="1" i="1" smtClean="0">
                        <a:solidFill>
                          <a:srgbClr val="D54773"/>
                        </a:solidFill>
                        <a:latin typeface="Cambria Math" panose="02040503050406030204" pitchFamily="18" charset="0"/>
                        <a:ea typeface="Helvetica Neue Medium" panose="02000503000000020004" pitchFamily="2" charset="0"/>
                        <a:cs typeface="Helvetica Neue Medium" panose="02000503000000020004" pitchFamily="2" charset="0"/>
                      </a:rPr>
                      <m:t>𝒌</m:t>
                    </m:r>
                  </m:oMath>
                </a14:m>
                <a:r>
                  <a:rPr lang="en-US" sz="2400" b="1">
                    <a:solidFill>
                      <a:srgbClr val="D54773"/>
                    </a:solidFill>
                    <a:latin typeface="Aptos"/>
                    <a:ea typeface="Helvetica Neue Medium" panose="02000503000000020004" pitchFamily="2" charset="0"/>
                    <a:cs typeface="Helvetica Neue Medium" panose="02000503000000020004" pitchFamily="2" charset="0"/>
                  </a:rPr>
                  <a:t>  times</a:t>
                </a:r>
              </a:p>
            </p:txBody>
          </p:sp>
        </mc:Choice>
        <mc:Fallback xmlns="">
          <p:sp>
            <p:nvSpPr>
              <p:cNvPr id="97" name="TextBox 96">
                <a:extLst>
                  <a:ext uri="{FF2B5EF4-FFF2-40B4-BE49-F238E27FC236}">
                    <a16:creationId xmlns:a16="http://schemas.microsoft.com/office/drawing/2014/main" id="{1F60A3D7-887D-33AF-B89F-E21066703B69}"/>
                  </a:ext>
                </a:extLst>
              </p:cNvPr>
              <p:cNvSpPr txBox="1">
                <a:spLocks noRot="1" noChangeAspect="1" noMove="1" noResize="1" noEditPoints="1" noAdjustHandles="1" noChangeArrowheads="1" noChangeShapeType="1" noTextEdit="1"/>
              </p:cNvSpPr>
              <p:nvPr/>
            </p:nvSpPr>
            <p:spPr>
              <a:xfrm>
                <a:off x="5006943" y="5836605"/>
                <a:ext cx="2862177" cy="753861"/>
              </a:xfrm>
              <a:prstGeom prst="rect">
                <a:avLst/>
              </a:prstGeom>
              <a:blipFill>
                <a:blip r:embed="rId5"/>
                <a:stretch>
                  <a:fillRect b="-11290"/>
                </a:stretch>
              </a:blipFill>
            </p:spPr>
            <p:txBody>
              <a:bodyPr/>
              <a:lstStyle/>
              <a:p>
                <a:r>
                  <a:rPr lang="en-US">
                    <a:noFill/>
                  </a:rPr>
                  <a:t> </a:t>
                </a:r>
              </a:p>
            </p:txBody>
          </p:sp>
        </mc:Fallback>
      </mc:AlternateContent>
      <p:pic>
        <p:nvPicPr>
          <p:cNvPr id="105" name="Picture 104" descr="A fish eye view of a beach&#10;&#10;Description automatically generated">
            <a:extLst>
              <a:ext uri="{FF2B5EF4-FFF2-40B4-BE49-F238E27FC236}">
                <a16:creationId xmlns:a16="http://schemas.microsoft.com/office/drawing/2014/main" id="{4ED3F4A0-313B-1444-8CFF-0D3F0475546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05804" y="3096440"/>
            <a:ext cx="1242000" cy="1242000"/>
          </a:xfrm>
          <a:prstGeom prst="rect">
            <a:avLst/>
          </a:prstGeom>
        </p:spPr>
      </p:pic>
      <p:grpSp>
        <p:nvGrpSpPr>
          <p:cNvPr id="9" name="Group 8">
            <a:extLst>
              <a:ext uri="{FF2B5EF4-FFF2-40B4-BE49-F238E27FC236}">
                <a16:creationId xmlns:a16="http://schemas.microsoft.com/office/drawing/2014/main" id="{456112BF-BC70-428E-FAB0-181CBB190435}"/>
              </a:ext>
            </a:extLst>
          </p:cNvPr>
          <p:cNvGrpSpPr/>
          <p:nvPr/>
        </p:nvGrpSpPr>
        <p:grpSpPr>
          <a:xfrm>
            <a:off x="7902373" y="3096440"/>
            <a:ext cx="1242000" cy="1242000"/>
            <a:chOff x="5668007" y="1952364"/>
            <a:chExt cx="907508" cy="911348"/>
          </a:xfrm>
        </p:grpSpPr>
        <p:pic>
          <p:nvPicPr>
            <p:cNvPr id="22" name="Picture 21" descr="A close-up of a sphere&#10;&#10;Description automatically generated">
              <a:extLst>
                <a:ext uri="{FF2B5EF4-FFF2-40B4-BE49-F238E27FC236}">
                  <a16:creationId xmlns:a16="http://schemas.microsoft.com/office/drawing/2014/main" id="{DA6C8282-364C-FC87-3DCA-7ACADFF5C29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87948" y="1952364"/>
              <a:ext cx="885243" cy="885243"/>
            </a:xfrm>
            <a:prstGeom prst="rect">
              <a:avLst/>
            </a:prstGeom>
          </p:spPr>
        </p:pic>
        <p:pic>
          <p:nvPicPr>
            <p:cNvPr id="43" name="Picture 42" descr="A close-up of a ball&#10;&#10;Description automatically generated">
              <a:extLst>
                <a:ext uri="{FF2B5EF4-FFF2-40B4-BE49-F238E27FC236}">
                  <a16:creationId xmlns:a16="http://schemas.microsoft.com/office/drawing/2014/main" id="{C7FC43C1-4FCB-A132-C572-9F933AA8CC2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85624" y="1991306"/>
              <a:ext cx="867725" cy="867725"/>
            </a:xfrm>
            <a:prstGeom prst="rect">
              <a:avLst/>
            </a:prstGeom>
          </p:spPr>
        </p:pic>
        <p:pic>
          <p:nvPicPr>
            <p:cNvPr id="45" name="Picture 44" descr="A close-up of a ball&#10;&#10;Description automatically generated">
              <a:extLst>
                <a:ext uri="{FF2B5EF4-FFF2-40B4-BE49-F238E27FC236}">
                  <a16:creationId xmlns:a16="http://schemas.microsoft.com/office/drawing/2014/main" id="{4ED92609-E1C6-6AB2-8A32-EC5DC5B4F24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691182" y="1968253"/>
              <a:ext cx="879635" cy="879635"/>
            </a:xfrm>
            <a:prstGeom prst="rect">
              <a:avLst/>
            </a:prstGeom>
          </p:spPr>
        </p:pic>
        <p:pic>
          <p:nvPicPr>
            <p:cNvPr id="46" name="Picture 45" descr="A close-up of a sphere&#10;&#10;Description automatically generated">
              <a:extLst>
                <a:ext uri="{FF2B5EF4-FFF2-40B4-BE49-F238E27FC236}">
                  <a16:creationId xmlns:a16="http://schemas.microsoft.com/office/drawing/2014/main" id="{2B206F34-E87B-F791-275D-9BBB39528B1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695306" y="1983502"/>
              <a:ext cx="880209" cy="880209"/>
            </a:xfrm>
            <a:prstGeom prst="rect">
              <a:avLst/>
            </a:prstGeom>
          </p:spPr>
        </p:pic>
        <p:pic>
          <p:nvPicPr>
            <p:cNvPr id="47" name="Picture 46" descr="A disco ball with a black background&#10;&#10;Description automatically generated">
              <a:extLst>
                <a:ext uri="{FF2B5EF4-FFF2-40B4-BE49-F238E27FC236}">
                  <a16:creationId xmlns:a16="http://schemas.microsoft.com/office/drawing/2014/main" id="{F7F9E7B8-D054-3848-55D7-E8C31DF3E48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684285" y="1963572"/>
              <a:ext cx="879635" cy="879635"/>
            </a:xfrm>
            <a:prstGeom prst="rect">
              <a:avLst/>
            </a:prstGeom>
          </p:spPr>
        </p:pic>
        <p:pic>
          <p:nvPicPr>
            <p:cNvPr id="49" name="Picture 48" descr="A close up of a ball&#10;&#10;Description automatically generated">
              <a:extLst>
                <a:ext uri="{FF2B5EF4-FFF2-40B4-BE49-F238E27FC236}">
                  <a16:creationId xmlns:a16="http://schemas.microsoft.com/office/drawing/2014/main" id="{D295A30E-5953-8F05-A2E6-71911EA1433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693148" y="1963571"/>
              <a:ext cx="879635" cy="879635"/>
            </a:xfrm>
            <a:prstGeom prst="rect">
              <a:avLst/>
            </a:prstGeom>
          </p:spPr>
        </p:pic>
        <p:pic>
          <p:nvPicPr>
            <p:cNvPr id="50" name="Picture 49" descr="A silver ball with a black background&#10;&#10;Description automatically generated">
              <a:extLst>
                <a:ext uri="{FF2B5EF4-FFF2-40B4-BE49-F238E27FC236}">
                  <a16:creationId xmlns:a16="http://schemas.microsoft.com/office/drawing/2014/main" id="{93BA847B-B613-E845-4743-8E5D3F70747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668007" y="1959268"/>
              <a:ext cx="904444" cy="904444"/>
            </a:xfrm>
            <a:prstGeom prst="rect">
              <a:avLst/>
            </a:prstGeom>
          </p:spPr>
        </p:pic>
      </p:grpSp>
      <p:cxnSp>
        <p:nvCxnSpPr>
          <p:cNvPr id="72" name="Straight Arrow Connector 71">
            <a:extLst>
              <a:ext uri="{FF2B5EF4-FFF2-40B4-BE49-F238E27FC236}">
                <a16:creationId xmlns:a16="http://schemas.microsoft.com/office/drawing/2014/main" id="{49EB53CF-0392-BAF9-999C-B64E9CCE888E}"/>
              </a:ext>
            </a:extLst>
          </p:cNvPr>
          <p:cNvCxnSpPr>
            <a:cxnSpLocks/>
            <a:stCxn id="61" idx="3"/>
            <a:endCxn id="50" idx="1"/>
          </p:cNvCxnSpPr>
          <p:nvPr/>
        </p:nvCxnSpPr>
        <p:spPr>
          <a:xfrm>
            <a:off x="7281536" y="3716016"/>
            <a:ext cx="620837" cy="6129"/>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3" name="Straight Arrow Connector 72">
            <a:extLst>
              <a:ext uri="{FF2B5EF4-FFF2-40B4-BE49-F238E27FC236}">
                <a16:creationId xmlns:a16="http://schemas.microsoft.com/office/drawing/2014/main" id="{252EDCB7-83AE-E7E9-2FEF-2B06FA114540}"/>
              </a:ext>
            </a:extLst>
          </p:cNvPr>
          <p:cNvCxnSpPr>
            <a:cxnSpLocks/>
          </p:cNvCxnSpPr>
          <p:nvPr/>
        </p:nvCxnSpPr>
        <p:spPr>
          <a:xfrm flipV="1">
            <a:off x="9121154" y="3714353"/>
            <a:ext cx="589263" cy="6175"/>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nvGrpSpPr>
          <p:cNvPr id="90" name="Group 89">
            <a:extLst>
              <a:ext uri="{FF2B5EF4-FFF2-40B4-BE49-F238E27FC236}">
                <a16:creationId xmlns:a16="http://schemas.microsoft.com/office/drawing/2014/main" id="{F5A861CB-0D45-FBAB-3DF4-86D3950B0D74}"/>
              </a:ext>
            </a:extLst>
          </p:cNvPr>
          <p:cNvGrpSpPr/>
          <p:nvPr/>
        </p:nvGrpSpPr>
        <p:grpSpPr>
          <a:xfrm>
            <a:off x="6070007" y="1968603"/>
            <a:ext cx="1211529" cy="3494826"/>
            <a:chOff x="5664763" y="1527448"/>
            <a:chExt cx="1211529" cy="3494826"/>
          </a:xfrm>
        </p:grpSpPr>
        <p:sp>
          <p:nvSpPr>
            <p:cNvPr id="61" name="Rectangle 60">
              <a:extLst>
                <a:ext uri="{FF2B5EF4-FFF2-40B4-BE49-F238E27FC236}">
                  <a16:creationId xmlns:a16="http://schemas.microsoft.com/office/drawing/2014/main" id="{537F4BE4-0F9B-F3E0-96F9-103141D207C3}"/>
                </a:ext>
              </a:extLst>
            </p:cNvPr>
            <p:cNvSpPr/>
            <p:nvPr/>
          </p:nvSpPr>
          <p:spPr>
            <a:xfrm>
              <a:off x="5664763" y="1527448"/>
              <a:ext cx="1211529" cy="3494826"/>
            </a:xfrm>
            <a:prstGeom prst="rect">
              <a:avLst/>
            </a:prstGeom>
            <a:noFill/>
            <a:ln w="3810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87" name="Group 86">
              <a:extLst>
                <a:ext uri="{FF2B5EF4-FFF2-40B4-BE49-F238E27FC236}">
                  <a16:creationId xmlns:a16="http://schemas.microsoft.com/office/drawing/2014/main" id="{1ADDE52A-E30A-E1C0-0753-A069EC364F3F}"/>
                </a:ext>
              </a:extLst>
            </p:cNvPr>
            <p:cNvGrpSpPr/>
            <p:nvPr/>
          </p:nvGrpSpPr>
          <p:grpSpPr>
            <a:xfrm>
              <a:off x="5810149" y="1612824"/>
              <a:ext cx="900000" cy="3305281"/>
              <a:chOff x="5810149" y="1612824"/>
              <a:chExt cx="900000" cy="3305281"/>
            </a:xfrm>
          </p:grpSpPr>
          <p:pic>
            <p:nvPicPr>
              <p:cNvPr id="56" name="Picture 55" descr="A close-up of a ball&#10;&#10;Description automatically generated">
                <a:extLst>
                  <a:ext uri="{FF2B5EF4-FFF2-40B4-BE49-F238E27FC236}">
                    <a16:creationId xmlns:a16="http://schemas.microsoft.com/office/drawing/2014/main" id="{B9230C69-6D06-BA84-8789-E3694784810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810149" y="1612824"/>
                <a:ext cx="900000" cy="900000"/>
              </a:xfrm>
              <a:prstGeom prst="rect">
                <a:avLst/>
              </a:prstGeom>
            </p:spPr>
          </p:pic>
          <p:pic>
            <p:nvPicPr>
              <p:cNvPr id="57" name="Picture 56" descr="A close-up of a ball&#10;&#10;Description automatically generated">
                <a:extLst>
                  <a:ext uri="{FF2B5EF4-FFF2-40B4-BE49-F238E27FC236}">
                    <a16:creationId xmlns:a16="http://schemas.microsoft.com/office/drawing/2014/main" id="{19B7F543-C28F-97B4-2D7E-84CBE4D8EDE4}"/>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810149" y="2608200"/>
                <a:ext cx="900000" cy="900000"/>
              </a:xfrm>
              <a:prstGeom prst="rect">
                <a:avLst/>
              </a:prstGeom>
            </p:spPr>
          </p:pic>
          <p:pic>
            <p:nvPicPr>
              <p:cNvPr id="58" name="Picture 57" descr="A close-up of a sphere&#10;&#10;Description automatically generated">
                <a:extLst>
                  <a:ext uri="{FF2B5EF4-FFF2-40B4-BE49-F238E27FC236}">
                    <a16:creationId xmlns:a16="http://schemas.microsoft.com/office/drawing/2014/main" id="{695C2902-BD05-3E5E-1115-119306972C30}"/>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810149" y="4018105"/>
                <a:ext cx="900000" cy="900000"/>
              </a:xfrm>
              <a:prstGeom prst="rect">
                <a:avLst/>
              </a:prstGeom>
            </p:spPr>
          </p:pic>
          <mc:AlternateContent xmlns:mc="http://schemas.openxmlformats.org/markup-compatibility/2006" xmlns:a14="http://schemas.microsoft.com/office/drawing/2010/main">
            <mc:Choice Requires="a14">
              <p:sp>
                <p:nvSpPr>
                  <p:cNvPr id="85" name="TextBox 84">
                    <a:extLst>
                      <a:ext uri="{FF2B5EF4-FFF2-40B4-BE49-F238E27FC236}">
                        <a16:creationId xmlns:a16="http://schemas.microsoft.com/office/drawing/2014/main" id="{81170C59-DCE2-8E0D-456A-15D2AAAC9F98}"/>
                      </a:ext>
                    </a:extLst>
                  </p:cNvPr>
                  <p:cNvSpPr txBox="1"/>
                  <p:nvPr/>
                </p:nvSpPr>
                <p:spPr>
                  <a:xfrm>
                    <a:off x="6096000" y="3556440"/>
                    <a:ext cx="323850"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400" b="1" i="1" smtClean="0">
                              <a:solidFill>
                                <a:schemeClr val="tx1"/>
                              </a:solidFill>
                              <a:latin typeface="Cambria Math" panose="02040503050406030204" pitchFamily="18" charset="0"/>
                            </a:rPr>
                            <m:t>⋮</m:t>
                          </m:r>
                        </m:oMath>
                      </m:oMathPara>
                    </a14:m>
                    <a:endParaRPr lang="en-US" sz="2400" b="1">
                      <a:solidFill>
                        <a:schemeClr val="tx1"/>
                      </a:solidFill>
                    </a:endParaRPr>
                  </a:p>
                </p:txBody>
              </p:sp>
            </mc:Choice>
            <mc:Fallback xmlns="">
              <p:sp>
                <p:nvSpPr>
                  <p:cNvPr id="85" name="TextBox 84">
                    <a:extLst>
                      <a:ext uri="{FF2B5EF4-FFF2-40B4-BE49-F238E27FC236}">
                        <a16:creationId xmlns:a16="http://schemas.microsoft.com/office/drawing/2014/main" id="{81170C59-DCE2-8E0D-456A-15D2AAAC9F98}"/>
                      </a:ext>
                    </a:extLst>
                  </p:cNvPr>
                  <p:cNvSpPr txBox="1">
                    <a:spLocks noRot="1" noChangeAspect="1" noMove="1" noResize="1" noEditPoints="1" noAdjustHandles="1" noChangeArrowheads="1" noChangeShapeType="1" noTextEdit="1"/>
                  </p:cNvSpPr>
                  <p:nvPr/>
                </p:nvSpPr>
                <p:spPr>
                  <a:xfrm>
                    <a:off x="6096000" y="3556440"/>
                    <a:ext cx="323850" cy="461665"/>
                  </a:xfrm>
                  <a:prstGeom prst="rect">
                    <a:avLst/>
                  </a:prstGeom>
                  <a:blipFill>
                    <a:blip r:embed="rId16"/>
                    <a:stretch>
                      <a:fillRect/>
                    </a:stretch>
                  </a:blipFill>
                </p:spPr>
                <p:txBody>
                  <a:bodyPr/>
                  <a:lstStyle/>
                  <a:p>
                    <a:r>
                      <a:rPr lang="en-US">
                        <a:noFill/>
                      </a:rPr>
                      <a:t> </a:t>
                    </a:r>
                  </a:p>
                </p:txBody>
              </p:sp>
            </mc:Fallback>
          </mc:AlternateContent>
        </p:grpSp>
      </p:grpSp>
      <p:sp>
        <p:nvSpPr>
          <p:cNvPr id="95" name="TextBox 94">
            <a:extLst>
              <a:ext uri="{FF2B5EF4-FFF2-40B4-BE49-F238E27FC236}">
                <a16:creationId xmlns:a16="http://schemas.microsoft.com/office/drawing/2014/main" id="{59126AAA-5A8D-E470-E55E-B9D20AD86167}"/>
              </a:ext>
            </a:extLst>
          </p:cNvPr>
          <p:cNvSpPr txBox="1"/>
          <p:nvPr/>
        </p:nvSpPr>
        <p:spPr>
          <a:xfrm>
            <a:off x="7934090" y="4343026"/>
            <a:ext cx="1268143" cy="430887"/>
          </a:xfrm>
          <a:prstGeom prst="rect">
            <a:avLst/>
          </a:prstGeom>
          <a:noFill/>
        </p:spPr>
        <p:txBody>
          <a:bodyPr wrap="square" lIns="91440" tIns="45720" rIns="91440" bIns="45720" rtlCol="0" anchor="t">
            <a:spAutoFit/>
          </a:bodyPr>
          <a:lstStyle/>
          <a:p>
            <a:pPr algn="ctr"/>
            <a:r>
              <a:rPr lang="en-US" sz="2200" b="1">
                <a:latin typeface="Aptos"/>
                <a:ea typeface="Helvetica Neue Medium" panose="02000503000000020004" pitchFamily="2" charset="0"/>
                <a:cs typeface="Helvetica Neue Medium" panose="02000503000000020004" pitchFamily="2" charset="0"/>
              </a:rPr>
              <a:t>Median</a:t>
            </a:r>
            <a:endParaRPr lang="en-US" sz="2200" b="1"/>
          </a:p>
        </p:txBody>
      </p:sp>
      <mc:AlternateContent xmlns:mc="http://schemas.openxmlformats.org/markup-compatibility/2006" xmlns:a14="http://schemas.microsoft.com/office/drawing/2010/main">
        <mc:Choice Requires="a14">
          <p:sp>
            <p:nvSpPr>
              <p:cNvPr id="106" name="TextBox 105">
                <a:extLst>
                  <a:ext uri="{FF2B5EF4-FFF2-40B4-BE49-F238E27FC236}">
                    <a16:creationId xmlns:a16="http://schemas.microsoft.com/office/drawing/2014/main" id="{333B78F5-BCAC-55C7-65E1-01417F83EEB0}"/>
                  </a:ext>
                </a:extLst>
              </p:cNvPr>
              <p:cNvSpPr txBox="1"/>
              <p:nvPr/>
            </p:nvSpPr>
            <p:spPr>
              <a:xfrm>
                <a:off x="5850978" y="1218496"/>
                <a:ext cx="1624381" cy="769441"/>
              </a:xfrm>
              <a:prstGeom prst="rect">
                <a:avLst/>
              </a:prstGeom>
              <a:noFill/>
            </p:spPr>
            <p:txBody>
              <a:bodyPr wrap="square">
                <a:spAutoFit/>
              </a:bodyPr>
              <a:lstStyle/>
              <a:p>
                <a:pPr algn="ctr"/>
                <a14:m>
                  <m:oMath xmlns:m="http://schemas.openxmlformats.org/officeDocument/2006/math">
                    <m:r>
                      <a:rPr lang="en-US" altLang="ja-JP" sz="4400" b="1" i="1" smtClean="0">
                        <a:solidFill>
                          <a:schemeClr val="accent4">
                            <a:lumMod val="75000"/>
                          </a:schemeClr>
                        </a:solidFill>
                        <a:latin typeface="Cambria Math" panose="02040503050406030204" pitchFamily="18" charset="0"/>
                      </a:rPr>
                      <m:t>𝑵</m:t>
                    </m:r>
                  </m:oMath>
                </a14:m>
                <a:r>
                  <a:rPr lang="en-US" altLang="ja-JP" sz="4400" b="1">
                    <a:solidFill>
                      <a:schemeClr val="accent4">
                        <a:lumMod val="75000"/>
                      </a:schemeClr>
                    </a:solidFill>
                  </a:rPr>
                  <a:t> </a:t>
                </a:r>
                <a:r>
                  <a:rPr lang="en-US" altLang="ja-JP" sz="2400" b="1">
                    <a:solidFill>
                      <a:schemeClr val="accent4">
                        <a:lumMod val="75000"/>
                      </a:schemeClr>
                    </a:solidFill>
                  </a:rPr>
                  <a:t>balls</a:t>
                </a:r>
                <a:endParaRPr lang="en-TH" altLang="ja-JP" sz="2400" b="1">
                  <a:solidFill>
                    <a:schemeClr val="accent4">
                      <a:lumMod val="75000"/>
                    </a:schemeClr>
                  </a:solidFill>
                </a:endParaRPr>
              </a:p>
            </p:txBody>
          </p:sp>
        </mc:Choice>
        <mc:Fallback xmlns="">
          <p:sp>
            <p:nvSpPr>
              <p:cNvPr id="106" name="TextBox 105">
                <a:extLst>
                  <a:ext uri="{FF2B5EF4-FFF2-40B4-BE49-F238E27FC236}">
                    <a16:creationId xmlns:a16="http://schemas.microsoft.com/office/drawing/2014/main" id="{333B78F5-BCAC-55C7-65E1-01417F83EEB0}"/>
                  </a:ext>
                </a:extLst>
              </p:cNvPr>
              <p:cNvSpPr txBox="1">
                <a:spLocks noRot="1" noChangeAspect="1" noMove="1" noResize="1" noEditPoints="1" noAdjustHandles="1" noChangeArrowheads="1" noChangeShapeType="1" noTextEdit="1"/>
              </p:cNvSpPr>
              <p:nvPr/>
            </p:nvSpPr>
            <p:spPr>
              <a:xfrm>
                <a:off x="5850978" y="1218496"/>
                <a:ext cx="1624381" cy="769441"/>
              </a:xfrm>
              <a:prstGeom prst="rect">
                <a:avLst/>
              </a:prstGeom>
              <a:blipFill>
                <a:blip r:embed="rId17"/>
                <a:stretch>
                  <a:fillRect b="-8730"/>
                </a:stretch>
              </a:blipFill>
            </p:spPr>
            <p:txBody>
              <a:bodyPr/>
              <a:lstStyle/>
              <a:p>
                <a:r>
                  <a:rPr lang="en-US">
                    <a:noFill/>
                  </a:rPr>
                  <a:t> </a:t>
                </a:r>
              </a:p>
            </p:txBody>
          </p:sp>
        </mc:Fallback>
      </mc:AlternateContent>
    </p:spTree>
    <p:extLst>
      <p:ext uri="{BB962C8B-B14F-4D97-AF65-F5344CB8AC3E}">
        <p14:creationId xmlns:p14="http://schemas.microsoft.com/office/powerpoint/2010/main" val="5732651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ตัวแทนหมายเลขสไลด์ 1">
            <a:extLst>
              <a:ext uri="{FF2B5EF4-FFF2-40B4-BE49-F238E27FC236}">
                <a16:creationId xmlns:a16="http://schemas.microsoft.com/office/drawing/2014/main" id="{18C68CDF-C9CE-D828-C871-38176F28D832}"/>
              </a:ext>
            </a:extLst>
          </p:cNvPr>
          <p:cNvSpPr>
            <a:spLocks noGrp="1"/>
          </p:cNvSpPr>
          <p:nvPr>
            <p:ph type="sldNum" sz="quarter" idx="12"/>
          </p:nvPr>
        </p:nvSpPr>
        <p:spPr/>
        <p:txBody>
          <a:bodyPr/>
          <a:lstStyle/>
          <a:p>
            <a:fld id="{E394BC53-F50D-41DF-BD71-678A190C5E2B}" type="slidenum">
              <a:rPr lang="en-US" smtClean="0"/>
              <a:t>48</a:t>
            </a:fld>
            <a:endParaRPr lang="en-US"/>
          </a:p>
        </p:txBody>
      </p:sp>
      <p:sp>
        <p:nvSpPr>
          <p:cNvPr id="3" name="ชื่อเรื่อง 2">
            <a:extLst>
              <a:ext uri="{FF2B5EF4-FFF2-40B4-BE49-F238E27FC236}">
                <a16:creationId xmlns:a16="http://schemas.microsoft.com/office/drawing/2014/main" id="{559E5529-EDFB-3BB4-1124-14CC08D29BA1}"/>
              </a:ext>
            </a:extLst>
          </p:cNvPr>
          <p:cNvSpPr>
            <a:spLocks noGrp="1"/>
          </p:cNvSpPr>
          <p:nvPr>
            <p:ph type="title"/>
          </p:nvPr>
        </p:nvSpPr>
        <p:spPr/>
        <p:txBody>
          <a:bodyPr>
            <a:normAutofit fontScale="90000"/>
          </a:bodyPr>
          <a:lstStyle/>
          <a:p>
            <a:r>
              <a:rPr lang="en-US" altLang="ja-JP"/>
              <a:t>Ablation </a:t>
            </a:r>
            <a:r>
              <a:rPr lang="en-TH" altLang="ja-JP"/>
              <a:t>–</a:t>
            </a:r>
            <a:r>
              <a:rPr lang="en-US" altLang="ja-JP"/>
              <a:t> Iterative inpainting</a:t>
            </a:r>
            <a:endParaRPr lang="en-US"/>
          </a:p>
        </p:txBody>
      </p:sp>
      <p:sp>
        <p:nvSpPr>
          <p:cNvPr id="22" name="TextBox 21">
            <a:extLst>
              <a:ext uri="{FF2B5EF4-FFF2-40B4-BE49-F238E27FC236}">
                <a16:creationId xmlns:a16="http://schemas.microsoft.com/office/drawing/2014/main" id="{7A8A6852-F5A5-DA1C-C07D-8E2BDD87EDA8}"/>
              </a:ext>
            </a:extLst>
          </p:cNvPr>
          <p:cNvSpPr txBox="1"/>
          <p:nvPr/>
        </p:nvSpPr>
        <p:spPr>
          <a:xfrm>
            <a:off x="4736332" y="1120002"/>
            <a:ext cx="1269899" cy="830997"/>
          </a:xfrm>
          <a:prstGeom prst="rect">
            <a:avLst/>
          </a:prstGeom>
          <a:noFill/>
        </p:spPr>
        <p:txBody>
          <a:bodyPr wrap="none" rtlCol="0">
            <a:spAutoFit/>
          </a:bodyPr>
          <a:lstStyle/>
          <a:p>
            <a:pPr algn="ctr"/>
            <a:r>
              <a:rPr lang="en-US" sz="2400" b="1"/>
              <a:t>2 </a:t>
            </a:r>
            <a:r>
              <a:rPr lang="en-US" sz="2400" b="1" err="1"/>
              <a:t>iters</a:t>
            </a:r>
            <a:r>
              <a:rPr lang="en-US" sz="2400" b="1"/>
              <a:t> /</a:t>
            </a:r>
          </a:p>
          <a:p>
            <a:pPr algn="ctr"/>
            <a:r>
              <a:rPr lang="en-US" sz="2400" b="1"/>
              <a:t>30 balls</a:t>
            </a:r>
          </a:p>
        </p:txBody>
      </p:sp>
      <p:sp>
        <p:nvSpPr>
          <p:cNvPr id="43" name="TextBox 42">
            <a:extLst>
              <a:ext uri="{FF2B5EF4-FFF2-40B4-BE49-F238E27FC236}">
                <a16:creationId xmlns:a16="http://schemas.microsoft.com/office/drawing/2014/main" id="{2353C29C-697B-1E4E-7626-E3BCB852D337}"/>
              </a:ext>
            </a:extLst>
          </p:cNvPr>
          <p:cNvSpPr txBox="1"/>
          <p:nvPr/>
        </p:nvSpPr>
        <p:spPr>
          <a:xfrm>
            <a:off x="2008175" y="1548719"/>
            <a:ext cx="922047" cy="461665"/>
          </a:xfrm>
          <a:prstGeom prst="rect">
            <a:avLst/>
          </a:prstGeom>
          <a:noFill/>
        </p:spPr>
        <p:txBody>
          <a:bodyPr wrap="none" rtlCol="0">
            <a:spAutoFit/>
          </a:bodyPr>
          <a:lstStyle/>
          <a:p>
            <a:r>
              <a:rPr lang="en-US" sz="2400" b="1"/>
              <a:t>Input</a:t>
            </a:r>
          </a:p>
        </p:txBody>
      </p:sp>
      <p:grpSp>
        <p:nvGrpSpPr>
          <p:cNvPr id="55" name="Group 54">
            <a:extLst>
              <a:ext uri="{FF2B5EF4-FFF2-40B4-BE49-F238E27FC236}">
                <a16:creationId xmlns:a16="http://schemas.microsoft.com/office/drawing/2014/main" id="{3B46E31F-FD86-3C81-CAE8-A100F228E1BC}"/>
              </a:ext>
            </a:extLst>
          </p:cNvPr>
          <p:cNvGrpSpPr/>
          <p:nvPr/>
        </p:nvGrpSpPr>
        <p:grpSpPr>
          <a:xfrm>
            <a:off x="4363543" y="1930739"/>
            <a:ext cx="2015479" cy="4136948"/>
            <a:chOff x="3353337" y="3829830"/>
            <a:chExt cx="1440000" cy="2955727"/>
          </a:xfrm>
        </p:grpSpPr>
        <p:pic>
          <p:nvPicPr>
            <p:cNvPr id="6" name="Picture 5" descr="A close-up of a mirror&#10;&#10;Description automatically generated">
              <a:extLst>
                <a:ext uri="{FF2B5EF4-FFF2-40B4-BE49-F238E27FC236}">
                  <a16:creationId xmlns:a16="http://schemas.microsoft.com/office/drawing/2014/main" id="{015FAFD4-49CD-7360-B8E6-33E39322E8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3337" y="3829830"/>
              <a:ext cx="1440000" cy="1440000"/>
            </a:xfrm>
            <a:prstGeom prst="rect">
              <a:avLst/>
            </a:prstGeom>
          </p:spPr>
        </p:pic>
        <p:pic>
          <p:nvPicPr>
            <p:cNvPr id="7" name="Picture 6" descr="A shiny green ball with a black background&#10;&#10;Description automatically generated">
              <a:extLst>
                <a:ext uri="{FF2B5EF4-FFF2-40B4-BE49-F238E27FC236}">
                  <a16:creationId xmlns:a16="http://schemas.microsoft.com/office/drawing/2014/main" id="{C65C5D62-089A-8B58-485D-187B759D92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53337" y="5345557"/>
              <a:ext cx="1440000" cy="1440000"/>
            </a:xfrm>
            <a:prstGeom prst="rect">
              <a:avLst/>
            </a:prstGeom>
          </p:spPr>
        </p:pic>
      </p:grpSp>
      <p:grpSp>
        <p:nvGrpSpPr>
          <p:cNvPr id="58" name="Group 57">
            <a:extLst>
              <a:ext uri="{FF2B5EF4-FFF2-40B4-BE49-F238E27FC236}">
                <a16:creationId xmlns:a16="http://schemas.microsoft.com/office/drawing/2014/main" id="{B4AC32BF-CE3E-FF8E-826F-259478210440}"/>
              </a:ext>
            </a:extLst>
          </p:cNvPr>
          <p:cNvGrpSpPr/>
          <p:nvPr/>
        </p:nvGrpSpPr>
        <p:grpSpPr>
          <a:xfrm>
            <a:off x="1114993" y="1999748"/>
            <a:ext cx="2831842" cy="3998934"/>
            <a:chOff x="570632" y="3879134"/>
            <a:chExt cx="2023267" cy="2857119"/>
          </a:xfrm>
        </p:grpSpPr>
        <p:pic>
          <p:nvPicPr>
            <p:cNvPr id="8" name="Picture 2">
              <a:extLst>
                <a:ext uri="{FF2B5EF4-FFF2-40B4-BE49-F238E27FC236}">
                  <a16:creationId xmlns:a16="http://schemas.microsoft.com/office/drawing/2014/main" id="{95F15CC6-B64E-151E-2B23-07A65074F5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0632" y="3879134"/>
              <a:ext cx="2023267" cy="134139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a:extLst>
                <a:ext uri="{FF2B5EF4-FFF2-40B4-BE49-F238E27FC236}">
                  <a16:creationId xmlns:a16="http://schemas.microsoft.com/office/drawing/2014/main" id="{CF7F4E6F-E281-0801-66B9-18F988D4F0A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983" b="3983"/>
            <a:stretch/>
          </p:blipFill>
          <p:spPr bwMode="auto">
            <a:xfrm>
              <a:off x="570632" y="5394861"/>
              <a:ext cx="2023266" cy="134139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7" name="Group 56">
            <a:extLst>
              <a:ext uri="{FF2B5EF4-FFF2-40B4-BE49-F238E27FC236}">
                <a16:creationId xmlns:a16="http://schemas.microsoft.com/office/drawing/2014/main" id="{DB93E0F4-A152-BB1A-3EEB-3040147552D6}"/>
              </a:ext>
            </a:extLst>
          </p:cNvPr>
          <p:cNvGrpSpPr/>
          <p:nvPr/>
        </p:nvGrpSpPr>
        <p:grpSpPr>
          <a:xfrm>
            <a:off x="9086526" y="1930739"/>
            <a:ext cx="2015479" cy="4136948"/>
            <a:chOff x="7858674" y="3829830"/>
            <a:chExt cx="1440000" cy="2955727"/>
          </a:xfrm>
        </p:grpSpPr>
        <p:pic>
          <p:nvPicPr>
            <p:cNvPr id="45" name="Picture 44" descr="A shiny green ball with a black background&#10;&#10;Description automatically generated">
              <a:extLst>
                <a:ext uri="{FF2B5EF4-FFF2-40B4-BE49-F238E27FC236}">
                  <a16:creationId xmlns:a16="http://schemas.microsoft.com/office/drawing/2014/main" id="{CCAD025E-A216-FDC0-3ED4-F6E4F41852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58674" y="5345557"/>
              <a:ext cx="1440000" cy="1440000"/>
            </a:xfrm>
            <a:prstGeom prst="rect">
              <a:avLst/>
            </a:prstGeom>
          </p:spPr>
        </p:pic>
        <p:pic>
          <p:nvPicPr>
            <p:cNvPr id="46" name="Picture 45" descr="A close up of a sphere&#10;&#10;Description automatically generated">
              <a:extLst>
                <a:ext uri="{FF2B5EF4-FFF2-40B4-BE49-F238E27FC236}">
                  <a16:creationId xmlns:a16="http://schemas.microsoft.com/office/drawing/2014/main" id="{488FD0F4-F6C8-35EF-88F8-4DBE12A0C82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58674" y="3829830"/>
              <a:ext cx="1440000" cy="1440000"/>
            </a:xfrm>
            <a:prstGeom prst="rect">
              <a:avLst/>
            </a:prstGeom>
          </p:spPr>
        </p:pic>
      </p:grpSp>
      <p:grpSp>
        <p:nvGrpSpPr>
          <p:cNvPr id="56" name="Group 55">
            <a:extLst>
              <a:ext uri="{FF2B5EF4-FFF2-40B4-BE49-F238E27FC236}">
                <a16:creationId xmlns:a16="http://schemas.microsoft.com/office/drawing/2014/main" id="{40D4254D-CA2E-DBC8-8F09-495155FD3D35}"/>
              </a:ext>
            </a:extLst>
          </p:cNvPr>
          <p:cNvGrpSpPr/>
          <p:nvPr/>
        </p:nvGrpSpPr>
        <p:grpSpPr>
          <a:xfrm>
            <a:off x="6741466" y="1930739"/>
            <a:ext cx="2015479" cy="4136948"/>
            <a:chOff x="5406037" y="3829830"/>
            <a:chExt cx="1440000" cy="2955727"/>
          </a:xfrm>
        </p:grpSpPr>
        <p:pic>
          <p:nvPicPr>
            <p:cNvPr id="47" name="Picture 46" descr="A close-up of a mirror&#10;&#10;Description automatically generated">
              <a:extLst>
                <a:ext uri="{FF2B5EF4-FFF2-40B4-BE49-F238E27FC236}">
                  <a16:creationId xmlns:a16="http://schemas.microsoft.com/office/drawing/2014/main" id="{B13399DD-5E31-BFF6-E5CE-4B72EBFBC92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406037" y="3829830"/>
              <a:ext cx="1440000" cy="1440000"/>
            </a:xfrm>
            <a:prstGeom prst="rect">
              <a:avLst/>
            </a:prstGeom>
          </p:spPr>
        </p:pic>
        <p:pic>
          <p:nvPicPr>
            <p:cNvPr id="49" name="Picture 48" descr="A green mirror ball with a black background&#10;&#10;Description automatically generated">
              <a:extLst>
                <a:ext uri="{FF2B5EF4-FFF2-40B4-BE49-F238E27FC236}">
                  <a16:creationId xmlns:a16="http://schemas.microsoft.com/office/drawing/2014/main" id="{80475376-500A-E822-944F-EBD87B038D1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406037" y="5345557"/>
              <a:ext cx="1440000" cy="1440000"/>
            </a:xfrm>
            <a:prstGeom prst="rect">
              <a:avLst/>
            </a:prstGeom>
          </p:spPr>
        </p:pic>
      </p:grpSp>
      <p:sp>
        <p:nvSpPr>
          <p:cNvPr id="79" name="TextBox 78">
            <a:extLst>
              <a:ext uri="{FF2B5EF4-FFF2-40B4-BE49-F238E27FC236}">
                <a16:creationId xmlns:a16="http://schemas.microsoft.com/office/drawing/2014/main" id="{6B86A138-3BE1-29F5-30EF-170A15EC8C8B}"/>
              </a:ext>
            </a:extLst>
          </p:cNvPr>
          <p:cNvSpPr txBox="1"/>
          <p:nvPr/>
        </p:nvSpPr>
        <p:spPr>
          <a:xfrm>
            <a:off x="7114255" y="1120002"/>
            <a:ext cx="1269899" cy="830997"/>
          </a:xfrm>
          <a:prstGeom prst="rect">
            <a:avLst/>
          </a:prstGeom>
          <a:noFill/>
        </p:spPr>
        <p:txBody>
          <a:bodyPr wrap="none" rtlCol="0">
            <a:spAutoFit/>
          </a:bodyPr>
          <a:lstStyle/>
          <a:p>
            <a:pPr algn="ctr"/>
            <a:r>
              <a:rPr lang="en-US" sz="2400" b="1">
                <a:solidFill>
                  <a:srgbClr val="00B050"/>
                </a:solidFill>
              </a:rPr>
              <a:t>1 </a:t>
            </a:r>
            <a:r>
              <a:rPr lang="en-US" sz="2400" b="1" err="1">
                <a:solidFill>
                  <a:srgbClr val="00B050"/>
                </a:solidFill>
              </a:rPr>
              <a:t>iter</a:t>
            </a:r>
            <a:r>
              <a:rPr lang="en-US" sz="2400" b="1">
                <a:solidFill>
                  <a:srgbClr val="00B050"/>
                </a:solidFill>
              </a:rPr>
              <a:t> </a:t>
            </a:r>
            <a:r>
              <a:rPr lang="en-US" sz="2400" b="1"/>
              <a:t>/</a:t>
            </a:r>
          </a:p>
          <a:p>
            <a:pPr algn="ctr"/>
            <a:r>
              <a:rPr lang="en-US" sz="2400" b="1"/>
              <a:t>30 balls</a:t>
            </a:r>
          </a:p>
        </p:txBody>
      </p:sp>
      <p:sp>
        <p:nvSpPr>
          <p:cNvPr id="80" name="TextBox 79">
            <a:extLst>
              <a:ext uri="{FF2B5EF4-FFF2-40B4-BE49-F238E27FC236}">
                <a16:creationId xmlns:a16="http://schemas.microsoft.com/office/drawing/2014/main" id="{4735382E-D9A1-BFA3-DB06-F0736AFA6EEB}"/>
              </a:ext>
            </a:extLst>
          </p:cNvPr>
          <p:cNvSpPr txBox="1"/>
          <p:nvPr/>
        </p:nvSpPr>
        <p:spPr>
          <a:xfrm>
            <a:off x="9459315" y="1120002"/>
            <a:ext cx="1269899" cy="830997"/>
          </a:xfrm>
          <a:prstGeom prst="rect">
            <a:avLst/>
          </a:prstGeom>
          <a:noFill/>
        </p:spPr>
        <p:txBody>
          <a:bodyPr wrap="none" rtlCol="0">
            <a:spAutoFit/>
          </a:bodyPr>
          <a:lstStyle/>
          <a:p>
            <a:pPr algn="ctr"/>
            <a:r>
              <a:rPr lang="en-US" sz="2400" b="1"/>
              <a:t>2 </a:t>
            </a:r>
            <a:r>
              <a:rPr lang="en-US" sz="2400" b="1" err="1"/>
              <a:t>iters</a:t>
            </a:r>
            <a:r>
              <a:rPr lang="en-US" sz="2400" b="1"/>
              <a:t> /</a:t>
            </a:r>
          </a:p>
          <a:p>
            <a:pPr algn="ctr"/>
            <a:r>
              <a:rPr lang="en-US" sz="2400" b="1">
                <a:solidFill>
                  <a:srgbClr val="00B050"/>
                </a:solidFill>
              </a:rPr>
              <a:t>15 balls</a:t>
            </a:r>
          </a:p>
        </p:txBody>
      </p:sp>
      <p:cxnSp>
        <p:nvCxnSpPr>
          <p:cNvPr id="12" name="Straight Connector 11">
            <a:extLst>
              <a:ext uri="{FF2B5EF4-FFF2-40B4-BE49-F238E27FC236}">
                <a16:creationId xmlns:a16="http://schemas.microsoft.com/office/drawing/2014/main" id="{1378CDCD-FCBF-96F7-BACC-DBDB22C5D18B}"/>
              </a:ext>
            </a:extLst>
          </p:cNvPr>
          <p:cNvCxnSpPr>
            <a:cxnSpLocks/>
          </p:cNvCxnSpPr>
          <p:nvPr/>
        </p:nvCxnSpPr>
        <p:spPr>
          <a:xfrm>
            <a:off x="6566591" y="996462"/>
            <a:ext cx="0" cy="5205046"/>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33325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ตัวแทนหมายเลขสไลด์ 1">
            <a:extLst>
              <a:ext uri="{FF2B5EF4-FFF2-40B4-BE49-F238E27FC236}">
                <a16:creationId xmlns:a16="http://schemas.microsoft.com/office/drawing/2014/main" id="{CFDC69B2-B939-C6EC-1FB7-FFD26D2C1304}"/>
              </a:ext>
            </a:extLst>
          </p:cNvPr>
          <p:cNvSpPr>
            <a:spLocks noGrp="1"/>
          </p:cNvSpPr>
          <p:nvPr>
            <p:ph type="sldNum" sz="quarter" idx="12"/>
          </p:nvPr>
        </p:nvSpPr>
        <p:spPr/>
        <p:txBody>
          <a:bodyPr/>
          <a:lstStyle/>
          <a:p>
            <a:fld id="{E394BC53-F50D-41DF-BD71-678A190C5E2B}" type="slidenum">
              <a:rPr lang="en-US" smtClean="0"/>
              <a:t>49</a:t>
            </a:fld>
            <a:endParaRPr lang="en-US"/>
          </a:p>
        </p:txBody>
      </p:sp>
      <p:sp>
        <p:nvSpPr>
          <p:cNvPr id="3" name="ชื่อเรื่อง 2">
            <a:extLst>
              <a:ext uri="{FF2B5EF4-FFF2-40B4-BE49-F238E27FC236}">
                <a16:creationId xmlns:a16="http://schemas.microsoft.com/office/drawing/2014/main" id="{51C5242F-81EE-193F-CFCE-393A12A61306}"/>
              </a:ext>
            </a:extLst>
          </p:cNvPr>
          <p:cNvSpPr>
            <a:spLocks noGrp="1"/>
          </p:cNvSpPr>
          <p:nvPr>
            <p:ph type="title"/>
          </p:nvPr>
        </p:nvSpPr>
        <p:spPr/>
        <p:txBody>
          <a:bodyPr>
            <a:normAutofit fontScale="90000"/>
          </a:bodyPr>
          <a:lstStyle/>
          <a:p>
            <a:r>
              <a:rPr lang="en-US"/>
              <a:t>Ablation </a:t>
            </a:r>
            <a:r>
              <a:rPr lang="en-TH" altLang="ja-JP"/>
              <a:t>–</a:t>
            </a:r>
            <a:r>
              <a:rPr lang="en-US"/>
              <a:t> Depth ControlNet</a:t>
            </a:r>
          </a:p>
        </p:txBody>
      </p:sp>
      <p:pic>
        <p:nvPicPr>
          <p:cNvPr id="50" name="Picture 64">
            <a:extLst>
              <a:ext uri="{FF2B5EF4-FFF2-40B4-BE49-F238E27FC236}">
                <a16:creationId xmlns:a16="http://schemas.microsoft.com/office/drawing/2014/main" id="{DEB928B7-2443-0F70-3DE4-FFA83DB78A59}"/>
              </a:ext>
            </a:extLst>
          </p:cNvPr>
          <p:cNvPicPr>
            <a:picLocks noChangeAspect="1"/>
          </p:cNvPicPr>
          <p:nvPr/>
        </p:nvPicPr>
        <p:blipFill rotWithShape="1">
          <a:blip r:embed="rId3"/>
          <a:srcRect l="9653" t="19019" r="9653" b="19239"/>
          <a:stretch/>
        </p:blipFill>
        <p:spPr>
          <a:xfrm>
            <a:off x="536079" y="1918364"/>
            <a:ext cx="2022721" cy="1548000"/>
          </a:xfrm>
          <a:prstGeom prst="rect">
            <a:avLst/>
          </a:prstGeom>
        </p:spPr>
      </p:pic>
      <p:pic>
        <p:nvPicPr>
          <p:cNvPr id="68" name="รูปภาพ 37" descr="รูปภาพประกอบด้วย รูปทรงกลม, ไข่, ลูกบอล, ดำและขาว&#10;&#10;คำอธิบายที่สร้างโดยอัตโนมัติ">
            <a:extLst>
              <a:ext uri="{FF2B5EF4-FFF2-40B4-BE49-F238E27FC236}">
                <a16:creationId xmlns:a16="http://schemas.microsoft.com/office/drawing/2014/main" id="{C854D865-CD74-7588-7A78-1BA92213262E}"/>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9490" t="18814" r="9068" b="20084"/>
          <a:stretch/>
        </p:blipFill>
        <p:spPr>
          <a:xfrm>
            <a:off x="536077" y="4182707"/>
            <a:ext cx="2022724" cy="1548000"/>
          </a:xfrm>
          <a:prstGeom prst="rect">
            <a:avLst/>
          </a:prstGeom>
        </p:spPr>
      </p:pic>
      <p:pic>
        <p:nvPicPr>
          <p:cNvPr id="74" name="Picture 73">
            <a:extLst>
              <a:ext uri="{FF2B5EF4-FFF2-40B4-BE49-F238E27FC236}">
                <a16:creationId xmlns:a16="http://schemas.microsoft.com/office/drawing/2014/main" id="{AE94E513-840D-941D-C8C2-167A7F8D5BAA}"/>
              </a:ext>
            </a:extLst>
          </p:cNvPr>
          <p:cNvPicPr>
            <a:picLocks noChangeAspect="1"/>
          </p:cNvPicPr>
          <p:nvPr/>
        </p:nvPicPr>
        <p:blipFill rotWithShape="1">
          <a:blip r:embed="rId5"/>
          <a:srcRect l="22478" t="30395" r="62086" b="35541"/>
          <a:stretch/>
        </p:blipFill>
        <p:spPr>
          <a:xfrm>
            <a:off x="6899835" y="1900364"/>
            <a:ext cx="1617509" cy="1584000"/>
          </a:xfrm>
          <a:prstGeom prst="rect">
            <a:avLst/>
          </a:prstGeom>
        </p:spPr>
      </p:pic>
      <p:pic>
        <p:nvPicPr>
          <p:cNvPr id="75" name="Picture 74">
            <a:extLst>
              <a:ext uri="{FF2B5EF4-FFF2-40B4-BE49-F238E27FC236}">
                <a16:creationId xmlns:a16="http://schemas.microsoft.com/office/drawing/2014/main" id="{01F0D985-689E-EE1B-EAC2-961A6B189965}"/>
              </a:ext>
            </a:extLst>
          </p:cNvPr>
          <p:cNvPicPr>
            <a:picLocks noChangeAspect="1"/>
          </p:cNvPicPr>
          <p:nvPr/>
        </p:nvPicPr>
        <p:blipFill rotWithShape="1">
          <a:blip r:embed="rId5"/>
          <a:srcRect l="53154" t="30395" r="31410" b="35541"/>
          <a:stretch/>
        </p:blipFill>
        <p:spPr>
          <a:xfrm>
            <a:off x="8493436" y="1900364"/>
            <a:ext cx="1617509" cy="1584000"/>
          </a:xfrm>
          <a:prstGeom prst="rect">
            <a:avLst/>
          </a:prstGeom>
        </p:spPr>
      </p:pic>
      <p:pic>
        <p:nvPicPr>
          <p:cNvPr id="73" name="Picture 72">
            <a:extLst>
              <a:ext uri="{FF2B5EF4-FFF2-40B4-BE49-F238E27FC236}">
                <a16:creationId xmlns:a16="http://schemas.microsoft.com/office/drawing/2014/main" id="{5877E807-302D-3530-B9C6-F29B5A9D5463}"/>
              </a:ext>
            </a:extLst>
          </p:cNvPr>
          <p:cNvPicPr>
            <a:picLocks noChangeAspect="1"/>
          </p:cNvPicPr>
          <p:nvPr/>
        </p:nvPicPr>
        <p:blipFill rotWithShape="1">
          <a:blip r:embed="rId5"/>
          <a:srcRect l="22478" t="64406" r="62086" b="2330"/>
          <a:stretch/>
        </p:blipFill>
        <p:spPr>
          <a:xfrm>
            <a:off x="6906798" y="4165528"/>
            <a:ext cx="1603583" cy="1582359"/>
          </a:xfrm>
          <a:prstGeom prst="rect">
            <a:avLst/>
          </a:prstGeom>
        </p:spPr>
      </p:pic>
      <p:pic>
        <p:nvPicPr>
          <p:cNvPr id="77" name="Picture 76">
            <a:extLst>
              <a:ext uri="{FF2B5EF4-FFF2-40B4-BE49-F238E27FC236}">
                <a16:creationId xmlns:a16="http://schemas.microsoft.com/office/drawing/2014/main" id="{792BA29B-F940-EE1D-A909-B372B5197074}"/>
              </a:ext>
            </a:extLst>
          </p:cNvPr>
          <p:cNvPicPr>
            <a:picLocks noChangeAspect="1"/>
          </p:cNvPicPr>
          <p:nvPr/>
        </p:nvPicPr>
        <p:blipFill rotWithShape="1">
          <a:blip r:embed="rId5"/>
          <a:srcRect l="53154" t="64406" r="31410" b="2330"/>
          <a:stretch/>
        </p:blipFill>
        <p:spPr>
          <a:xfrm>
            <a:off x="8500399" y="4165528"/>
            <a:ext cx="1603583" cy="1582359"/>
          </a:xfrm>
          <a:prstGeom prst="rect">
            <a:avLst/>
          </a:prstGeom>
        </p:spPr>
      </p:pic>
      <p:pic>
        <p:nvPicPr>
          <p:cNvPr id="79" name="Picture 78">
            <a:extLst>
              <a:ext uri="{FF2B5EF4-FFF2-40B4-BE49-F238E27FC236}">
                <a16:creationId xmlns:a16="http://schemas.microsoft.com/office/drawing/2014/main" id="{5079763A-6246-B4D7-6ECE-476992472FDF}"/>
              </a:ext>
            </a:extLst>
          </p:cNvPr>
          <p:cNvPicPr>
            <a:picLocks noChangeAspect="1"/>
          </p:cNvPicPr>
          <p:nvPr/>
        </p:nvPicPr>
        <p:blipFill rotWithShape="1">
          <a:blip r:embed="rId5"/>
          <a:srcRect l="83992" t="64406" r="572" b="2330"/>
          <a:stretch/>
        </p:blipFill>
        <p:spPr>
          <a:xfrm>
            <a:off x="10104688" y="4165528"/>
            <a:ext cx="1603583" cy="1582359"/>
          </a:xfrm>
          <a:prstGeom prst="rect">
            <a:avLst/>
          </a:prstGeom>
        </p:spPr>
      </p:pic>
      <p:pic>
        <p:nvPicPr>
          <p:cNvPr id="80" name="Picture 79">
            <a:extLst>
              <a:ext uri="{FF2B5EF4-FFF2-40B4-BE49-F238E27FC236}">
                <a16:creationId xmlns:a16="http://schemas.microsoft.com/office/drawing/2014/main" id="{23E43799-425E-5E6D-946D-628AEBE48D56}"/>
              </a:ext>
            </a:extLst>
          </p:cNvPr>
          <p:cNvPicPr>
            <a:picLocks noChangeAspect="1"/>
          </p:cNvPicPr>
          <p:nvPr/>
        </p:nvPicPr>
        <p:blipFill rotWithShape="1">
          <a:blip r:embed="rId5"/>
          <a:srcRect l="83983" t="30395" r="572" b="35541"/>
          <a:stretch/>
        </p:blipFill>
        <p:spPr>
          <a:xfrm>
            <a:off x="10097201" y="1900364"/>
            <a:ext cx="1618556" cy="1584000"/>
          </a:xfrm>
          <a:prstGeom prst="rect">
            <a:avLst/>
          </a:prstGeom>
        </p:spPr>
      </p:pic>
      <p:cxnSp>
        <p:nvCxnSpPr>
          <p:cNvPr id="12" name="Straight Arrow Connector 11">
            <a:extLst>
              <a:ext uri="{FF2B5EF4-FFF2-40B4-BE49-F238E27FC236}">
                <a16:creationId xmlns:a16="http://schemas.microsoft.com/office/drawing/2014/main" id="{1035ACAA-98CA-AF96-F7B0-41337FE2877B}"/>
              </a:ext>
            </a:extLst>
          </p:cNvPr>
          <p:cNvCxnSpPr>
            <a:cxnSpLocks/>
            <a:stCxn id="50" idx="3"/>
          </p:cNvCxnSpPr>
          <p:nvPr/>
        </p:nvCxnSpPr>
        <p:spPr>
          <a:xfrm>
            <a:off x="2558800" y="2692364"/>
            <a:ext cx="1125564" cy="1"/>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CF80B591-8118-42A8-6607-A84137C77D26}"/>
              </a:ext>
            </a:extLst>
          </p:cNvPr>
          <p:cNvCxnSpPr/>
          <p:nvPr/>
        </p:nvCxnSpPr>
        <p:spPr>
          <a:xfrm>
            <a:off x="5774271" y="2692364"/>
            <a:ext cx="1125564" cy="1"/>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750E187B-AB67-E9CC-DB7B-CE35066F6234}"/>
              </a:ext>
            </a:extLst>
          </p:cNvPr>
          <p:cNvCxnSpPr/>
          <p:nvPr/>
        </p:nvCxnSpPr>
        <p:spPr>
          <a:xfrm>
            <a:off x="2550510" y="4956705"/>
            <a:ext cx="1125564" cy="1"/>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DF16CBD8-F01B-D181-B6A8-CFCC99B2E7BE}"/>
              </a:ext>
            </a:extLst>
          </p:cNvPr>
          <p:cNvCxnSpPr/>
          <p:nvPr/>
        </p:nvCxnSpPr>
        <p:spPr>
          <a:xfrm>
            <a:off x="5781234" y="4971384"/>
            <a:ext cx="1125564" cy="1"/>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A56D1BA7-88A0-956C-7334-C1B4E09F2847}"/>
              </a:ext>
            </a:extLst>
          </p:cNvPr>
          <p:cNvSpPr txBox="1"/>
          <p:nvPr/>
        </p:nvSpPr>
        <p:spPr>
          <a:xfrm>
            <a:off x="527786" y="3765418"/>
            <a:ext cx="2022724" cy="400110"/>
          </a:xfrm>
          <a:prstGeom prst="rect">
            <a:avLst/>
          </a:prstGeom>
          <a:noFill/>
        </p:spPr>
        <p:txBody>
          <a:bodyPr wrap="square" rtlCol="0">
            <a:spAutoFit/>
          </a:bodyPr>
          <a:lstStyle/>
          <a:p>
            <a:pPr algn="ctr"/>
            <a:r>
              <a:rPr kumimoji="1" lang="en-US" altLang="ja-JP" sz="2000" b="1"/>
              <a:t>Sphere</a:t>
            </a:r>
            <a:endParaRPr kumimoji="1" lang="ja-JP" altLang="en-US" sz="2000" b="1"/>
          </a:p>
        </p:txBody>
      </p:sp>
      <p:sp>
        <p:nvSpPr>
          <p:cNvPr id="17" name="TextBox 16">
            <a:extLst>
              <a:ext uri="{FF2B5EF4-FFF2-40B4-BE49-F238E27FC236}">
                <a16:creationId xmlns:a16="http://schemas.microsoft.com/office/drawing/2014/main" id="{AC3DE5C8-E949-7ADC-DD30-29A84C419EC2}"/>
              </a:ext>
            </a:extLst>
          </p:cNvPr>
          <p:cNvSpPr txBox="1"/>
          <p:nvPr/>
        </p:nvSpPr>
        <p:spPr>
          <a:xfrm>
            <a:off x="527786" y="1509665"/>
            <a:ext cx="2022724" cy="400110"/>
          </a:xfrm>
          <a:prstGeom prst="rect">
            <a:avLst/>
          </a:prstGeom>
          <a:noFill/>
        </p:spPr>
        <p:txBody>
          <a:bodyPr wrap="square" rtlCol="0">
            <a:spAutoFit/>
          </a:bodyPr>
          <a:lstStyle/>
          <a:p>
            <a:pPr algn="ctr"/>
            <a:r>
              <a:rPr kumimoji="1" lang="en-US" altLang="ja-JP" sz="2000" b="1"/>
              <a:t>Flat circle</a:t>
            </a:r>
            <a:endParaRPr kumimoji="1" lang="ja-JP" altLang="en-US" sz="2000" b="1"/>
          </a:p>
        </p:txBody>
      </p:sp>
      <p:sp>
        <p:nvSpPr>
          <p:cNvPr id="24" name="Rectangle 23">
            <a:extLst>
              <a:ext uri="{FF2B5EF4-FFF2-40B4-BE49-F238E27FC236}">
                <a16:creationId xmlns:a16="http://schemas.microsoft.com/office/drawing/2014/main" id="{C529E00C-F1E4-E0DF-0111-867BA86473AB}"/>
              </a:ext>
            </a:extLst>
          </p:cNvPr>
          <p:cNvSpPr/>
          <p:nvPr/>
        </p:nvSpPr>
        <p:spPr>
          <a:xfrm>
            <a:off x="3683699" y="2229786"/>
            <a:ext cx="2097535" cy="925156"/>
          </a:xfrm>
          <a:prstGeom prst="rect">
            <a:avLst/>
          </a:prstGeom>
          <a:solidFill>
            <a:srgbClr val="F9D5E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Rectangle 25">
            <a:extLst>
              <a:ext uri="{FF2B5EF4-FFF2-40B4-BE49-F238E27FC236}">
                <a16:creationId xmlns:a16="http://schemas.microsoft.com/office/drawing/2014/main" id="{7ECF75D7-F711-CDFF-5A17-D33189751763}"/>
              </a:ext>
            </a:extLst>
          </p:cNvPr>
          <p:cNvSpPr/>
          <p:nvPr/>
        </p:nvSpPr>
        <p:spPr>
          <a:xfrm>
            <a:off x="3683699" y="4494127"/>
            <a:ext cx="2097535" cy="925156"/>
          </a:xfrm>
          <a:prstGeom prst="rect">
            <a:avLst/>
          </a:prstGeom>
          <a:solidFill>
            <a:srgbClr val="F9D5E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TextBox 59">
            <a:extLst>
              <a:ext uri="{FF2B5EF4-FFF2-40B4-BE49-F238E27FC236}">
                <a16:creationId xmlns:a16="http://schemas.microsoft.com/office/drawing/2014/main" id="{B6C951BE-1D8D-0373-E85F-C72025B457AC}"/>
              </a:ext>
            </a:extLst>
          </p:cNvPr>
          <p:cNvSpPr txBox="1"/>
          <p:nvPr/>
        </p:nvSpPr>
        <p:spPr>
          <a:xfrm>
            <a:off x="3778411" y="4756650"/>
            <a:ext cx="1929512" cy="400110"/>
          </a:xfrm>
          <a:prstGeom prst="rect">
            <a:avLst/>
          </a:prstGeom>
          <a:solidFill>
            <a:schemeClr val="bg1">
              <a:alpha val="80000"/>
            </a:schemeClr>
          </a:solidFill>
        </p:spPr>
        <p:txBody>
          <a:bodyPr wrap="square" rtlCol="0">
            <a:spAutoFit/>
          </a:bodyPr>
          <a:lstStyle/>
          <a:p>
            <a:pPr algn="ctr"/>
            <a:r>
              <a:rPr lang="en-US" sz="2000" b="1" err="1">
                <a:latin typeface="Aptos"/>
                <a:ea typeface="Helvetica Neue Medium" panose="02000503000000020004" pitchFamily="2" charset="0"/>
                <a:cs typeface="Helvetica Neue Medium" panose="02000503000000020004" pitchFamily="2" charset="0"/>
              </a:rPr>
              <a:t>DiffusionLight</a:t>
            </a:r>
            <a:endParaRPr lang="en-US" sz="2000" b="1">
              <a:latin typeface="Aptos"/>
              <a:ea typeface="Helvetica Neue Medium" panose="02000503000000020004" pitchFamily="2" charset="0"/>
              <a:cs typeface="Helvetica Neue Medium" panose="02000503000000020004" pitchFamily="2" charset="0"/>
            </a:endParaRPr>
          </a:p>
        </p:txBody>
      </p:sp>
      <p:sp>
        <p:nvSpPr>
          <p:cNvPr id="28" name="TextBox 59">
            <a:extLst>
              <a:ext uri="{FF2B5EF4-FFF2-40B4-BE49-F238E27FC236}">
                <a16:creationId xmlns:a16="http://schemas.microsoft.com/office/drawing/2014/main" id="{8A512439-F861-A24B-66AD-B70FF6A08A54}"/>
              </a:ext>
            </a:extLst>
          </p:cNvPr>
          <p:cNvSpPr txBox="1"/>
          <p:nvPr/>
        </p:nvSpPr>
        <p:spPr>
          <a:xfrm>
            <a:off x="3771118" y="2492309"/>
            <a:ext cx="1929512" cy="400110"/>
          </a:xfrm>
          <a:prstGeom prst="rect">
            <a:avLst/>
          </a:prstGeom>
          <a:solidFill>
            <a:schemeClr val="bg1">
              <a:alpha val="80000"/>
            </a:schemeClr>
          </a:solidFill>
        </p:spPr>
        <p:txBody>
          <a:bodyPr wrap="square" rtlCol="0">
            <a:spAutoFit/>
          </a:bodyPr>
          <a:lstStyle/>
          <a:p>
            <a:pPr algn="ctr"/>
            <a:r>
              <a:rPr lang="en-US" altLang="ja-JP" sz="2000" b="1" err="1">
                <a:latin typeface="Aptos"/>
                <a:ea typeface="Helvetica Neue Medium" panose="02000503000000020004" pitchFamily="2" charset="0"/>
                <a:cs typeface="Helvetica Neue Medium" panose="02000503000000020004" pitchFamily="2" charset="0"/>
              </a:rPr>
              <a:t>DiffusionLight</a:t>
            </a:r>
            <a:endParaRPr lang="en-US" altLang="ja-JP" sz="2000" b="1">
              <a:latin typeface="Aptos"/>
              <a:ea typeface="Helvetica Neue Medium" panose="02000503000000020004" pitchFamily="2" charset="0"/>
              <a:cs typeface="Helvetica Neue Medium" panose="02000503000000020004" pitchFamily="2" charset="0"/>
            </a:endParaRPr>
          </a:p>
        </p:txBody>
      </p:sp>
      <p:sp>
        <p:nvSpPr>
          <p:cNvPr id="5" name="TextBox 4">
            <a:extLst>
              <a:ext uri="{FF2B5EF4-FFF2-40B4-BE49-F238E27FC236}">
                <a16:creationId xmlns:a16="http://schemas.microsoft.com/office/drawing/2014/main" id="{193C4D55-24EA-4AB3-78B9-7FD92C2C61EA}"/>
              </a:ext>
            </a:extLst>
          </p:cNvPr>
          <p:cNvSpPr txBox="1"/>
          <p:nvPr/>
        </p:nvSpPr>
        <p:spPr>
          <a:xfrm>
            <a:off x="279400" y="7146091"/>
            <a:ext cx="2022724" cy="646331"/>
          </a:xfrm>
          <a:prstGeom prst="rect">
            <a:avLst/>
          </a:prstGeom>
          <a:noFill/>
        </p:spPr>
        <p:txBody>
          <a:bodyPr wrap="square">
            <a:spAutoFit/>
          </a:bodyPr>
          <a:lstStyle/>
          <a:p>
            <a:r>
              <a:rPr lang="en-US" altLang="ja-JP" b="1">
                <a:solidFill>
                  <a:srgbClr val="FF0000"/>
                </a:solidFill>
                <a:highlight>
                  <a:srgbClr val="FFFF00"/>
                </a:highlight>
              </a:rPr>
              <a:t>Experimented</a:t>
            </a:r>
          </a:p>
          <a:p>
            <a:r>
              <a:rPr lang="en-US" altLang="ja-JP" b="1">
                <a:solidFill>
                  <a:srgbClr val="FF0000"/>
                </a:solidFill>
                <a:highlight>
                  <a:srgbClr val="FFFF00"/>
                </a:highlight>
              </a:rPr>
              <a:t>relative</a:t>
            </a:r>
            <a:endParaRPr lang="ja-JP" altLang="en-US">
              <a:highlight>
                <a:srgbClr val="FFFF00"/>
              </a:highlight>
            </a:endParaRPr>
          </a:p>
        </p:txBody>
      </p:sp>
    </p:spTree>
    <p:extLst>
      <p:ext uri="{BB962C8B-B14F-4D97-AF65-F5344CB8AC3E}">
        <p14:creationId xmlns:p14="http://schemas.microsoft.com/office/powerpoint/2010/main" val="29102643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E627663-2C1D-5100-E6E4-B14A1A74AF02}"/>
              </a:ext>
            </a:extLst>
          </p:cNvPr>
          <p:cNvSpPr>
            <a:spLocks noGrp="1"/>
          </p:cNvSpPr>
          <p:nvPr>
            <p:ph type="sldNum" sz="quarter" idx="12"/>
          </p:nvPr>
        </p:nvSpPr>
        <p:spPr/>
        <p:txBody>
          <a:bodyPr/>
          <a:lstStyle/>
          <a:p>
            <a:fld id="{E394BC53-F50D-41DF-BD71-678A190C5E2B}" type="slidenum">
              <a:rPr lang="en-US" smtClean="0"/>
              <a:t>50</a:t>
            </a:fld>
            <a:endParaRPr lang="en-US"/>
          </a:p>
        </p:txBody>
      </p:sp>
      <p:sp>
        <p:nvSpPr>
          <p:cNvPr id="3" name="Title 2">
            <a:extLst>
              <a:ext uri="{FF2B5EF4-FFF2-40B4-BE49-F238E27FC236}">
                <a16:creationId xmlns:a16="http://schemas.microsoft.com/office/drawing/2014/main" id="{AAA3E9EF-1626-DF43-DB2D-79AD49213096}"/>
              </a:ext>
            </a:extLst>
          </p:cNvPr>
          <p:cNvSpPr>
            <a:spLocks noGrp="1"/>
          </p:cNvSpPr>
          <p:nvPr>
            <p:ph type="title"/>
          </p:nvPr>
        </p:nvSpPr>
        <p:spPr/>
        <p:txBody>
          <a:bodyPr>
            <a:normAutofit fontScale="90000"/>
          </a:bodyPr>
          <a:lstStyle/>
          <a:p>
            <a:r>
              <a:rPr lang="en-US">
                <a:latin typeface="Aptos"/>
              </a:rPr>
              <a:t>Limitations – Orthographic assumption</a:t>
            </a:r>
            <a:endParaRPr lang="en-US"/>
          </a:p>
        </p:txBody>
      </p:sp>
      <p:grpSp>
        <p:nvGrpSpPr>
          <p:cNvPr id="10" name="Group 9">
            <a:extLst>
              <a:ext uri="{FF2B5EF4-FFF2-40B4-BE49-F238E27FC236}">
                <a16:creationId xmlns:a16="http://schemas.microsoft.com/office/drawing/2014/main" id="{79FB3142-A909-7A01-81C7-3E30C494DA1D}"/>
              </a:ext>
            </a:extLst>
          </p:cNvPr>
          <p:cNvGrpSpPr/>
          <p:nvPr/>
        </p:nvGrpSpPr>
        <p:grpSpPr>
          <a:xfrm>
            <a:off x="623189" y="7139878"/>
            <a:ext cx="10764437" cy="2928744"/>
            <a:chOff x="946494" y="2093544"/>
            <a:chExt cx="10764437" cy="2928744"/>
          </a:xfrm>
        </p:grpSpPr>
        <p:pic>
          <p:nvPicPr>
            <p:cNvPr id="6" name="Picture 5" descr="A mirror on a building&#10;&#10;Description automatically generated">
              <a:extLst>
                <a:ext uri="{FF2B5EF4-FFF2-40B4-BE49-F238E27FC236}">
                  <a16:creationId xmlns:a16="http://schemas.microsoft.com/office/drawing/2014/main" id="{036C0148-5710-0860-8351-17B02048E537}"/>
                </a:ext>
              </a:extLst>
            </p:cNvPr>
            <p:cNvPicPr>
              <a:picLocks noChangeAspect="1"/>
            </p:cNvPicPr>
            <p:nvPr/>
          </p:nvPicPr>
          <p:blipFill rotWithShape="1">
            <a:blip r:embed="rId3">
              <a:extLst>
                <a:ext uri="{28A0092B-C50C-407E-A947-70E740481C1C}">
                  <a14:useLocalDpi xmlns:a14="http://schemas.microsoft.com/office/drawing/2010/main" val="0"/>
                </a:ext>
              </a:extLst>
            </a:blip>
            <a:srcRect t="16573" b="16996"/>
            <a:stretch/>
          </p:blipFill>
          <p:spPr>
            <a:xfrm>
              <a:off x="946494" y="2093544"/>
              <a:ext cx="4408683" cy="2928744"/>
            </a:xfrm>
            <a:prstGeom prst="rect">
              <a:avLst/>
            </a:prstGeom>
            <a:ln>
              <a:noFill/>
            </a:ln>
            <a:effectLst>
              <a:outerShdw blurRad="292100" dist="139700" dir="2700000" algn="tl" rotWithShape="0">
                <a:srgbClr val="333333">
                  <a:alpha val="65000"/>
                </a:srgbClr>
              </a:outerShdw>
            </a:effectLst>
          </p:spPr>
        </p:pic>
        <p:pic>
          <p:nvPicPr>
            <p:cNvPr id="8" name="Picture 7" descr="A blurry image of a rock in the sand&#10;&#10;Description automatically generated">
              <a:extLst>
                <a:ext uri="{FF2B5EF4-FFF2-40B4-BE49-F238E27FC236}">
                  <a16:creationId xmlns:a16="http://schemas.microsoft.com/office/drawing/2014/main" id="{FF8B2B1B-4119-F173-39AA-6BE939390B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3443" y="2093544"/>
              <a:ext cx="5857488" cy="2928744"/>
            </a:xfrm>
            <a:prstGeom prst="rect">
              <a:avLst/>
            </a:prstGeom>
            <a:ln>
              <a:noFill/>
            </a:ln>
            <a:effectLst>
              <a:outerShdw blurRad="292100" dist="139700" dir="2700000" algn="tl" rotWithShape="0">
                <a:srgbClr val="333333">
                  <a:alpha val="65000"/>
                </a:srgbClr>
              </a:outerShdw>
            </a:effectLst>
          </p:spPr>
        </p:pic>
      </p:grpSp>
      <p:grpSp>
        <p:nvGrpSpPr>
          <p:cNvPr id="15" name="Group 14">
            <a:extLst>
              <a:ext uri="{FF2B5EF4-FFF2-40B4-BE49-F238E27FC236}">
                <a16:creationId xmlns:a16="http://schemas.microsoft.com/office/drawing/2014/main" id="{145E4CED-8CF9-F501-9431-1AD4ED368921}"/>
              </a:ext>
            </a:extLst>
          </p:cNvPr>
          <p:cNvGrpSpPr/>
          <p:nvPr/>
        </p:nvGrpSpPr>
        <p:grpSpPr>
          <a:xfrm>
            <a:off x="832566" y="2175793"/>
            <a:ext cx="10555060" cy="3016594"/>
            <a:chOff x="863046" y="1775743"/>
            <a:chExt cx="10555060" cy="3016594"/>
          </a:xfrm>
        </p:grpSpPr>
        <p:pic>
          <p:nvPicPr>
            <p:cNvPr id="1026" name="Picture 2">
              <a:extLst>
                <a:ext uri="{FF2B5EF4-FFF2-40B4-BE49-F238E27FC236}">
                  <a16:creationId xmlns:a16="http://schemas.microsoft.com/office/drawing/2014/main" id="{41F59AE5-49D5-BBAC-D463-3E8D2DB223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3046" y="1775743"/>
              <a:ext cx="4022126" cy="30165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4" name="Picture 13" descr="A close-up of a truck&#10;&#10;Description automatically generated">
              <a:extLst>
                <a:ext uri="{FF2B5EF4-FFF2-40B4-BE49-F238E27FC236}">
                  <a16:creationId xmlns:a16="http://schemas.microsoft.com/office/drawing/2014/main" id="{FC18BC22-EDA9-BE01-B4F7-B2581C7265D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84916" y="1775743"/>
              <a:ext cx="6033190" cy="3016594"/>
            </a:xfrm>
            <a:prstGeom prst="rect">
              <a:avLst/>
            </a:prstGeom>
            <a:ln>
              <a:noFill/>
            </a:ln>
            <a:effectLst>
              <a:outerShdw blurRad="292100" dist="139700" dir="2700000" algn="tl" rotWithShape="0">
                <a:srgbClr val="333333">
                  <a:alpha val="65000"/>
                </a:srgbClr>
              </a:outerShdw>
            </a:effectLst>
          </p:spPr>
        </p:pic>
      </p:grpSp>
      <p:sp>
        <p:nvSpPr>
          <p:cNvPr id="7" name="TextBox 6">
            <a:extLst>
              <a:ext uri="{FF2B5EF4-FFF2-40B4-BE49-F238E27FC236}">
                <a16:creationId xmlns:a16="http://schemas.microsoft.com/office/drawing/2014/main" id="{2019AAD7-20DA-1242-D713-6E342F1E3B37}"/>
              </a:ext>
            </a:extLst>
          </p:cNvPr>
          <p:cNvSpPr txBox="1"/>
          <p:nvPr/>
        </p:nvSpPr>
        <p:spPr>
          <a:xfrm>
            <a:off x="3167270" y="1126435"/>
            <a:ext cx="874643" cy="1049358"/>
          </a:xfrm>
          <a:prstGeom prst="rect">
            <a:avLst/>
          </a:prstGeom>
          <a:noFill/>
        </p:spPr>
        <p:txBody>
          <a:bodyPr wrap="square" rtlCol="0">
            <a:spAutoFit/>
          </a:bodyPr>
          <a:lstStyle/>
          <a:p>
            <a:endParaRPr kumimoji="1" lang="ja-JP" altLang="en-US"/>
          </a:p>
        </p:txBody>
      </p:sp>
      <p:cxnSp>
        <p:nvCxnSpPr>
          <p:cNvPr id="16" name="Straight Arrow Connector 15">
            <a:extLst>
              <a:ext uri="{FF2B5EF4-FFF2-40B4-BE49-F238E27FC236}">
                <a16:creationId xmlns:a16="http://schemas.microsoft.com/office/drawing/2014/main" id="{DFDE662D-420F-1B99-9AFE-D32627658C72}"/>
              </a:ext>
            </a:extLst>
          </p:cNvPr>
          <p:cNvCxnSpPr>
            <a:cxnSpLocks/>
          </p:cNvCxnSpPr>
          <p:nvPr/>
        </p:nvCxnSpPr>
        <p:spPr>
          <a:xfrm flipH="1">
            <a:off x="8458882" y="2924175"/>
            <a:ext cx="523193" cy="691042"/>
          </a:xfrm>
          <a:prstGeom prst="straightConnector1">
            <a:avLst/>
          </a:prstGeom>
          <a:ln w="76200">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805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AC21D5-F7F8-5306-BB69-F5E8C94B01D1}"/>
              </a:ext>
            </a:extLst>
          </p:cNvPr>
          <p:cNvSpPr>
            <a:spLocks noGrp="1"/>
          </p:cNvSpPr>
          <p:nvPr>
            <p:ph type="sldNum" sz="quarter" idx="12"/>
          </p:nvPr>
        </p:nvSpPr>
        <p:spPr/>
        <p:txBody>
          <a:bodyPr/>
          <a:lstStyle/>
          <a:p>
            <a:fld id="{E394BC53-F50D-41DF-BD71-678A190C5E2B}" type="slidenum">
              <a:rPr lang="en-US" smtClean="0"/>
              <a:t>51</a:t>
            </a:fld>
            <a:endParaRPr lang="en-US"/>
          </a:p>
        </p:txBody>
      </p:sp>
      <p:sp>
        <p:nvSpPr>
          <p:cNvPr id="3" name="Title 2">
            <a:extLst>
              <a:ext uri="{FF2B5EF4-FFF2-40B4-BE49-F238E27FC236}">
                <a16:creationId xmlns:a16="http://schemas.microsoft.com/office/drawing/2014/main" id="{5212F330-CDA3-C0F2-B65F-9CA63AE0A63A}"/>
              </a:ext>
            </a:extLst>
          </p:cNvPr>
          <p:cNvSpPr>
            <a:spLocks noGrp="1"/>
          </p:cNvSpPr>
          <p:nvPr>
            <p:ph type="title"/>
          </p:nvPr>
        </p:nvSpPr>
        <p:spPr/>
        <p:txBody>
          <a:bodyPr>
            <a:normAutofit fontScale="90000"/>
          </a:bodyPr>
          <a:lstStyle/>
          <a:p>
            <a:r>
              <a:rPr lang="en-US">
                <a:latin typeface="Aptos"/>
              </a:rPr>
              <a:t>Limitations – Failure modes</a:t>
            </a:r>
          </a:p>
        </p:txBody>
      </p:sp>
      <p:sp>
        <p:nvSpPr>
          <p:cNvPr id="20" name="TextBox 19">
            <a:extLst>
              <a:ext uri="{FF2B5EF4-FFF2-40B4-BE49-F238E27FC236}">
                <a16:creationId xmlns:a16="http://schemas.microsoft.com/office/drawing/2014/main" id="{001B6119-0A62-7203-574F-8D4118AFF4A2}"/>
              </a:ext>
            </a:extLst>
          </p:cNvPr>
          <p:cNvSpPr txBox="1"/>
          <p:nvPr/>
        </p:nvSpPr>
        <p:spPr>
          <a:xfrm>
            <a:off x="6750412" y="3774222"/>
            <a:ext cx="34480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High-key &amp; low-key</a:t>
            </a:r>
            <a:endParaRPr lang="en-US"/>
          </a:p>
        </p:txBody>
      </p:sp>
      <p:sp>
        <p:nvSpPr>
          <p:cNvPr id="21" name="TextBox 20">
            <a:extLst>
              <a:ext uri="{FF2B5EF4-FFF2-40B4-BE49-F238E27FC236}">
                <a16:creationId xmlns:a16="http://schemas.microsoft.com/office/drawing/2014/main" id="{F7019561-70E2-F8C9-DE33-9B0E1EB54BE9}"/>
              </a:ext>
            </a:extLst>
          </p:cNvPr>
          <p:cNvSpPr txBox="1"/>
          <p:nvPr/>
        </p:nvSpPr>
        <p:spPr>
          <a:xfrm>
            <a:off x="2372076" y="93157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Overhead</a:t>
            </a:r>
            <a:endParaRPr lang="en-US"/>
          </a:p>
        </p:txBody>
      </p:sp>
      <p:sp>
        <p:nvSpPr>
          <p:cNvPr id="22" name="TextBox 21">
            <a:extLst>
              <a:ext uri="{FF2B5EF4-FFF2-40B4-BE49-F238E27FC236}">
                <a16:creationId xmlns:a16="http://schemas.microsoft.com/office/drawing/2014/main" id="{E599AFAB-F61A-EB54-0F96-09E4CB70901A}"/>
              </a:ext>
            </a:extLst>
          </p:cNvPr>
          <p:cNvSpPr txBox="1"/>
          <p:nvPr/>
        </p:nvSpPr>
        <p:spPr>
          <a:xfrm>
            <a:off x="2343739" y="3778576"/>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Macro</a:t>
            </a:r>
            <a:endParaRPr lang="en-US"/>
          </a:p>
        </p:txBody>
      </p:sp>
      <p:sp>
        <p:nvSpPr>
          <p:cNvPr id="23" name="TextBox 22">
            <a:extLst>
              <a:ext uri="{FF2B5EF4-FFF2-40B4-BE49-F238E27FC236}">
                <a16:creationId xmlns:a16="http://schemas.microsoft.com/office/drawing/2014/main" id="{802B6400-3458-3E5B-F0E2-F3F422481577}"/>
              </a:ext>
            </a:extLst>
          </p:cNvPr>
          <p:cNvSpPr txBox="1"/>
          <p:nvPr/>
        </p:nvSpPr>
        <p:spPr>
          <a:xfrm>
            <a:off x="6695488" y="932479"/>
            <a:ext cx="34575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t>Vastly different style</a:t>
            </a:r>
          </a:p>
        </p:txBody>
      </p:sp>
      <p:pic>
        <p:nvPicPr>
          <p:cNvPr id="8" name="Picture 7" descr="A cat with a ball in its mouth&#10;&#10;Description automatically generated">
            <a:extLst>
              <a:ext uri="{FF2B5EF4-FFF2-40B4-BE49-F238E27FC236}">
                <a16:creationId xmlns:a16="http://schemas.microsoft.com/office/drawing/2014/main" id="{C9FBE219-0C59-04FA-22CD-911DA5E535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1312" y="4195763"/>
            <a:ext cx="3552444" cy="2368296"/>
          </a:xfrm>
          <a:prstGeom prst="rect">
            <a:avLst/>
          </a:prstGeom>
        </p:spPr>
      </p:pic>
      <p:pic>
        <p:nvPicPr>
          <p:cNvPr id="12" name="Picture 11" descr="A silver ball with a reflection of a road in the background&#10;&#10;Description automatically generated">
            <a:extLst>
              <a:ext uri="{FF2B5EF4-FFF2-40B4-BE49-F238E27FC236}">
                <a16:creationId xmlns:a16="http://schemas.microsoft.com/office/drawing/2014/main" id="{A8F141FF-2F2E-A530-F4AD-9977DE36F8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1312" y="1335881"/>
            <a:ext cx="3552444" cy="2368296"/>
          </a:xfrm>
          <a:prstGeom prst="rect">
            <a:avLst/>
          </a:prstGeom>
        </p:spPr>
      </p:pic>
      <p:pic>
        <p:nvPicPr>
          <p:cNvPr id="11" name="Picture 10" descr="A group of hot air balloons over a desert&#10;&#10;Description automatically generated">
            <a:extLst>
              <a:ext uri="{FF2B5EF4-FFF2-40B4-BE49-F238E27FC236}">
                <a16:creationId xmlns:a16="http://schemas.microsoft.com/office/drawing/2014/main" id="{BA98B640-91FD-45EB-3A3F-A64C127FF5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44476" y="1335881"/>
            <a:ext cx="3552444" cy="2368296"/>
          </a:xfrm>
          <a:prstGeom prst="rect">
            <a:avLst/>
          </a:prstGeom>
        </p:spPr>
      </p:pic>
      <p:pic>
        <p:nvPicPr>
          <p:cNvPr id="14" name="Picture 13" descr="A close-up of a bee&#10;&#10;Description automatically generated">
            <a:extLst>
              <a:ext uri="{FF2B5EF4-FFF2-40B4-BE49-F238E27FC236}">
                <a16:creationId xmlns:a16="http://schemas.microsoft.com/office/drawing/2014/main" id="{B0E9184F-73AE-CF1F-7110-D90013A18F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45473" y="4195763"/>
            <a:ext cx="3552444" cy="2368296"/>
          </a:xfrm>
          <a:prstGeom prst="rect">
            <a:avLst/>
          </a:prstGeom>
        </p:spPr>
      </p:pic>
      <p:sp>
        <p:nvSpPr>
          <p:cNvPr id="4" name="Rectangle 3">
            <a:extLst>
              <a:ext uri="{FF2B5EF4-FFF2-40B4-BE49-F238E27FC236}">
                <a16:creationId xmlns:a16="http://schemas.microsoft.com/office/drawing/2014/main" id="{E7DE2AE3-9165-C624-00B9-051501934D44}"/>
              </a:ext>
            </a:extLst>
          </p:cNvPr>
          <p:cNvSpPr/>
          <p:nvPr/>
        </p:nvSpPr>
        <p:spPr>
          <a:xfrm>
            <a:off x="1944476" y="1335881"/>
            <a:ext cx="3552444" cy="2368296"/>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F331869-13F6-5C79-7BF8-9539E565ACD1}"/>
              </a:ext>
            </a:extLst>
          </p:cNvPr>
          <p:cNvSpPr/>
          <p:nvPr/>
        </p:nvSpPr>
        <p:spPr>
          <a:xfrm>
            <a:off x="6691312" y="1334680"/>
            <a:ext cx="3552444" cy="2368296"/>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7C8251E-A7CF-4FAC-AF4D-A9D4DAB36A86}"/>
              </a:ext>
            </a:extLst>
          </p:cNvPr>
          <p:cNvSpPr/>
          <p:nvPr/>
        </p:nvSpPr>
        <p:spPr>
          <a:xfrm>
            <a:off x="1967454" y="4195763"/>
            <a:ext cx="3552444" cy="2368296"/>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3367C3-37E7-D9A3-3812-038934D529BD}"/>
              </a:ext>
            </a:extLst>
          </p:cNvPr>
          <p:cNvSpPr/>
          <p:nvPr/>
        </p:nvSpPr>
        <p:spPr>
          <a:xfrm>
            <a:off x="6646018" y="4182039"/>
            <a:ext cx="3552444" cy="2368296"/>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64981F49-53AB-7AB0-F862-E1401ABE779D}"/>
              </a:ext>
            </a:extLst>
          </p:cNvPr>
          <p:cNvSpPr txBox="1"/>
          <p:nvPr/>
        </p:nvSpPr>
        <p:spPr>
          <a:xfrm>
            <a:off x="2371279" y="93156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rgbClr val="E32D91"/>
                </a:solidFill>
              </a:rPr>
              <a:t>Overhead</a:t>
            </a:r>
            <a:endParaRPr lang="en-US">
              <a:solidFill>
                <a:srgbClr val="E32D91"/>
              </a:solidFill>
            </a:endParaRPr>
          </a:p>
        </p:txBody>
      </p:sp>
      <p:sp>
        <p:nvSpPr>
          <p:cNvPr id="15" name="TextBox 14">
            <a:extLst>
              <a:ext uri="{FF2B5EF4-FFF2-40B4-BE49-F238E27FC236}">
                <a16:creationId xmlns:a16="http://schemas.microsoft.com/office/drawing/2014/main" id="{5B6EAC56-2A9C-8035-2C57-F2F57724CCEC}"/>
              </a:ext>
            </a:extLst>
          </p:cNvPr>
          <p:cNvSpPr txBox="1"/>
          <p:nvPr/>
        </p:nvSpPr>
        <p:spPr>
          <a:xfrm>
            <a:off x="6695833" y="933950"/>
            <a:ext cx="34575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rgbClr val="E32D91"/>
                </a:solidFill>
              </a:rPr>
              <a:t>Vastly different style</a:t>
            </a:r>
          </a:p>
        </p:txBody>
      </p:sp>
      <p:sp>
        <p:nvSpPr>
          <p:cNvPr id="16" name="TextBox 15">
            <a:extLst>
              <a:ext uri="{FF2B5EF4-FFF2-40B4-BE49-F238E27FC236}">
                <a16:creationId xmlns:a16="http://schemas.microsoft.com/office/drawing/2014/main" id="{3710C3C8-BEC7-65AD-EE0F-645D75A6DBBA}"/>
              </a:ext>
            </a:extLst>
          </p:cNvPr>
          <p:cNvSpPr txBox="1"/>
          <p:nvPr/>
        </p:nvSpPr>
        <p:spPr>
          <a:xfrm>
            <a:off x="2344861" y="377898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rgbClr val="E32D91"/>
                </a:solidFill>
              </a:rPr>
              <a:t>Macro</a:t>
            </a:r>
            <a:endParaRPr lang="en-US">
              <a:solidFill>
                <a:srgbClr val="E32D91"/>
              </a:solidFill>
            </a:endParaRPr>
          </a:p>
        </p:txBody>
      </p:sp>
      <p:sp>
        <p:nvSpPr>
          <p:cNvPr id="17" name="TextBox 16">
            <a:extLst>
              <a:ext uri="{FF2B5EF4-FFF2-40B4-BE49-F238E27FC236}">
                <a16:creationId xmlns:a16="http://schemas.microsoft.com/office/drawing/2014/main" id="{D206F396-35F4-FA72-C28B-301B9A773CFE}"/>
              </a:ext>
            </a:extLst>
          </p:cNvPr>
          <p:cNvSpPr txBox="1"/>
          <p:nvPr/>
        </p:nvSpPr>
        <p:spPr>
          <a:xfrm>
            <a:off x="6750652" y="3774222"/>
            <a:ext cx="34480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rgbClr val="E32D91"/>
                </a:solidFill>
              </a:rPr>
              <a:t>High-key &amp; low-key</a:t>
            </a:r>
            <a:endParaRPr lang="en-US">
              <a:solidFill>
                <a:srgbClr val="E32D91"/>
              </a:solidFill>
            </a:endParaRPr>
          </a:p>
        </p:txBody>
      </p:sp>
    </p:spTree>
    <p:extLst>
      <p:ext uri="{BB962C8B-B14F-4D97-AF65-F5344CB8AC3E}">
        <p14:creationId xmlns:p14="http://schemas.microsoft.com/office/powerpoint/2010/main" val="3852663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4"/>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13"/>
                                        </p:tgtEl>
                                        <p:attrNameLst>
                                          <p:attrName>style.visibility</p:attrName>
                                        </p:attrNameLst>
                                      </p:cBhvr>
                                      <p:to>
                                        <p:strVal val="hidden"/>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5"/>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15"/>
                                        </p:tgtEl>
                                        <p:attrNameLst>
                                          <p:attrName>style.visibility</p:attrName>
                                        </p:attrNameLst>
                                      </p:cBhvr>
                                      <p:to>
                                        <p:strVal val="hidden"/>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grpId="1" nodeType="clickEffect">
                                  <p:stCondLst>
                                    <p:cond delay="0"/>
                                  </p:stCondLst>
                                  <p:childTnLst>
                                    <p:set>
                                      <p:cBhvr>
                                        <p:cTn id="32" dur="1" fill="hold">
                                          <p:stCondLst>
                                            <p:cond delay="0"/>
                                          </p:stCondLst>
                                        </p:cTn>
                                        <p:tgtEl>
                                          <p:spTgt spid="16"/>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6"/>
                                        </p:tgtEl>
                                        <p:attrNameLst>
                                          <p:attrName>style.visibility</p:attrName>
                                        </p:attrNameLst>
                                      </p:cBhvr>
                                      <p:to>
                                        <p:strVal val="hidden"/>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animBg="1"/>
      <p:bldP spid="5" grpId="1" animBg="1"/>
      <p:bldP spid="6" grpId="0" animBg="1"/>
      <p:bldP spid="6" grpId="1" animBg="1"/>
      <p:bldP spid="10" grpId="0" animBg="1"/>
      <p:bldP spid="13" grpId="0"/>
      <p:bldP spid="13" grpId="1"/>
      <p:bldP spid="15" grpId="0"/>
      <p:bldP spid="15" grpId="1"/>
      <p:bldP spid="16" grpId="0"/>
      <p:bldP spid="16" grpId="1"/>
      <p:bldP spid="17"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ndle and remote control&#10;&#10;Description automatically generated">
            <a:extLst>
              <a:ext uri="{FF2B5EF4-FFF2-40B4-BE49-F238E27FC236}">
                <a16:creationId xmlns:a16="http://schemas.microsoft.com/office/drawing/2014/main" id="{D2894DD2-7F5D-D494-84FD-FEEF8E1A0D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Slide Number Placeholder 1">
            <a:extLst>
              <a:ext uri="{FF2B5EF4-FFF2-40B4-BE49-F238E27FC236}">
                <a16:creationId xmlns:a16="http://schemas.microsoft.com/office/drawing/2014/main" id="{FD405730-8699-07BE-8B3C-1FDA832A5D42}"/>
              </a:ext>
            </a:extLst>
          </p:cNvPr>
          <p:cNvSpPr>
            <a:spLocks noGrp="1"/>
          </p:cNvSpPr>
          <p:nvPr>
            <p:ph type="sldNum" sz="quarter" idx="12"/>
          </p:nvPr>
        </p:nvSpPr>
        <p:spPr/>
        <p:txBody>
          <a:bodyPr/>
          <a:lstStyle/>
          <a:p>
            <a:fld id="{E394BC53-F50D-41DF-BD71-678A190C5E2B}" type="slidenum">
              <a:rPr lang="en-US" smtClean="0"/>
              <a:t>52</a:t>
            </a:fld>
            <a:endParaRPr lang="en-US"/>
          </a:p>
        </p:txBody>
      </p:sp>
      <p:sp>
        <p:nvSpPr>
          <p:cNvPr id="3" name="Title 2">
            <a:extLst>
              <a:ext uri="{FF2B5EF4-FFF2-40B4-BE49-F238E27FC236}">
                <a16:creationId xmlns:a16="http://schemas.microsoft.com/office/drawing/2014/main" id="{38C30987-1104-BFB2-C02B-20E95A58589D}"/>
              </a:ext>
            </a:extLst>
          </p:cNvPr>
          <p:cNvSpPr>
            <a:spLocks noGrp="1"/>
          </p:cNvSpPr>
          <p:nvPr>
            <p:ph type="title"/>
          </p:nvPr>
        </p:nvSpPr>
        <p:spPr/>
        <p:txBody>
          <a:bodyPr>
            <a:normAutofit fontScale="90000"/>
          </a:bodyPr>
          <a:lstStyle/>
          <a:p>
            <a:r>
              <a:rPr lang="en-US" altLang="ja-JP">
                <a:solidFill>
                  <a:schemeClr val="bg1"/>
                </a:solidFill>
              </a:rPr>
              <a:t>Prelim results </a:t>
            </a:r>
            <a:r>
              <a:rPr lang="en-US">
                <a:solidFill>
                  <a:schemeClr val="bg1"/>
                </a:solidFill>
              </a:rPr>
              <a:t>– Spatially varying prediction</a:t>
            </a:r>
          </a:p>
        </p:txBody>
      </p:sp>
      <p:sp>
        <p:nvSpPr>
          <p:cNvPr id="18" name="Oval 17">
            <a:extLst>
              <a:ext uri="{FF2B5EF4-FFF2-40B4-BE49-F238E27FC236}">
                <a16:creationId xmlns:a16="http://schemas.microsoft.com/office/drawing/2014/main" id="{633442D2-335B-3DC8-E091-AEEC1A5816D0}"/>
              </a:ext>
            </a:extLst>
          </p:cNvPr>
          <p:cNvSpPr/>
          <p:nvPr/>
        </p:nvSpPr>
        <p:spPr>
          <a:xfrm>
            <a:off x="4873625" y="2214324"/>
            <a:ext cx="2433876" cy="2433876"/>
          </a:xfrm>
          <a:prstGeom prst="ellipse">
            <a:avLst/>
          </a:prstGeom>
          <a:solidFill>
            <a:schemeClr val="bg1">
              <a:alpha val="47000"/>
            </a:schemeClr>
          </a:solidFill>
          <a:ln w="76200">
            <a:solidFill>
              <a:schemeClr val="accent1"/>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3481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ndle and remote control&#10;&#10;Description automatically generated">
            <a:extLst>
              <a:ext uri="{FF2B5EF4-FFF2-40B4-BE49-F238E27FC236}">
                <a16:creationId xmlns:a16="http://schemas.microsoft.com/office/drawing/2014/main" id="{D2894DD2-7F5D-D494-84FD-FEEF8E1A0D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3" name="Picture 12" descr="A close up of a sphere&#10;&#10;Description automatically generated">
            <a:extLst>
              <a:ext uri="{FF2B5EF4-FFF2-40B4-BE49-F238E27FC236}">
                <a16:creationId xmlns:a16="http://schemas.microsoft.com/office/drawing/2014/main" id="{97B2B827-0D4A-D639-5AC1-AEA93A41CF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81925" y="2220278"/>
            <a:ext cx="2438400" cy="2438400"/>
          </a:xfrm>
          <a:prstGeom prst="rect">
            <a:avLst/>
          </a:prstGeom>
        </p:spPr>
      </p:pic>
      <p:sp>
        <p:nvSpPr>
          <p:cNvPr id="2" name="Slide Number Placeholder 1">
            <a:extLst>
              <a:ext uri="{FF2B5EF4-FFF2-40B4-BE49-F238E27FC236}">
                <a16:creationId xmlns:a16="http://schemas.microsoft.com/office/drawing/2014/main" id="{FD405730-8699-07BE-8B3C-1FDA832A5D42}"/>
              </a:ext>
            </a:extLst>
          </p:cNvPr>
          <p:cNvSpPr>
            <a:spLocks noGrp="1"/>
          </p:cNvSpPr>
          <p:nvPr>
            <p:ph type="sldNum" sz="quarter" idx="12"/>
          </p:nvPr>
        </p:nvSpPr>
        <p:spPr/>
        <p:txBody>
          <a:bodyPr/>
          <a:lstStyle/>
          <a:p>
            <a:fld id="{E394BC53-F50D-41DF-BD71-678A190C5E2B}" type="slidenum">
              <a:rPr lang="en-US" smtClean="0"/>
              <a:t>53</a:t>
            </a:fld>
            <a:endParaRPr lang="en-US"/>
          </a:p>
        </p:txBody>
      </p:sp>
      <p:sp>
        <p:nvSpPr>
          <p:cNvPr id="3" name="Title 2">
            <a:extLst>
              <a:ext uri="{FF2B5EF4-FFF2-40B4-BE49-F238E27FC236}">
                <a16:creationId xmlns:a16="http://schemas.microsoft.com/office/drawing/2014/main" id="{38C30987-1104-BFB2-C02B-20E95A58589D}"/>
              </a:ext>
            </a:extLst>
          </p:cNvPr>
          <p:cNvSpPr>
            <a:spLocks noGrp="1"/>
          </p:cNvSpPr>
          <p:nvPr>
            <p:ph type="title"/>
          </p:nvPr>
        </p:nvSpPr>
        <p:spPr/>
        <p:txBody>
          <a:bodyPr>
            <a:normAutofit fontScale="90000"/>
          </a:bodyPr>
          <a:lstStyle/>
          <a:p>
            <a:r>
              <a:rPr lang="en-US" altLang="ja-JP">
                <a:solidFill>
                  <a:schemeClr val="bg1"/>
                </a:solidFill>
              </a:rPr>
              <a:t>Prelim results </a:t>
            </a:r>
            <a:r>
              <a:rPr lang="en-US">
                <a:solidFill>
                  <a:schemeClr val="bg1"/>
                </a:solidFill>
              </a:rPr>
              <a:t>– Spatially varying prediction</a:t>
            </a:r>
          </a:p>
        </p:txBody>
      </p:sp>
      <p:pic>
        <p:nvPicPr>
          <p:cNvPr id="15" name="Picture 14" descr="A black sphere with a light reflecting off it&#10;&#10;Description automatically generated">
            <a:extLst>
              <a:ext uri="{FF2B5EF4-FFF2-40B4-BE49-F238E27FC236}">
                <a16:creationId xmlns:a16="http://schemas.microsoft.com/office/drawing/2014/main" id="{39D711F1-E3E9-2D00-2D80-D1C11842B8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47850" y="2209800"/>
            <a:ext cx="2438400" cy="2438400"/>
          </a:xfrm>
          <a:prstGeom prst="rect">
            <a:avLst/>
          </a:prstGeom>
        </p:spPr>
      </p:pic>
      <p:cxnSp>
        <p:nvCxnSpPr>
          <p:cNvPr id="6" name="Straight Arrow Connector 5">
            <a:extLst>
              <a:ext uri="{FF2B5EF4-FFF2-40B4-BE49-F238E27FC236}">
                <a16:creationId xmlns:a16="http://schemas.microsoft.com/office/drawing/2014/main" id="{D1AC620F-BB52-49D3-1872-09629F0ACE54}"/>
              </a:ext>
            </a:extLst>
          </p:cNvPr>
          <p:cNvCxnSpPr>
            <a:cxnSpLocks/>
          </p:cNvCxnSpPr>
          <p:nvPr/>
        </p:nvCxnSpPr>
        <p:spPr>
          <a:xfrm flipH="1">
            <a:off x="4219575" y="2514600"/>
            <a:ext cx="595312" cy="638175"/>
          </a:xfrm>
          <a:prstGeom prst="straightConnector1">
            <a:avLst/>
          </a:prstGeom>
          <a:ln w="76200">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9F841A7-9AD8-C377-4CF1-071D268D2963}"/>
              </a:ext>
            </a:extLst>
          </p:cNvPr>
          <p:cNvCxnSpPr>
            <a:cxnSpLocks/>
          </p:cNvCxnSpPr>
          <p:nvPr/>
        </p:nvCxnSpPr>
        <p:spPr>
          <a:xfrm flipV="1">
            <a:off x="7248526" y="4114800"/>
            <a:ext cx="657226" cy="419100"/>
          </a:xfrm>
          <a:prstGeom prst="straightConnector1">
            <a:avLst/>
          </a:prstGeom>
          <a:ln w="76200">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11266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partial_varying3">
            <a:hlinkClick r:id="" action="ppaction://media"/>
            <a:extLst>
              <a:ext uri="{FF2B5EF4-FFF2-40B4-BE49-F238E27FC236}">
                <a16:creationId xmlns:a16="http://schemas.microsoft.com/office/drawing/2014/main" id="{2DD68791-7FAB-C4C3-4174-145B7933CBB1}"/>
              </a:ext>
            </a:extLst>
          </p:cNvPr>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804863" y="1744882"/>
            <a:ext cx="10558800" cy="4514400"/>
          </a:xfrm>
          <a:prstGeom prst="rect">
            <a:avLst/>
          </a:prstGeom>
        </p:spPr>
      </p:pic>
      <p:sp>
        <p:nvSpPr>
          <p:cNvPr id="2" name="Slide Number Placeholder 1">
            <a:extLst>
              <a:ext uri="{FF2B5EF4-FFF2-40B4-BE49-F238E27FC236}">
                <a16:creationId xmlns:a16="http://schemas.microsoft.com/office/drawing/2014/main" id="{95AC21D5-F7F8-5306-BB69-F5E8C94B01D1}"/>
              </a:ext>
            </a:extLst>
          </p:cNvPr>
          <p:cNvSpPr>
            <a:spLocks noGrp="1"/>
          </p:cNvSpPr>
          <p:nvPr>
            <p:ph type="sldNum" sz="quarter" idx="12"/>
          </p:nvPr>
        </p:nvSpPr>
        <p:spPr/>
        <p:txBody>
          <a:bodyPr/>
          <a:lstStyle/>
          <a:p>
            <a:fld id="{E394BC53-F50D-41DF-BD71-678A190C5E2B}" type="slidenum">
              <a:rPr lang="en-US" smtClean="0"/>
              <a:t>54</a:t>
            </a:fld>
            <a:endParaRPr lang="en-US"/>
          </a:p>
        </p:txBody>
      </p:sp>
      <p:sp>
        <p:nvSpPr>
          <p:cNvPr id="3" name="Title 2">
            <a:extLst>
              <a:ext uri="{FF2B5EF4-FFF2-40B4-BE49-F238E27FC236}">
                <a16:creationId xmlns:a16="http://schemas.microsoft.com/office/drawing/2014/main" id="{5212F330-CDA3-C0F2-B65F-9CA63AE0A63A}"/>
              </a:ext>
            </a:extLst>
          </p:cNvPr>
          <p:cNvSpPr>
            <a:spLocks noGrp="1"/>
          </p:cNvSpPr>
          <p:nvPr>
            <p:ph type="title"/>
          </p:nvPr>
        </p:nvSpPr>
        <p:spPr/>
        <p:txBody>
          <a:bodyPr>
            <a:normAutofit fontScale="90000"/>
          </a:bodyPr>
          <a:lstStyle/>
          <a:p>
            <a:r>
              <a:rPr lang="en-US" altLang="ja-JP"/>
              <a:t>Prelim results – Spatially varying prediction</a:t>
            </a:r>
            <a:endParaRPr lang="en-US">
              <a:latin typeface="Aptos"/>
            </a:endParaRPr>
          </a:p>
        </p:txBody>
      </p:sp>
      <p:sp>
        <p:nvSpPr>
          <p:cNvPr id="11" name="TextBox 10">
            <a:extLst>
              <a:ext uri="{FF2B5EF4-FFF2-40B4-BE49-F238E27FC236}">
                <a16:creationId xmlns:a16="http://schemas.microsoft.com/office/drawing/2014/main" id="{431A121D-03EE-48F8-72A0-C4CEEEAE8048}"/>
              </a:ext>
            </a:extLst>
          </p:cNvPr>
          <p:cNvSpPr txBox="1"/>
          <p:nvPr/>
        </p:nvSpPr>
        <p:spPr>
          <a:xfrm>
            <a:off x="3334955" y="1039603"/>
            <a:ext cx="5522089" cy="584775"/>
          </a:xfrm>
          <a:prstGeom prst="rect">
            <a:avLst/>
          </a:prstGeom>
          <a:noFill/>
        </p:spPr>
        <p:txBody>
          <a:bodyPr wrap="square" lIns="91440" tIns="45720" rIns="91440" bIns="45720" rtlCol="0" anchor="t">
            <a:spAutoFit/>
          </a:bodyPr>
          <a:lstStyle/>
          <a:p>
            <a:pPr algn="ctr"/>
            <a:r>
              <a:rPr lang="en-US" sz="3200" b="1"/>
              <a:t>Shifting along 1-axis</a:t>
            </a:r>
          </a:p>
        </p:txBody>
      </p:sp>
    </p:spTree>
    <p:extLst>
      <p:ext uri="{BB962C8B-B14F-4D97-AF65-F5344CB8AC3E}">
        <p14:creationId xmlns:p14="http://schemas.microsoft.com/office/powerpoint/2010/main" val="249720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96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AC21D5-F7F8-5306-BB69-F5E8C94B01D1}"/>
              </a:ext>
            </a:extLst>
          </p:cNvPr>
          <p:cNvSpPr>
            <a:spLocks noGrp="1"/>
          </p:cNvSpPr>
          <p:nvPr>
            <p:ph type="sldNum" sz="quarter" idx="12"/>
          </p:nvPr>
        </p:nvSpPr>
        <p:spPr/>
        <p:txBody>
          <a:bodyPr/>
          <a:lstStyle/>
          <a:p>
            <a:fld id="{E394BC53-F50D-41DF-BD71-678A190C5E2B}" type="slidenum">
              <a:rPr lang="en-US" smtClean="0"/>
              <a:t>55</a:t>
            </a:fld>
            <a:endParaRPr lang="en-US"/>
          </a:p>
        </p:txBody>
      </p:sp>
      <p:sp>
        <p:nvSpPr>
          <p:cNvPr id="3" name="Title 2">
            <a:extLst>
              <a:ext uri="{FF2B5EF4-FFF2-40B4-BE49-F238E27FC236}">
                <a16:creationId xmlns:a16="http://schemas.microsoft.com/office/drawing/2014/main" id="{5212F330-CDA3-C0F2-B65F-9CA63AE0A63A}"/>
              </a:ext>
            </a:extLst>
          </p:cNvPr>
          <p:cNvSpPr>
            <a:spLocks noGrp="1"/>
          </p:cNvSpPr>
          <p:nvPr>
            <p:ph type="title"/>
          </p:nvPr>
        </p:nvSpPr>
        <p:spPr/>
        <p:txBody>
          <a:bodyPr>
            <a:normAutofit fontScale="90000"/>
          </a:bodyPr>
          <a:lstStyle/>
          <a:p>
            <a:r>
              <a:rPr lang="en-US" altLang="ja-JP"/>
              <a:t>Prelim results – Spatially varying prediction</a:t>
            </a:r>
            <a:endParaRPr lang="en-US">
              <a:latin typeface="Aptos"/>
            </a:endParaRPr>
          </a:p>
        </p:txBody>
      </p:sp>
      <p:sp>
        <p:nvSpPr>
          <p:cNvPr id="6" name="TextBox 5">
            <a:extLst>
              <a:ext uri="{FF2B5EF4-FFF2-40B4-BE49-F238E27FC236}">
                <a16:creationId xmlns:a16="http://schemas.microsoft.com/office/drawing/2014/main" id="{92EC9B0C-D827-FC6B-E650-119D926BB44D}"/>
              </a:ext>
            </a:extLst>
          </p:cNvPr>
          <p:cNvSpPr txBox="1"/>
          <p:nvPr/>
        </p:nvSpPr>
        <p:spPr>
          <a:xfrm>
            <a:off x="3334955" y="1039603"/>
            <a:ext cx="5522089" cy="584775"/>
          </a:xfrm>
          <a:prstGeom prst="rect">
            <a:avLst/>
          </a:prstGeom>
          <a:noFill/>
        </p:spPr>
        <p:txBody>
          <a:bodyPr wrap="square" lIns="91440" tIns="45720" rIns="91440" bIns="45720" rtlCol="0" anchor="t">
            <a:spAutoFit/>
          </a:bodyPr>
          <a:lstStyle/>
          <a:p>
            <a:pPr algn="ctr"/>
            <a:r>
              <a:rPr lang="en-US" sz="3200" b="1"/>
              <a:t>2D translation</a:t>
            </a:r>
          </a:p>
        </p:txBody>
      </p:sp>
      <p:pic>
        <p:nvPicPr>
          <p:cNvPr id="7" name="Picture 6" descr="A long hallway with a checkered floor&#10;&#10;Description automatically generated">
            <a:extLst>
              <a:ext uri="{FF2B5EF4-FFF2-40B4-BE49-F238E27FC236}">
                <a16:creationId xmlns:a16="http://schemas.microsoft.com/office/drawing/2014/main" id="{2DD7504E-CDE6-FAF4-1793-EC01062727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3738" y="1736725"/>
            <a:ext cx="6364522" cy="4748530"/>
          </a:xfrm>
          <a:prstGeom prst="rect">
            <a:avLst/>
          </a:prstGeom>
        </p:spPr>
      </p:pic>
      <p:pic>
        <p:nvPicPr>
          <p:cNvPr id="23" name="Picture 22" descr="A black ball with a black background&#10;&#10;Description automatically generated">
            <a:extLst>
              <a:ext uri="{FF2B5EF4-FFF2-40B4-BE49-F238E27FC236}">
                <a16:creationId xmlns:a16="http://schemas.microsoft.com/office/drawing/2014/main" id="{9FB03853-AEB4-70A8-513F-A1AFE8E4173E}"/>
              </a:ext>
            </a:extLst>
          </p:cNvPr>
          <p:cNvPicPr>
            <a:picLocks noChangeAspect="1"/>
          </p:cNvPicPr>
          <p:nvPr/>
        </p:nvPicPr>
        <p:blipFill rotWithShape="1">
          <a:blip r:embed="rId4">
            <a:extLst>
              <a:ext uri="{28A0092B-C50C-407E-A947-70E740481C1C}">
                <a14:useLocalDpi xmlns:a14="http://schemas.microsoft.com/office/drawing/2010/main" val="0"/>
              </a:ext>
            </a:extLst>
          </a:blip>
          <a:srcRect l="13350" t="13332" r="13350" b="13368"/>
          <a:stretch/>
        </p:blipFill>
        <p:spPr>
          <a:xfrm>
            <a:off x="3589442" y="1795789"/>
            <a:ext cx="1440000" cy="1440000"/>
          </a:xfrm>
          <a:prstGeom prst="rect">
            <a:avLst/>
          </a:prstGeom>
        </p:spPr>
      </p:pic>
      <p:pic>
        <p:nvPicPr>
          <p:cNvPr id="25" name="Picture 24" descr="A close up of a ball&#10;&#10;Description automatically generated">
            <a:extLst>
              <a:ext uri="{FF2B5EF4-FFF2-40B4-BE49-F238E27FC236}">
                <a16:creationId xmlns:a16="http://schemas.microsoft.com/office/drawing/2014/main" id="{0E8C6C37-941A-1BC9-400A-66A7016FD170}"/>
              </a:ext>
            </a:extLst>
          </p:cNvPr>
          <p:cNvPicPr>
            <a:picLocks noChangeAspect="1"/>
          </p:cNvPicPr>
          <p:nvPr/>
        </p:nvPicPr>
        <p:blipFill rotWithShape="1">
          <a:blip r:embed="rId5">
            <a:extLst>
              <a:ext uri="{28A0092B-C50C-407E-A947-70E740481C1C}">
                <a14:useLocalDpi xmlns:a14="http://schemas.microsoft.com/office/drawing/2010/main" val="0"/>
              </a:ext>
            </a:extLst>
          </a:blip>
          <a:srcRect l="13753" t="13383" r="12986" b="13355"/>
          <a:stretch/>
        </p:blipFill>
        <p:spPr>
          <a:xfrm>
            <a:off x="5447151" y="1795789"/>
            <a:ext cx="1440000" cy="1440000"/>
          </a:xfrm>
          <a:prstGeom prst="rect">
            <a:avLst/>
          </a:prstGeom>
        </p:spPr>
      </p:pic>
      <p:pic>
        <p:nvPicPr>
          <p:cNvPr id="21" name="Picture 20" descr="A black sphere with a black background&#10;&#10;Description automatically generated">
            <a:extLst>
              <a:ext uri="{FF2B5EF4-FFF2-40B4-BE49-F238E27FC236}">
                <a16:creationId xmlns:a16="http://schemas.microsoft.com/office/drawing/2014/main" id="{6E12C5B7-DF3C-8C3D-D7CA-EE5133399F4F}"/>
              </a:ext>
            </a:extLst>
          </p:cNvPr>
          <p:cNvPicPr>
            <a:picLocks noChangeAspect="1"/>
          </p:cNvPicPr>
          <p:nvPr/>
        </p:nvPicPr>
        <p:blipFill rotWithShape="1">
          <a:blip r:embed="rId6">
            <a:extLst>
              <a:ext uri="{28A0092B-C50C-407E-A947-70E740481C1C}">
                <a14:useLocalDpi xmlns:a14="http://schemas.microsoft.com/office/drawing/2010/main" val="0"/>
              </a:ext>
            </a:extLst>
          </a:blip>
          <a:srcRect l="13355" t="13383" r="13384" b="13355"/>
          <a:stretch/>
        </p:blipFill>
        <p:spPr>
          <a:xfrm>
            <a:off x="7304860" y="1795789"/>
            <a:ext cx="1440000" cy="1440000"/>
          </a:xfrm>
          <a:prstGeom prst="rect">
            <a:avLst/>
          </a:prstGeom>
        </p:spPr>
      </p:pic>
      <p:pic>
        <p:nvPicPr>
          <p:cNvPr id="15" name="Picture 14" descr="A black ball with a black background&#10;&#10;Description automatically generated">
            <a:extLst>
              <a:ext uri="{FF2B5EF4-FFF2-40B4-BE49-F238E27FC236}">
                <a16:creationId xmlns:a16="http://schemas.microsoft.com/office/drawing/2014/main" id="{0C4F7824-3E2C-05CF-B1CA-A497375B8B06}"/>
              </a:ext>
            </a:extLst>
          </p:cNvPr>
          <p:cNvPicPr>
            <a:picLocks noChangeAspect="1"/>
          </p:cNvPicPr>
          <p:nvPr/>
        </p:nvPicPr>
        <p:blipFill rotWithShape="1">
          <a:blip r:embed="rId7">
            <a:extLst>
              <a:ext uri="{28A0092B-C50C-407E-A947-70E740481C1C}">
                <a14:useLocalDpi xmlns:a14="http://schemas.microsoft.com/office/drawing/2010/main" val="0"/>
              </a:ext>
            </a:extLst>
          </a:blip>
          <a:srcRect l="12347" t="12977" r="13578" b="12949"/>
          <a:stretch/>
        </p:blipFill>
        <p:spPr>
          <a:xfrm>
            <a:off x="3589442" y="3294925"/>
            <a:ext cx="1440000" cy="1440000"/>
          </a:xfrm>
          <a:prstGeom prst="rect">
            <a:avLst/>
          </a:prstGeom>
        </p:spPr>
      </p:pic>
      <p:pic>
        <p:nvPicPr>
          <p:cNvPr id="17" name="Picture 16" descr="A black ball with a black background&#10;&#10;Description automatically generated">
            <a:extLst>
              <a:ext uri="{FF2B5EF4-FFF2-40B4-BE49-F238E27FC236}">
                <a16:creationId xmlns:a16="http://schemas.microsoft.com/office/drawing/2014/main" id="{3415E52D-CA37-50E1-8D1A-18B30574CDD1}"/>
              </a:ext>
            </a:extLst>
          </p:cNvPr>
          <p:cNvPicPr>
            <a:picLocks noChangeAspect="1"/>
          </p:cNvPicPr>
          <p:nvPr/>
        </p:nvPicPr>
        <p:blipFill rotWithShape="1">
          <a:blip r:embed="rId8">
            <a:extLst>
              <a:ext uri="{28A0092B-C50C-407E-A947-70E740481C1C}">
                <a14:useLocalDpi xmlns:a14="http://schemas.microsoft.com/office/drawing/2010/main" val="0"/>
              </a:ext>
            </a:extLst>
          </a:blip>
          <a:srcRect l="13355" t="13383" r="13384" b="13355"/>
          <a:stretch/>
        </p:blipFill>
        <p:spPr>
          <a:xfrm>
            <a:off x="5447151" y="3294925"/>
            <a:ext cx="1440000" cy="1440000"/>
          </a:xfrm>
          <a:prstGeom prst="rect">
            <a:avLst/>
          </a:prstGeom>
        </p:spPr>
      </p:pic>
      <p:pic>
        <p:nvPicPr>
          <p:cNvPr id="19" name="Picture 18" descr="A close up of a ball&#10;&#10;Description automatically generated">
            <a:extLst>
              <a:ext uri="{FF2B5EF4-FFF2-40B4-BE49-F238E27FC236}">
                <a16:creationId xmlns:a16="http://schemas.microsoft.com/office/drawing/2014/main" id="{23189B0E-165D-89EA-A118-907BFEBFA82A}"/>
              </a:ext>
            </a:extLst>
          </p:cNvPr>
          <p:cNvPicPr>
            <a:picLocks noChangeAspect="1"/>
          </p:cNvPicPr>
          <p:nvPr/>
        </p:nvPicPr>
        <p:blipFill rotWithShape="1">
          <a:blip r:embed="rId9">
            <a:extLst>
              <a:ext uri="{28A0092B-C50C-407E-A947-70E740481C1C}">
                <a14:useLocalDpi xmlns:a14="http://schemas.microsoft.com/office/drawing/2010/main" val="0"/>
              </a:ext>
            </a:extLst>
          </a:blip>
          <a:srcRect l="13355" t="13383" r="13384" b="13355"/>
          <a:stretch/>
        </p:blipFill>
        <p:spPr>
          <a:xfrm>
            <a:off x="7304860" y="3294925"/>
            <a:ext cx="1440000" cy="1440000"/>
          </a:xfrm>
          <a:prstGeom prst="rect">
            <a:avLst/>
          </a:prstGeom>
        </p:spPr>
      </p:pic>
      <p:pic>
        <p:nvPicPr>
          <p:cNvPr id="9" name="Picture 8" descr="A black ball with a black background&#10;&#10;Description automatically generated">
            <a:extLst>
              <a:ext uri="{FF2B5EF4-FFF2-40B4-BE49-F238E27FC236}">
                <a16:creationId xmlns:a16="http://schemas.microsoft.com/office/drawing/2014/main" id="{EB6EE1E5-D8F5-D23F-DEFF-E19EC56C247B}"/>
              </a:ext>
            </a:extLst>
          </p:cNvPr>
          <p:cNvPicPr>
            <a:picLocks noChangeAspect="1"/>
          </p:cNvPicPr>
          <p:nvPr/>
        </p:nvPicPr>
        <p:blipFill rotWithShape="1">
          <a:blip r:embed="rId10">
            <a:extLst>
              <a:ext uri="{28A0092B-C50C-407E-A947-70E740481C1C}">
                <a14:useLocalDpi xmlns:a14="http://schemas.microsoft.com/office/drawing/2010/main" val="0"/>
              </a:ext>
            </a:extLst>
          </a:blip>
          <a:srcRect l="13355" t="13383" r="13384" b="13355"/>
          <a:stretch/>
        </p:blipFill>
        <p:spPr>
          <a:xfrm>
            <a:off x="3589442" y="4797288"/>
            <a:ext cx="1440000" cy="1440000"/>
          </a:xfrm>
          <a:prstGeom prst="rect">
            <a:avLst/>
          </a:prstGeom>
        </p:spPr>
      </p:pic>
      <p:pic>
        <p:nvPicPr>
          <p:cNvPr id="11" name="Picture 10" descr="A close up of a ball&#10;&#10;Description automatically generated">
            <a:extLst>
              <a:ext uri="{FF2B5EF4-FFF2-40B4-BE49-F238E27FC236}">
                <a16:creationId xmlns:a16="http://schemas.microsoft.com/office/drawing/2014/main" id="{8924EB26-8CD5-0C4E-19B4-4AE2CABB65B0}"/>
              </a:ext>
            </a:extLst>
          </p:cNvPr>
          <p:cNvPicPr>
            <a:picLocks noChangeAspect="1"/>
          </p:cNvPicPr>
          <p:nvPr/>
        </p:nvPicPr>
        <p:blipFill rotWithShape="1">
          <a:blip r:embed="rId11">
            <a:extLst>
              <a:ext uri="{28A0092B-C50C-407E-A947-70E740481C1C}">
                <a14:useLocalDpi xmlns:a14="http://schemas.microsoft.com/office/drawing/2010/main" val="0"/>
              </a:ext>
            </a:extLst>
          </a:blip>
          <a:srcRect l="13355" t="13383" r="13384" b="13355"/>
          <a:stretch/>
        </p:blipFill>
        <p:spPr>
          <a:xfrm>
            <a:off x="5447151" y="4797288"/>
            <a:ext cx="1440000" cy="1440000"/>
          </a:xfrm>
          <a:prstGeom prst="rect">
            <a:avLst/>
          </a:prstGeom>
        </p:spPr>
      </p:pic>
      <p:pic>
        <p:nvPicPr>
          <p:cNvPr id="13" name="Picture 12" descr="A close up of a ball&#10;&#10;Description automatically generated">
            <a:extLst>
              <a:ext uri="{FF2B5EF4-FFF2-40B4-BE49-F238E27FC236}">
                <a16:creationId xmlns:a16="http://schemas.microsoft.com/office/drawing/2014/main" id="{150E15BD-F6AE-1251-E225-ED2DC6F539C5}"/>
              </a:ext>
            </a:extLst>
          </p:cNvPr>
          <p:cNvPicPr>
            <a:picLocks noChangeAspect="1"/>
          </p:cNvPicPr>
          <p:nvPr/>
        </p:nvPicPr>
        <p:blipFill rotWithShape="1">
          <a:blip r:embed="rId12">
            <a:extLst>
              <a:ext uri="{28A0092B-C50C-407E-A947-70E740481C1C}">
                <a14:useLocalDpi xmlns:a14="http://schemas.microsoft.com/office/drawing/2010/main" val="0"/>
              </a:ext>
            </a:extLst>
          </a:blip>
          <a:srcRect l="13355" t="13383" r="13384" b="13355"/>
          <a:stretch/>
        </p:blipFill>
        <p:spPr>
          <a:xfrm>
            <a:off x="7304860" y="4797288"/>
            <a:ext cx="1440000" cy="1440000"/>
          </a:xfrm>
          <a:prstGeom prst="rect">
            <a:avLst/>
          </a:prstGeom>
        </p:spPr>
      </p:pic>
    </p:spTree>
    <p:extLst>
      <p:ext uri="{BB962C8B-B14F-4D97-AF65-F5344CB8AC3E}">
        <p14:creationId xmlns:p14="http://schemas.microsoft.com/office/powerpoint/2010/main" val="11720693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313A8A-CBD2-83A9-CC8D-E1AA31B04556}"/>
              </a:ext>
            </a:extLst>
          </p:cNvPr>
          <p:cNvSpPr>
            <a:spLocks noGrp="1"/>
          </p:cNvSpPr>
          <p:nvPr>
            <p:ph type="sldNum" sz="quarter" idx="12"/>
          </p:nvPr>
        </p:nvSpPr>
        <p:spPr/>
        <p:txBody>
          <a:bodyPr/>
          <a:lstStyle/>
          <a:p>
            <a:fld id="{E394BC53-F50D-41DF-BD71-678A190C5E2B}" type="slidenum">
              <a:rPr lang="en-US" smtClean="0"/>
              <a:t>56</a:t>
            </a:fld>
            <a:endParaRPr lang="en-US"/>
          </a:p>
        </p:txBody>
      </p:sp>
      <p:pic>
        <p:nvPicPr>
          <p:cNvPr id="6" name="Picture 5">
            <a:extLst>
              <a:ext uri="{FF2B5EF4-FFF2-40B4-BE49-F238E27FC236}">
                <a16:creationId xmlns:a16="http://schemas.microsoft.com/office/drawing/2014/main" id="{703AFC98-A82A-0F80-E867-13E5D7D244D6}"/>
              </a:ext>
            </a:extLst>
          </p:cNvPr>
          <p:cNvPicPr>
            <a:picLocks noChangeAspect="1"/>
          </p:cNvPicPr>
          <p:nvPr/>
        </p:nvPicPr>
        <p:blipFill rotWithShape="1">
          <a:blip r:embed="rId3"/>
          <a:srcRect l="3967" b="2088"/>
          <a:stretch/>
        </p:blipFill>
        <p:spPr>
          <a:xfrm>
            <a:off x="365125" y="1560818"/>
            <a:ext cx="6133112" cy="4760685"/>
          </a:xfrm>
          <a:prstGeom prst="rect">
            <a:avLst/>
          </a:prstGeom>
        </p:spPr>
      </p:pic>
      <p:sp>
        <p:nvSpPr>
          <p:cNvPr id="8" name="TextBox 7">
            <a:extLst>
              <a:ext uri="{FF2B5EF4-FFF2-40B4-BE49-F238E27FC236}">
                <a16:creationId xmlns:a16="http://schemas.microsoft.com/office/drawing/2014/main" id="{262B3078-424A-D7BD-2829-23EE1307F5DD}"/>
              </a:ext>
            </a:extLst>
          </p:cNvPr>
          <p:cNvSpPr txBox="1"/>
          <p:nvPr/>
        </p:nvSpPr>
        <p:spPr>
          <a:xfrm>
            <a:off x="1028508" y="1286397"/>
            <a:ext cx="4438651" cy="584775"/>
          </a:xfrm>
          <a:prstGeom prst="rect">
            <a:avLst/>
          </a:prstGeom>
          <a:noFill/>
        </p:spPr>
        <p:txBody>
          <a:bodyPr wrap="none" lIns="91440" tIns="45720" rIns="91440" bIns="45720" rtlCol="0" anchor="t">
            <a:spAutoFit/>
          </a:bodyPr>
          <a:lstStyle/>
          <a:p>
            <a:r>
              <a:rPr lang="en-US" sz="3200" b="1" err="1">
                <a:solidFill>
                  <a:schemeClr val="accent1"/>
                </a:solidFill>
              </a:rPr>
              <a:t>diffusionlight.github.io</a:t>
            </a:r>
            <a:endParaRPr lang="en-US" sz="3200" b="1">
              <a:solidFill>
                <a:schemeClr val="accent1"/>
              </a:solidFill>
            </a:endParaRPr>
          </a:p>
        </p:txBody>
      </p:sp>
      <p:sp>
        <p:nvSpPr>
          <p:cNvPr id="9" name="TextBox 8">
            <a:extLst>
              <a:ext uri="{FF2B5EF4-FFF2-40B4-BE49-F238E27FC236}">
                <a16:creationId xmlns:a16="http://schemas.microsoft.com/office/drawing/2014/main" id="{31394542-6B39-321D-2EED-860D4A4E94C4}"/>
              </a:ext>
            </a:extLst>
          </p:cNvPr>
          <p:cNvSpPr txBox="1"/>
          <p:nvPr/>
        </p:nvSpPr>
        <p:spPr>
          <a:xfrm>
            <a:off x="1396204" y="650902"/>
            <a:ext cx="3703257" cy="769441"/>
          </a:xfrm>
          <a:prstGeom prst="rect">
            <a:avLst/>
          </a:prstGeom>
          <a:noFill/>
        </p:spPr>
        <p:txBody>
          <a:bodyPr wrap="none" rtlCol="0">
            <a:spAutoFit/>
          </a:bodyPr>
          <a:lstStyle/>
          <a:p>
            <a:pPr algn="ctr"/>
            <a:r>
              <a:rPr lang="en-US" sz="4400" b="1">
                <a:latin typeface="Aptos"/>
              </a:rPr>
              <a:t>Code &amp; Demo</a:t>
            </a:r>
          </a:p>
        </p:txBody>
      </p:sp>
      <p:sp>
        <p:nvSpPr>
          <p:cNvPr id="11" name="TextBox 10">
            <a:extLst>
              <a:ext uri="{FF2B5EF4-FFF2-40B4-BE49-F238E27FC236}">
                <a16:creationId xmlns:a16="http://schemas.microsoft.com/office/drawing/2014/main" id="{3B27B94E-0DE4-3BC7-4FCF-ACBED8735EA2}"/>
              </a:ext>
            </a:extLst>
          </p:cNvPr>
          <p:cNvSpPr txBox="1"/>
          <p:nvPr/>
        </p:nvSpPr>
        <p:spPr>
          <a:xfrm>
            <a:off x="6096000" y="1818326"/>
            <a:ext cx="6096000" cy="954107"/>
          </a:xfrm>
          <a:prstGeom prst="rect">
            <a:avLst/>
          </a:prstGeom>
          <a:noFill/>
        </p:spPr>
        <p:txBody>
          <a:bodyPr wrap="square" lIns="91440" tIns="45720" rIns="91440" bIns="45720" anchor="t">
            <a:spAutoFit/>
          </a:bodyPr>
          <a:lstStyle/>
          <a:p>
            <a:pPr algn="ctr"/>
            <a:r>
              <a:rPr lang="en-US" sz="2800" b="1"/>
              <a:t>Exhibit Hall </a:t>
            </a:r>
            <a:r>
              <a:rPr lang="en-US" sz="2800" b="1">
                <a:solidFill>
                  <a:schemeClr val="accent1"/>
                </a:solidFill>
              </a:rPr>
              <a:t>Arch 4 A-E</a:t>
            </a:r>
            <a:endParaRPr lang="en-US" sz="2800" b="1"/>
          </a:p>
          <a:p>
            <a:pPr algn="ctr"/>
            <a:r>
              <a:rPr lang="en-US" sz="2800" b="1"/>
              <a:t>June 19, </a:t>
            </a:r>
            <a:r>
              <a:rPr lang="en-US" sz="2800" b="1">
                <a:solidFill>
                  <a:srgbClr val="E32D91"/>
                </a:solidFill>
              </a:rPr>
              <a:t>10:30 – 12:00</a:t>
            </a:r>
          </a:p>
        </p:txBody>
      </p:sp>
      <p:sp>
        <p:nvSpPr>
          <p:cNvPr id="5" name="TextBox 4">
            <a:extLst>
              <a:ext uri="{FF2B5EF4-FFF2-40B4-BE49-F238E27FC236}">
                <a16:creationId xmlns:a16="http://schemas.microsoft.com/office/drawing/2014/main" id="{99CC2C73-119C-9FA2-0277-13CB3B18F772}"/>
              </a:ext>
            </a:extLst>
          </p:cNvPr>
          <p:cNvSpPr txBox="1"/>
          <p:nvPr/>
        </p:nvSpPr>
        <p:spPr>
          <a:xfrm>
            <a:off x="7351549" y="650902"/>
            <a:ext cx="3435300" cy="1200329"/>
          </a:xfrm>
          <a:prstGeom prst="rect">
            <a:avLst/>
          </a:prstGeom>
          <a:noFill/>
        </p:spPr>
        <p:txBody>
          <a:bodyPr wrap="none" rtlCol="0">
            <a:spAutoFit/>
          </a:bodyPr>
          <a:lstStyle/>
          <a:p>
            <a:pPr algn="ctr"/>
            <a:r>
              <a:rPr lang="en-US" sz="4400" b="1">
                <a:latin typeface="Aptos"/>
              </a:rPr>
              <a:t>Poster </a:t>
            </a:r>
            <a:r>
              <a:rPr lang="en-US" sz="7200" b="1">
                <a:solidFill>
                  <a:srgbClr val="E32D91"/>
                </a:solidFill>
                <a:latin typeface="Aptos"/>
              </a:rPr>
              <a:t>416</a:t>
            </a:r>
            <a:endParaRPr lang="en-US" sz="4400" b="1">
              <a:solidFill>
                <a:srgbClr val="E32D91"/>
              </a:solidFill>
              <a:latin typeface="Aptos"/>
            </a:endParaRPr>
          </a:p>
        </p:txBody>
      </p:sp>
      <p:pic>
        <p:nvPicPr>
          <p:cNvPr id="7" name="Picture 6" descr="A screenshot of a web page&#10;&#10;Description automatically generated">
            <a:extLst>
              <a:ext uri="{FF2B5EF4-FFF2-40B4-BE49-F238E27FC236}">
                <a16:creationId xmlns:a16="http://schemas.microsoft.com/office/drawing/2014/main" id="{FF7C0567-B93F-DD9A-790D-4132D6C7A0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5267" y="2909644"/>
            <a:ext cx="5107858" cy="25539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69887229"/>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52d51a80-9b19-4dc0-9cee-e056ddc7485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4EF1C45E1681A4B95CFFE0B53395675" ma:contentTypeVersion="13" ma:contentTypeDescription="Create a new document." ma:contentTypeScope="" ma:versionID="99a44b3eb4c8f72f55eaa8f094216d7c">
  <xsd:schema xmlns:xsd="http://www.w3.org/2001/XMLSchema" xmlns:xs="http://www.w3.org/2001/XMLSchema" xmlns:p="http://schemas.microsoft.com/office/2006/metadata/properties" xmlns:ns3="52d51a80-9b19-4dc0-9cee-e056ddc7485b" xmlns:ns4="0e2e20e6-3b85-412d-8ef2-1b6185cd5dcf" targetNamespace="http://schemas.microsoft.com/office/2006/metadata/properties" ma:root="true" ma:fieldsID="398fd7563cd7f2300a7b20775e9c54fa" ns3:_="" ns4:_="">
    <xsd:import namespace="52d51a80-9b19-4dc0-9cee-e056ddc7485b"/>
    <xsd:import namespace="0e2e20e6-3b85-412d-8ef2-1b6185cd5dcf"/>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_activity" minOccurs="0"/>
                <xsd:element ref="ns3:MediaServiceSearchProperties" minOccurs="0"/>
                <xsd:element ref="ns3:MediaServiceSystemTags" minOccurs="0"/>
                <xsd:element ref="ns3:MediaServiceGenerationTime" minOccurs="0"/>
                <xsd:element ref="ns3:MediaServiceEventHashCode" minOccurs="0"/>
                <xsd:element ref="ns3:MediaServiceOCR"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2d51a80-9b19-4dc0-9cee-e056ddc7485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_activity" ma:index="11" nillable="true" ma:displayName="_activity" ma:hidden="true" ma:internalName="_activity">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2e20e6-3b85-412d-8ef2-1b6185cd5dc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C95C700-1A93-4052-BE10-5BA7C707D396}">
  <ds:schemaRefs>
    <ds:schemaRef ds:uri="http://schemas.microsoft.com/sharepoint/v3/contenttype/forms"/>
  </ds:schemaRefs>
</ds:datastoreItem>
</file>

<file path=customXml/itemProps2.xml><?xml version="1.0" encoding="utf-8"?>
<ds:datastoreItem xmlns:ds="http://schemas.openxmlformats.org/officeDocument/2006/customXml" ds:itemID="{235476DB-867A-4057-B886-E26422420728}">
  <ds:schemaRefs>
    <ds:schemaRef ds:uri="http://purl.org/dc/elements/1.1/"/>
    <ds:schemaRef ds:uri="52d51a80-9b19-4dc0-9cee-e056ddc7485b"/>
    <ds:schemaRef ds:uri="http://purl.org/dc/dcmitype/"/>
    <ds:schemaRef ds:uri="http://schemas.microsoft.com/office/2006/documentManagement/types"/>
    <ds:schemaRef ds:uri="0e2e20e6-3b85-412d-8ef2-1b6185cd5dcf"/>
    <ds:schemaRef ds:uri="http://schemas.microsoft.com/office/infopath/2007/PartnerControls"/>
    <ds:schemaRef ds:uri="http://www.w3.org/XML/1998/namespace"/>
    <ds:schemaRef ds:uri="http://schemas.openxmlformats.org/package/2006/metadata/core-properti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75ACC15A-4F2D-4F32-B237-E687ECFCB221}">
  <ds:schemaRefs>
    <ds:schemaRef ds:uri="0e2e20e6-3b85-412d-8ef2-1b6185cd5dcf"/>
    <ds:schemaRef ds:uri="52d51a80-9b19-4dc0-9cee-e056ddc7485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TotalTime>
  <Words>4462</Words>
  <Application>Microsoft Office PowerPoint</Application>
  <PresentationFormat>Widescreen</PresentationFormat>
  <Paragraphs>827</Paragraphs>
  <Slides>56</Slides>
  <Notes>56</Notes>
  <HiddenSlides>0</HiddenSlides>
  <MMClips>18</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56</vt:i4>
      </vt:variant>
    </vt:vector>
  </HeadingPairs>
  <TitlesOfParts>
    <vt:vector size="65" baseType="lpstr">
      <vt:lpstr>Aptos</vt:lpstr>
      <vt:lpstr>Aptos Display</vt:lpstr>
      <vt:lpstr>Arial</vt:lpstr>
      <vt:lpstr>Calibri</vt:lpstr>
      <vt:lpstr>Cambria Math</vt:lpstr>
      <vt:lpstr>Consolas</vt:lpstr>
      <vt:lpstr>inherit</vt:lpstr>
      <vt:lpstr>Segoe UI Historic</vt:lpstr>
      <vt:lpstr>Office Theme</vt:lpstr>
      <vt:lpstr>PowerPoint Presentation</vt:lpstr>
      <vt:lpstr>Problem – Single-view lighting estimation</vt:lpstr>
      <vt:lpstr>PowerPoint Presentation</vt:lpstr>
      <vt:lpstr>PowerPoint Presentation</vt:lpstr>
      <vt:lpstr>PowerPoint Presentation</vt:lpstr>
      <vt:lpstr>Idea –  Inpainting a chrome ball</vt:lpstr>
      <vt:lpstr>PowerPoint Presentation</vt:lpstr>
      <vt:lpstr>PowerPoint Presentation</vt:lpstr>
      <vt:lpstr>PowerPoint Presentation</vt:lpstr>
      <vt:lpstr>PowerPoint Presentation</vt:lpstr>
      <vt:lpstr>PowerPoint Presentation</vt:lpstr>
      <vt:lpstr>PowerPoint Presentation</vt:lpstr>
      <vt:lpstr>Related works –  GAN conditioning </vt:lpstr>
      <vt:lpstr>Related works –  Outpainting</vt:lpstr>
      <vt:lpstr>Related works –  Outpainting</vt:lpstr>
      <vt:lpstr>Related works –  Outpainting</vt:lpstr>
      <vt:lpstr>Small &amp; limited HDR map datasets</vt:lpstr>
      <vt:lpstr>Small &amp; limited HDR map datasets</vt:lpstr>
      <vt:lpstr>Small &amp; limited HDR map datasets</vt:lpstr>
      <vt:lpstr>Small &amp; limited HDR map datasets</vt:lpstr>
      <vt:lpstr>Goal – Estimate lighting from any kind of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Results – Laval Indoor dataset </vt:lpstr>
      <vt:lpstr>Results – Laval Indoor dataset </vt:lpstr>
      <vt:lpstr>Results – Poly Haven dataset  </vt:lpstr>
      <vt:lpstr>Results – In the wild</vt:lpstr>
      <vt:lpstr>Results – In the wild</vt:lpstr>
      <vt:lpstr>Application – Virtual object insertion</vt:lpstr>
      <vt:lpstr>Ablation – Effects of ball size</vt:lpstr>
      <vt:lpstr>Ablation – Iterative inpainting</vt:lpstr>
      <vt:lpstr>Ablation – Iterative inpainting</vt:lpstr>
      <vt:lpstr>Ablation – Depth ControlNet</vt:lpstr>
      <vt:lpstr>Limitations – Orthographic assumption</vt:lpstr>
      <vt:lpstr>Limitations – Failure modes</vt:lpstr>
      <vt:lpstr>Prelim results – Spatially varying prediction</vt:lpstr>
      <vt:lpstr>Prelim results – Spatially varying prediction</vt:lpstr>
      <vt:lpstr>Prelim results – Spatially varying prediction</vt:lpstr>
      <vt:lpstr>Prelim results – Spatially varying prediction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Pakkapon Phongthawee</dc:creator>
  <cp:lastModifiedBy>Pakkapon Phongthawee</cp:lastModifiedBy>
  <cp:revision>2</cp:revision>
  <dcterms:created xsi:type="dcterms:W3CDTF">2024-04-08T03:44:04Z</dcterms:created>
  <dcterms:modified xsi:type="dcterms:W3CDTF">2026-02-22T18:31:00Z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0x01010084EF1C45E1681A4B95CFFE0B53395675</vt:lpwstr>
  </property>
</Properties>
</file>